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Lst>
  <p:notesMasterIdLst>
    <p:notesMasterId r:id="rId56"/>
  </p:notesMasterIdLst>
  <p:handoutMasterIdLst>
    <p:handoutMasterId r:id="rId57"/>
  </p:handoutMasterIdLst>
  <p:sldIdLst>
    <p:sldId id="10245" r:id="rId5"/>
    <p:sldId id="10210" r:id="rId6"/>
    <p:sldId id="11322" r:id="rId7"/>
    <p:sldId id="11380" r:id="rId8"/>
    <p:sldId id="11384" r:id="rId9"/>
    <p:sldId id="10271" r:id="rId10"/>
    <p:sldId id="10272" r:id="rId11"/>
    <p:sldId id="11403" r:id="rId12"/>
    <p:sldId id="11408" r:id="rId13"/>
    <p:sldId id="11409" r:id="rId14"/>
    <p:sldId id="11410" r:id="rId15"/>
    <p:sldId id="2336" r:id="rId16"/>
    <p:sldId id="11347" r:id="rId17"/>
    <p:sldId id="11343" r:id="rId18"/>
    <p:sldId id="11387" r:id="rId19"/>
    <p:sldId id="11402" r:id="rId20"/>
    <p:sldId id="11388" r:id="rId21"/>
    <p:sldId id="10198" r:id="rId22"/>
    <p:sldId id="10269" r:id="rId23"/>
    <p:sldId id="11312" r:id="rId24"/>
    <p:sldId id="11389" r:id="rId25"/>
    <p:sldId id="11407" r:id="rId26"/>
    <p:sldId id="11386" r:id="rId27"/>
    <p:sldId id="10310" r:id="rId28"/>
    <p:sldId id="10311" r:id="rId29"/>
    <p:sldId id="10313" r:id="rId30"/>
    <p:sldId id="11358" r:id="rId31"/>
    <p:sldId id="10315" r:id="rId32"/>
    <p:sldId id="10282" r:id="rId33"/>
    <p:sldId id="11374" r:id="rId34"/>
    <p:sldId id="11369" r:id="rId35"/>
    <p:sldId id="10283" r:id="rId36"/>
    <p:sldId id="11406" r:id="rId37"/>
    <p:sldId id="2605" r:id="rId38"/>
    <p:sldId id="2606" r:id="rId39"/>
    <p:sldId id="2610" r:id="rId40"/>
    <p:sldId id="11394" r:id="rId41"/>
    <p:sldId id="11395" r:id="rId42"/>
    <p:sldId id="11390" r:id="rId43"/>
    <p:sldId id="11397" r:id="rId44"/>
    <p:sldId id="11405" r:id="rId45"/>
    <p:sldId id="11400" r:id="rId46"/>
    <p:sldId id="11379" r:id="rId47"/>
    <p:sldId id="11391" r:id="rId48"/>
    <p:sldId id="11352" r:id="rId49"/>
    <p:sldId id="11350" r:id="rId50"/>
    <p:sldId id="11393" r:id="rId51"/>
    <p:sldId id="11392" r:id="rId52"/>
    <p:sldId id="11396" r:id="rId53"/>
    <p:sldId id="11399" r:id="rId54"/>
    <p:sldId id="10052" r:id="rId55"/>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994BAB-7F38-4832-9FD8-691C4B76232E}">
          <p14:sldIdLst>
            <p14:sldId id="10245"/>
            <p14:sldId id="10210"/>
            <p14:sldId id="11322"/>
            <p14:sldId id="11380"/>
            <p14:sldId id="11384"/>
            <p14:sldId id="10271"/>
            <p14:sldId id="10272"/>
            <p14:sldId id="11403"/>
            <p14:sldId id="11408"/>
            <p14:sldId id="11409"/>
            <p14:sldId id="11410"/>
            <p14:sldId id="2336"/>
            <p14:sldId id="11347"/>
            <p14:sldId id="11343"/>
            <p14:sldId id="11387"/>
            <p14:sldId id="11402"/>
            <p14:sldId id="11388"/>
            <p14:sldId id="10198"/>
            <p14:sldId id="10269"/>
            <p14:sldId id="11312"/>
            <p14:sldId id="11389"/>
            <p14:sldId id="11407"/>
            <p14:sldId id="11386"/>
            <p14:sldId id="10310"/>
            <p14:sldId id="10311"/>
            <p14:sldId id="10313"/>
            <p14:sldId id="11358"/>
            <p14:sldId id="10315"/>
            <p14:sldId id="10282"/>
            <p14:sldId id="11374"/>
            <p14:sldId id="11369"/>
            <p14:sldId id="10283"/>
            <p14:sldId id="11406"/>
            <p14:sldId id="2605"/>
            <p14:sldId id="2606"/>
            <p14:sldId id="2610"/>
            <p14:sldId id="11394"/>
            <p14:sldId id="11395"/>
            <p14:sldId id="11390"/>
            <p14:sldId id="11397"/>
            <p14:sldId id="11405"/>
            <p14:sldId id="11400"/>
            <p14:sldId id="11379"/>
            <p14:sldId id="11391"/>
            <p14:sldId id="11352"/>
            <p14:sldId id="11350"/>
            <p14:sldId id="11393"/>
            <p14:sldId id="11392"/>
            <p14:sldId id="11396"/>
            <p14:sldId id="11399"/>
            <p14:sldId id="1005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C7A37C-6E18-4D04-E45F-BA4A8520F73B}" name="David Briffod" initials="DB" userId="S::dbriffod@WISEKEY.COM::b28d12b7-9b72-4364-bf94-ff4cca462b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ED5"/>
    <a:srgbClr val="0D64AB"/>
    <a:srgbClr val="2370B0"/>
    <a:srgbClr val="0F76CB"/>
    <a:srgbClr val="3093E5"/>
    <a:srgbClr val="656565"/>
    <a:srgbClr val="1F497D"/>
    <a:srgbClr val="0A4E88"/>
    <a:srgbClr val="DDE9F7"/>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2" autoAdjust="0"/>
    <p:restoredTop sz="87275" autoAdjust="0"/>
  </p:normalViewPr>
  <p:slideViewPr>
    <p:cSldViewPr snapToGrid="0">
      <p:cViewPr varScale="1">
        <p:scale>
          <a:sx n="79" d="100"/>
          <a:sy n="79" d="100"/>
        </p:scale>
        <p:origin x="778" y="67"/>
      </p:cViewPr>
      <p:guideLst/>
    </p:cSldViewPr>
  </p:slideViewPr>
  <p:notesTextViewPr>
    <p:cViewPr>
      <p:scale>
        <a:sx n="1" d="1"/>
        <a:sy n="1" d="1"/>
      </p:scale>
      <p:origin x="0" y="0"/>
    </p:cViewPr>
  </p:notesTextViewPr>
  <p:sorterViewPr>
    <p:cViewPr>
      <p:scale>
        <a:sx n="90" d="100"/>
        <a:sy n="90" d="100"/>
      </p:scale>
      <p:origin x="0" y="-7891"/>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600" b="1" i="0" u="none" strike="noStrike" kern="1200" spc="0" baseline="0" dirty="0">
                <a:solidFill>
                  <a:schemeClr val="accent3"/>
                </a:solidFill>
                <a:latin typeface="+mj-lt"/>
                <a:ea typeface="+mn-ea"/>
                <a:cs typeface="+mn-cs"/>
              </a:defRPr>
            </a:pPr>
            <a:r>
              <a:rPr lang="en-US" sz="1600" b="1" kern="1200" dirty="0">
                <a:solidFill>
                  <a:schemeClr val="accent3"/>
                </a:solidFill>
                <a:latin typeface="+mj-lt"/>
                <a:ea typeface="+mn-ea"/>
                <a:cs typeface="+mn-cs"/>
              </a:rPr>
              <a:t>PKI Global Market Forecast</a:t>
            </a:r>
          </a:p>
          <a:p>
            <a:pPr>
              <a:defRPr lang="en-US" sz="1600" b="1" dirty="0">
                <a:solidFill>
                  <a:schemeClr val="accent3"/>
                </a:solidFill>
                <a:latin typeface="+mj-lt"/>
                <a:cs typeface="+mn-cs"/>
              </a:defRPr>
            </a:pPr>
            <a:r>
              <a:rPr lang="en-US" sz="1200" b="1" kern="1200" dirty="0">
                <a:solidFill>
                  <a:schemeClr val="accent3"/>
                </a:solidFill>
                <a:latin typeface="+mj-lt"/>
                <a:ea typeface="+mn-ea"/>
                <a:cs typeface="+mn-cs"/>
              </a:rPr>
              <a:t>$ in Billions</a:t>
            </a:r>
          </a:p>
        </c:rich>
      </c:tx>
      <c:overlay val="0"/>
      <c:spPr>
        <a:noFill/>
        <a:ln>
          <a:noFill/>
        </a:ln>
        <a:effectLst/>
      </c:spPr>
      <c:txPr>
        <a:bodyPr rot="0" spcFirstLastPara="1" vertOverflow="ellipsis" vert="horz" wrap="square" anchor="ctr" anchorCtr="1"/>
        <a:lstStyle/>
        <a:p>
          <a:pPr>
            <a:defRPr lang="en-US" sz="1600" b="1" i="0" u="none" strike="noStrike" kern="1200" spc="0" baseline="0" dirty="0">
              <a:solidFill>
                <a:schemeClr val="accent3"/>
              </a:solidFill>
              <a:latin typeface="+mj-lt"/>
              <a:ea typeface="+mn-ea"/>
              <a:cs typeface="+mn-cs"/>
            </a:defRPr>
          </a:pPr>
          <a:endParaRPr lang="en-US"/>
        </a:p>
      </c:txPr>
    </c:title>
    <c:autoTitleDeleted val="0"/>
    <c:plotArea>
      <c:layout>
        <c:manualLayout>
          <c:layoutTarget val="inner"/>
          <c:xMode val="edge"/>
          <c:yMode val="edge"/>
          <c:x val="9.4679640173526008E-2"/>
          <c:y val="0.28861834418751464"/>
          <c:w val="0.84398868776047853"/>
          <c:h val="0.57190042064976032"/>
        </c:manualLayout>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Lbls>
            <c:numFmt formatCode="_(&quot;$&quot;* #,##0.0_);_(&quot;$&quot;* \(#,##0.0\);_(&quot;$&quot;* &quot;-&quot;?_);_(@_)"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2022</c:v>
                </c:pt>
                <c:pt idx="1">
                  <c:v>2023</c:v>
                </c:pt>
                <c:pt idx="2">
                  <c:v>2028</c:v>
                </c:pt>
              </c:numCache>
            </c:numRef>
          </c:cat>
          <c:val>
            <c:numRef>
              <c:f>Sheet1!$B$2:$B$4</c:f>
              <c:numCache>
                <c:formatCode>General</c:formatCode>
                <c:ptCount val="3"/>
                <c:pt idx="0">
                  <c:v>4.5999999999999996</c:v>
                </c:pt>
                <c:pt idx="1">
                  <c:v>5.5</c:v>
                </c:pt>
                <c:pt idx="2">
                  <c:v>13.8</c:v>
                </c:pt>
              </c:numCache>
            </c:numRef>
          </c:val>
          <c:extLst>
            <c:ext xmlns:c16="http://schemas.microsoft.com/office/drawing/2014/chart" uri="{C3380CC4-5D6E-409C-BE32-E72D297353CC}">
              <c16:uniqueId val="{00000000-F0B1-4226-AFCB-E359C6EB50DD}"/>
            </c:ext>
          </c:extLst>
        </c:ser>
        <c:dLbls>
          <c:showLegendKey val="0"/>
          <c:showVal val="0"/>
          <c:showCatName val="0"/>
          <c:showSerName val="0"/>
          <c:showPercent val="0"/>
          <c:showBubbleSize val="0"/>
        </c:dLbls>
        <c:gapWidth val="219"/>
        <c:overlap val="-27"/>
        <c:axId val="612348111"/>
        <c:axId val="612350031"/>
      </c:barChart>
      <c:catAx>
        <c:axId val="612348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612350031"/>
        <c:crosses val="autoZero"/>
        <c:auto val="1"/>
        <c:lblAlgn val="ctr"/>
        <c:lblOffset val="100"/>
        <c:noMultiLvlLbl val="0"/>
      </c:catAx>
      <c:valAx>
        <c:axId val="612350031"/>
        <c:scaling>
          <c:orientation val="minMax"/>
        </c:scaling>
        <c:delete val="0"/>
        <c:axPos val="l"/>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612348111"/>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image" Target="../media/image19.png"/><Relationship Id="rId5" Type="http://schemas.openxmlformats.org/officeDocument/2006/relationships/image" Target="../media/image23.jpeg"/><Relationship Id="rId4" Type="http://schemas.openxmlformats.org/officeDocument/2006/relationships/image" Target="../media/image22.jpeg"/></Relationships>
</file>

<file path=ppt/diagrams/_rels/data1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0.jpg"/><Relationship Id="rId1" Type="http://schemas.openxmlformats.org/officeDocument/2006/relationships/image" Target="../media/image119.png"/><Relationship Id="rId5" Type="http://schemas.openxmlformats.org/officeDocument/2006/relationships/image" Target="../media/image78.jpeg"/><Relationship Id="rId4" Type="http://schemas.openxmlformats.org/officeDocument/2006/relationships/image" Target="../media/image77.jpeg"/></Relationships>
</file>

<file path=ppt/diagrams/_rels/data12.xml.rels><?xml version="1.0" encoding="UTF-8" standalone="yes"?>
<Relationships xmlns="http://schemas.openxmlformats.org/package/2006/relationships"><Relationship Id="rId1" Type="http://schemas.openxmlformats.org/officeDocument/2006/relationships/image" Target="../media/image24.png"/></Relationships>
</file>

<file path=ppt/diagrams/_rels/data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0.jpg"/><Relationship Id="rId1" Type="http://schemas.openxmlformats.org/officeDocument/2006/relationships/image" Target="../media/image119.png"/><Relationship Id="rId5" Type="http://schemas.openxmlformats.org/officeDocument/2006/relationships/image" Target="../media/image78.jpeg"/><Relationship Id="rId4" Type="http://schemas.openxmlformats.org/officeDocument/2006/relationships/image" Target="../media/image77.jpeg"/></Relationships>
</file>

<file path=ppt/diagrams/_rels/data15.xml.rels><?xml version="1.0" encoding="UTF-8" standalone="yes"?>
<Relationships xmlns="http://schemas.openxmlformats.org/package/2006/relationships"><Relationship Id="rId1" Type="http://schemas.openxmlformats.org/officeDocument/2006/relationships/image" Target="../media/image24.png"/></Relationships>
</file>

<file path=ppt/diagrams/_rels/data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0.jpg"/><Relationship Id="rId1" Type="http://schemas.openxmlformats.org/officeDocument/2006/relationships/image" Target="../media/image119.png"/><Relationship Id="rId5" Type="http://schemas.openxmlformats.org/officeDocument/2006/relationships/image" Target="../media/image78.jpeg"/><Relationship Id="rId4" Type="http://schemas.openxmlformats.org/officeDocument/2006/relationships/image" Target="../media/image77.jpeg"/></Relationships>
</file>

<file path=ppt/diagrams/_rels/data17.xml.rels><?xml version="1.0" encoding="UTF-8" standalone="yes"?>
<Relationships xmlns="http://schemas.openxmlformats.org/package/2006/relationships"><Relationship Id="rId1" Type="http://schemas.openxmlformats.org/officeDocument/2006/relationships/image" Target="../media/image24.png"/></Relationships>
</file>

<file path=ppt/diagrams/_rels/data2.xml.rels><?xml version="1.0" encoding="UTF-8" standalone="yes"?>
<Relationships xmlns="http://schemas.openxmlformats.org/package/2006/relationships"><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image" Target="../media/image15.png"/><Relationship Id="rId4" Type="http://schemas.openxmlformats.org/officeDocument/2006/relationships/image" Target="../media/image28.png"/></Relationships>
</file>

<file path=ppt/diagrams/_rels/data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0.jpg"/><Relationship Id="rId1" Type="http://schemas.openxmlformats.org/officeDocument/2006/relationships/image" Target="../media/image19.png"/><Relationship Id="rId5" Type="http://schemas.openxmlformats.org/officeDocument/2006/relationships/image" Target="../media/image78.jpeg"/><Relationship Id="rId4" Type="http://schemas.openxmlformats.org/officeDocument/2006/relationships/image" Target="../media/image77.jpeg"/></Relationships>
</file>

<file path=ppt/diagrams/_rels/data6.xml.rels><?xml version="1.0" encoding="UTF-8" standalone="yes"?>
<Relationships xmlns="http://schemas.openxmlformats.org/package/2006/relationships"><Relationship Id="rId1" Type="http://schemas.openxmlformats.org/officeDocument/2006/relationships/image" Target="../media/image24.png"/></Relationships>
</file>

<file path=ppt/diagrams/_rels/data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0.jpg"/><Relationship Id="rId1" Type="http://schemas.openxmlformats.org/officeDocument/2006/relationships/image" Target="../media/image119.png"/><Relationship Id="rId5" Type="http://schemas.openxmlformats.org/officeDocument/2006/relationships/image" Target="../media/image78.jpeg"/><Relationship Id="rId4" Type="http://schemas.openxmlformats.org/officeDocument/2006/relationships/image" Target="../media/image77.jpeg"/></Relationships>
</file>

<file path=ppt/diagrams/_rels/data8.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image" Target="../media/image19.png"/><Relationship Id="rId5" Type="http://schemas.openxmlformats.org/officeDocument/2006/relationships/image" Target="../media/image23.jpeg"/><Relationship Id="rId4" Type="http://schemas.openxmlformats.org/officeDocument/2006/relationships/image" Target="../media/image22.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0.jpg"/><Relationship Id="rId1" Type="http://schemas.openxmlformats.org/officeDocument/2006/relationships/image" Target="../media/image119.png"/><Relationship Id="rId5" Type="http://schemas.openxmlformats.org/officeDocument/2006/relationships/image" Target="../media/image78.jpeg"/><Relationship Id="rId4" Type="http://schemas.openxmlformats.org/officeDocument/2006/relationships/image" Target="../media/image77.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0.jpg"/><Relationship Id="rId1" Type="http://schemas.openxmlformats.org/officeDocument/2006/relationships/image" Target="../media/image119.png"/><Relationship Id="rId5" Type="http://schemas.openxmlformats.org/officeDocument/2006/relationships/image" Target="../media/image78.jpeg"/><Relationship Id="rId4" Type="http://schemas.openxmlformats.org/officeDocument/2006/relationships/image" Target="../media/image77.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0.jpg"/><Relationship Id="rId1" Type="http://schemas.openxmlformats.org/officeDocument/2006/relationships/image" Target="../media/image119.png"/><Relationship Id="rId5" Type="http://schemas.openxmlformats.org/officeDocument/2006/relationships/image" Target="../media/image78.jpeg"/><Relationship Id="rId4" Type="http://schemas.openxmlformats.org/officeDocument/2006/relationships/image" Target="../media/image77.jpeg"/></Relationships>
</file>

<file path=ppt/diagrams/_rels/drawing17.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image" Target="../media/image15.png"/><Relationship Id="rId4" Type="http://schemas.openxmlformats.org/officeDocument/2006/relationships/image" Target="../media/image2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0.jpg"/><Relationship Id="rId1" Type="http://schemas.openxmlformats.org/officeDocument/2006/relationships/image" Target="../media/image19.png"/><Relationship Id="rId5" Type="http://schemas.openxmlformats.org/officeDocument/2006/relationships/image" Target="../media/image78.jpeg"/><Relationship Id="rId4" Type="http://schemas.openxmlformats.org/officeDocument/2006/relationships/image" Target="../media/image77.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0.jpg"/><Relationship Id="rId1" Type="http://schemas.openxmlformats.org/officeDocument/2006/relationships/image" Target="../media/image119.png"/><Relationship Id="rId5" Type="http://schemas.openxmlformats.org/officeDocument/2006/relationships/image" Target="../media/image78.jpeg"/><Relationship Id="rId4" Type="http://schemas.openxmlformats.org/officeDocument/2006/relationships/image" Target="../media/image77.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4B1809-493F-4018-AF8A-EBB96376B39C}" type="doc">
      <dgm:prSet loTypeId="urn:microsoft.com/office/officeart/2005/8/layout/vList4" loCatId="list" qsTypeId="urn:microsoft.com/office/officeart/2005/8/quickstyle/simple1" qsCatId="simple" csTypeId="urn:microsoft.com/office/officeart/2005/8/colors/accent3_4" csCatId="accent3" phldr="1"/>
      <dgm:spPr/>
      <dgm:t>
        <a:bodyPr/>
        <a:lstStyle/>
        <a:p>
          <a:endParaRPr lang="en-US"/>
        </a:p>
      </dgm:t>
    </dgm:pt>
    <dgm:pt modelId="{D34D9BB8-C010-4B5E-A89B-43A828071B64}">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Financial Highlights &amp; Outlook</a:t>
          </a:r>
          <a:endParaRPr lang="fr-FR" sz="2800" b="1" dirty="0">
            <a:latin typeface="Calibri" panose="020F0502020204030204" pitchFamily="34" charset="0"/>
            <a:cs typeface="Calibri" panose="020F0502020204030204" pitchFamily="34" charset="0"/>
          </a:endParaRPr>
        </a:p>
      </dgm:t>
    </dgm:pt>
    <dgm:pt modelId="{BD86496E-511F-452D-BBF7-C35A02B0D99B}" type="parTrans" cxnId="{F1531DD8-B68C-4199-9C0A-BB2009A9A132}">
      <dgm:prSet/>
      <dgm:spPr/>
      <dgm:t>
        <a:bodyPr/>
        <a:lstStyle/>
        <a:p>
          <a:endParaRPr lang="en-US" sz="2400">
            <a:latin typeface="Calibri" panose="020F0502020204030204" pitchFamily="34" charset="0"/>
            <a:cs typeface="Calibri" panose="020F0502020204030204" pitchFamily="34" charset="0"/>
          </a:endParaRPr>
        </a:p>
      </dgm:t>
    </dgm:pt>
    <dgm:pt modelId="{CCBF53B5-20E0-4823-84E5-B84590F94BBE}" type="sibTrans" cxnId="{F1531DD8-B68C-4199-9C0A-BB2009A9A132}">
      <dgm:prSet/>
      <dgm:spPr/>
      <dgm:t>
        <a:bodyPr/>
        <a:lstStyle/>
        <a:p>
          <a:endParaRPr lang="en-US" sz="2400">
            <a:latin typeface="Calibri" panose="020F0502020204030204" pitchFamily="34" charset="0"/>
            <a:cs typeface="Calibri" panose="020F0502020204030204" pitchFamily="34" charset="0"/>
          </a:endParaRPr>
        </a:p>
      </dgm:t>
    </dgm:pt>
    <dgm:pt modelId="{3CAF376F-F7CF-4546-ACBD-036A28D1854F}">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Strategic Initiatives</a:t>
          </a:r>
        </a:p>
      </dgm:t>
    </dgm:pt>
    <dgm:pt modelId="{6EC6AB9A-49FF-4368-B2B4-F7316D11358F}" type="parTrans" cxnId="{6B664487-2F4B-44D4-97A8-5DDD63470FEA}">
      <dgm:prSet/>
      <dgm:spPr/>
      <dgm:t>
        <a:bodyPr/>
        <a:lstStyle/>
        <a:p>
          <a:endParaRPr lang="en-US" sz="2400">
            <a:latin typeface="Calibri" panose="020F0502020204030204" pitchFamily="34" charset="0"/>
            <a:cs typeface="Calibri" panose="020F0502020204030204" pitchFamily="34" charset="0"/>
          </a:endParaRPr>
        </a:p>
      </dgm:t>
    </dgm:pt>
    <dgm:pt modelId="{23E3C41D-C531-4A2F-9EF9-A5FB93F6B151}" type="sibTrans" cxnId="{6B664487-2F4B-44D4-97A8-5DDD63470FEA}">
      <dgm:prSet/>
      <dgm:spPr/>
      <dgm:t>
        <a:bodyPr/>
        <a:lstStyle/>
        <a:p>
          <a:endParaRPr lang="en-US" sz="2400">
            <a:latin typeface="Calibri" panose="020F0502020204030204" pitchFamily="34" charset="0"/>
            <a:cs typeface="Calibri" panose="020F0502020204030204" pitchFamily="34" charset="0"/>
          </a:endParaRPr>
        </a:p>
      </dgm:t>
    </dgm:pt>
    <dgm:pt modelId="{65EBB6D4-0CCE-4E1C-9FF2-EE897B5E7A3F}">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Strong Commitment to ESG</a:t>
          </a:r>
          <a:endParaRPr lang="fr-FR" sz="2800" b="1" dirty="0">
            <a:latin typeface="Calibri" panose="020F0502020204030204" pitchFamily="34" charset="0"/>
            <a:cs typeface="Calibri" panose="020F0502020204030204" pitchFamily="34" charset="0"/>
          </a:endParaRPr>
        </a:p>
      </dgm:t>
    </dgm:pt>
    <dgm:pt modelId="{185F109D-8588-4B3C-A925-DF4756124C88}" type="parTrans" cxnId="{86EFB812-1C9A-4944-B600-7145885AA7A2}">
      <dgm:prSet/>
      <dgm:spPr/>
      <dgm:t>
        <a:bodyPr/>
        <a:lstStyle/>
        <a:p>
          <a:endParaRPr lang="en-US" sz="1800">
            <a:latin typeface="Calibri" panose="020F0502020204030204" pitchFamily="34" charset="0"/>
            <a:cs typeface="Calibri" panose="020F0502020204030204" pitchFamily="34" charset="0"/>
          </a:endParaRPr>
        </a:p>
      </dgm:t>
    </dgm:pt>
    <dgm:pt modelId="{D8749B01-65D0-491B-B17B-14C3904A1CF9}" type="sibTrans" cxnId="{86EFB812-1C9A-4944-B600-7145885AA7A2}">
      <dgm:prSet/>
      <dgm:spPr/>
      <dgm:t>
        <a:bodyPr/>
        <a:lstStyle/>
        <a:p>
          <a:endParaRPr lang="en-US" sz="1800">
            <a:latin typeface="Calibri" panose="020F0502020204030204" pitchFamily="34" charset="0"/>
            <a:cs typeface="Calibri" panose="020F0502020204030204" pitchFamily="34" charset="0"/>
          </a:endParaRPr>
        </a:p>
      </dgm:t>
    </dgm:pt>
    <dgm:pt modelId="{A35696A1-81E1-484C-8953-179E6ABB53E8}">
      <dgm:prSet custT="1"/>
      <dgm:spPr>
        <a:solidFill>
          <a:schemeClr val="tx2"/>
        </a:solidFill>
      </dgm:spPr>
      <dgm:t>
        <a:bodyPr/>
        <a:lstStyle/>
        <a:p>
          <a:r>
            <a:rPr lang="en-US" sz="2800" b="1" dirty="0">
              <a:latin typeface="Calibri" panose="020F0502020204030204" pitchFamily="34" charset="0"/>
              <a:cs typeface="Calibri" panose="020F0502020204030204" pitchFamily="34" charset="0"/>
            </a:rPr>
            <a:t>Who We Are</a:t>
          </a:r>
        </a:p>
      </dgm:t>
    </dgm:pt>
    <dgm:pt modelId="{7949E2E7-A57E-40F8-BFF9-AAC114DC03D1}" type="parTrans" cxnId="{2239F4FA-B871-421C-9920-4C676EEAF77E}">
      <dgm:prSet/>
      <dgm:spPr/>
      <dgm:t>
        <a:bodyPr/>
        <a:lstStyle/>
        <a:p>
          <a:endParaRPr lang="en-US"/>
        </a:p>
      </dgm:t>
    </dgm:pt>
    <dgm:pt modelId="{F54CA121-3E30-418F-9C91-0528B57C192D}" type="sibTrans" cxnId="{2239F4FA-B871-421C-9920-4C676EEAF77E}">
      <dgm:prSet/>
      <dgm:spPr/>
      <dgm:t>
        <a:bodyPr/>
        <a:lstStyle/>
        <a:p>
          <a:endParaRPr lang="en-US"/>
        </a:p>
      </dgm:t>
    </dgm:pt>
    <dgm:pt modelId="{DC2C0814-8C2D-4CF6-963D-29E3939FFD09}">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How We Compete</a:t>
          </a:r>
        </a:p>
      </dgm:t>
    </dgm:pt>
    <dgm:pt modelId="{4777A956-4A2F-48F2-A8E2-69037129EE62}" type="parTrans" cxnId="{33895026-1512-4172-82A9-88C1EE9F403A}">
      <dgm:prSet/>
      <dgm:spPr/>
      <dgm:t>
        <a:bodyPr/>
        <a:lstStyle/>
        <a:p>
          <a:endParaRPr lang="en-US"/>
        </a:p>
      </dgm:t>
    </dgm:pt>
    <dgm:pt modelId="{034CDA90-4339-4C50-8365-884C703DF27B}" type="sibTrans" cxnId="{33895026-1512-4172-82A9-88C1EE9F403A}">
      <dgm:prSet/>
      <dgm:spPr/>
      <dgm:t>
        <a:bodyPr/>
        <a:lstStyle/>
        <a:p>
          <a:endParaRPr lang="en-US"/>
        </a:p>
      </dgm:t>
    </dgm:pt>
    <dgm:pt modelId="{14DB3190-B836-4339-BBE6-F6B21F74F217}" type="pres">
      <dgm:prSet presAssocID="{6A4B1809-493F-4018-AF8A-EBB96376B39C}" presName="linear" presStyleCnt="0">
        <dgm:presLayoutVars>
          <dgm:dir/>
          <dgm:resizeHandles val="exact"/>
        </dgm:presLayoutVars>
      </dgm:prSet>
      <dgm:spPr/>
    </dgm:pt>
    <dgm:pt modelId="{2D974DB2-D68D-4368-9E6A-098B4A7C3145}" type="pres">
      <dgm:prSet presAssocID="{A35696A1-81E1-484C-8953-179E6ABB53E8}" presName="comp" presStyleCnt="0"/>
      <dgm:spPr/>
    </dgm:pt>
    <dgm:pt modelId="{90FDEDB8-D03F-4851-8CED-3E964D3D5F03}" type="pres">
      <dgm:prSet presAssocID="{A35696A1-81E1-484C-8953-179E6ABB53E8}" presName="box" presStyleLbl="node1" presStyleIdx="0" presStyleCnt="5"/>
      <dgm:spPr/>
    </dgm:pt>
    <dgm:pt modelId="{159C6FA1-2C0A-422B-80B8-15209773880F}" type="pres">
      <dgm:prSet presAssocID="{A35696A1-81E1-484C-8953-179E6ABB53E8}" presName="img" presStyleLbl="fgImgPlace1" presStyleIdx="0" presStyleCnt="5" custScaleX="89379" custLinFactNeighborX="-6004" custLinFactNeighborY="-638"/>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5241517-BE87-4835-8171-A2CA9D52043F}" type="pres">
      <dgm:prSet presAssocID="{A35696A1-81E1-484C-8953-179E6ABB53E8}" presName="text" presStyleLbl="node1" presStyleIdx="0" presStyleCnt="5">
        <dgm:presLayoutVars>
          <dgm:bulletEnabled val="1"/>
        </dgm:presLayoutVars>
      </dgm:prSet>
      <dgm:spPr/>
    </dgm:pt>
    <dgm:pt modelId="{56010AAC-5400-4622-924B-98EDEB162190}" type="pres">
      <dgm:prSet presAssocID="{F54CA121-3E30-418F-9C91-0528B57C192D}" presName="spacer" presStyleCnt="0"/>
      <dgm:spPr/>
    </dgm:pt>
    <dgm:pt modelId="{F0E4492E-471B-4843-AE96-13A814E11BFE}" type="pres">
      <dgm:prSet presAssocID="{DC2C0814-8C2D-4CF6-963D-29E3939FFD09}" presName="comp" presStyleCnt="0"/>
      <dgm:spPr/>
    </dgm:pt>
    <dgm:pt modelId="{83815D15-148D-4D3C-9479-1216A566EC52}" type="pres">
      <dgm:prSet presAssocID="{DC2C0814-8C2D-4CF6-963D-29E3939FFD09}" presName="box" presStyleLbl="node1" presStyleIdx="1" presStyleCnt="5"/>
      <dgm:spPr/>
    </dgm:pt>
    <dgm:pt modelId="{4062FEA9-CD99-4A4C-99BE-37CD46A6BE37}" type="pres">
      <dgm:prSet presAssocID="{DC2C0814-8C2D-4CF6-963D-29E3939FFD09}" presName="img" presStyleLbl="fgImgPlace1" presStyleIdx="1" presStyleCnt="5" custScaleX="89234" custLinFactNeighborX="-5577"/>
      <dgm:spPr>
        <a:blipFill rotWithShape="1">
          <a:blip xmlns:r="http://schemas.openxmlformats.org/officeDocument/2006/relationships" r:embed="rId2"/>
          <a:srcRect/>
          <a:stretch>
            <a:fillRect t="-123000" b="-123000"/>
          </a:stretch>
        </a:blipFill>
      </dgm:spPr>
    </dgm:pt>
    <dgm:pt modelId="{B8E24C4E-87E6-4FB0-A168-CEB21C588CA0}" type="pres">
      <dgm:prSet presAssocID="{DC2C0814-8C2D-4CF6-963D-29E3939FFD09}" presName="text" presStyleLbl="node1" presStyleIdx="1" presStyleCnt="5">
        <dgm:presLayoutVars>
          <dgm:bulletEnabled val="1"/>
        </dgm:presLayoutVars>
      </dgm:prSet>
      <dgm:spPr/>
    </dgm:pt>
    <dgm:pt modelId="{6E7CBD43-6BAA-4274-BA7D-8B9575EDAA86}" type="pres">
      <dgm:prSet presAssocID="{034CDA90-4339-4C50-8365-884C703DF27B}" presName="spacer" presStyleCnt="0"/>
      <dgm:spPr/>
    </dgm:pt>
    <dgm:pt modelId="{FC11477C-B12A-4F05-84F1-791B1653BCAC}" type="pres">
      <dgm:prSet presAssocID="{3CAF376F-F7CF-4546-ACBD-036A28D1854F}" presName="comp" presStyleCnt="0"/>
      <dgm:spPr/>
    </dgm:pt>
    <dgm:pt modelId="{C0BC97E2-AD53-4CC2-B3D9-B1D7E2FBDF18}" type="pres">
      <dgm:prSet presAssocID="{3CAF376F-F7CF-4546-ACBD-036A28D1854F}" presName="box" presStyleLbl="node1" presStyleIdx="2" presStyleCnt="5"/>
      <dgm:spPr/>
    </dgm:pt>
    <dgm:pt modelId="{90055D21-210A-4DEE-B035-B1215F2914F4}" type="pres">
      <dgm:prSet presAssocID="{3CAF376F-F7CF-4546-ACBD-036A28D1854F}" presName="img" presStyleLbl="fgImgPlace1" presStyleIdx="2" presStyleCnt="5" custScaleX="89554" custLinFactNeighborX="-5911" custLinFactNeighborY="13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3729731-029B-45D8-B9E2-6E3AB6446BCC}" type="pres">
      <dgm:prSet presAssocID="{3CAF376F-F7CF-4546-ACBD-036A28D1854F}" presName="text" presStyleLbl="node1" presStyleIdx="2" presStyleCnt="5">
        <dgm:presLayoutVars>
          <dgm:bulletEnabled val="1"/>
        </dgm:presLayoutVars>
      </dgm:prSet>
      <dgm:spPr/>
    </dgm:pt>
    <dgm:pt modelId="{54B80A29-24A3-4808-9C49-C73B5D5DB04D}" type="pres">
      <dgm:prSet presAssocID="{23E3C41D-C531-4A2F-9EF9-A5FB93F6B151}" presName="spacer" presStyleCnt="0"/>
      <dgm:spPr/>
    </dgm:pt>
    <dgm:pt modelId="{8C4BC3FC-24A6-4FE6-AF81-4832EB9F2F66}" type="pres">
      <dgm:prSet presAssocID="{D34D9BB8-C010-4B5E-A89B-43A828071B64}" presName="comp" presStyleCnt="0"/>
      <dgm:spPr/>
    </dgm:pt>
    <dgm:pt modelId="{D097A5B6-EB2B-4FAD-A248-AE422ED0CAB3}" type="pres">
      <dgm:prSet presAssocID="{D34D9BB8-C010-4B5E-A89B-43A828071B64}" presName="box" presStyleLbl="node1" presStyleIdx="3" presStyleCnt="5" custLinFactNeighborY="-658"/>
      <dgm:spPr/>
    </dgm:pt>
    <dgm:pt modelId="{28E84ACD-62A9-4EAD-8E9C-CDF4D0923DF9}" type="pres">
      <dgm:prSet presAssocID="{D34D9BB8-C010-4B5E-A89B-43A828071B64}" presName="img" presStyleLbl="fgImgPlace1" presStyleIdx="3" presStyleCnt="5" custScaleX="89554" custLinFactNeighborX="-5911"/>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9ACD25D-FFCC-4DBE-ADF8-ED8C11856916}" type="pres">
      <dgm:prSet presAssocID="{D34D9BB8-C010-4B5E-A89B-43A828071B64}" presName="text" presStyleLbl="node1" presStyleIdx="3" presStyleCnt="5">
        <dgm:presLayoutVars>
          <dgm:bulletEnabled val="1"/>
        </dgm:presLayoutVars>
      </dgm:prSet>
      <dgm:spPr/>
    </dgm:pt>
    <dgm:pt modelId="{6D6FCBD8-5938-48DD-82D0-32DB6617C546}" type="pres">
      <dgm:prSet presAssocID="{CCBF53B5-20E0-4823-84E5-B84590F94BBE}" presName="spacer" presStyleCnt="0"/>
      <dgm:spPr/>
    </dgm:pt>
    <dgm:pt modelId="{8104273F-3C3D-4775-9D6B-BCC03D830824}" type="pres">
      <dgm:prSet presAssocID="{65EBB6D4-0CCE-4E1C-9FF2-EE897B5E7A3F}" presName="comp" presStyleCnt="0"/>
      <dgm:spPr/>
    </dgm:pt>
    <dgm:pt modelId="{EC889E56-17D4-45FD-B502-3D843FE2FA5C}" type="pres">
      <dgm:prSet presAssocID="{65EBB6D4-0CCE-4E1C-9FF2-EE897B5E7A3F}" presName="box" presStyleLbl="node1" presStyleIdx="4" presStyleCnt="5" custLinFactNeighborX="0" custLinFactNeighborY="-1404"/>
      <dgm:spPr/>
    </dgm:pt>
    <dgm:pt modelId="{579DD3FB-C762-405F-8FB9-29B43D3CDD3F}" type="pres">
      <dgm:prSet presAssocID="{65EBB6D4-0CCE-4E1C-9FF2-EE897B5E7A3F}" presName="img" presStyleLbl="fgImgPlace1" presStyleIdx="4" presStyleCnt="5" custScaleX="89554" custLinFactNeighborX="-5911"/>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B6334268-44B0-4ECE-9C73-F16CD90B9CCA}" type="pres">
      <dgm:prSet presAssocID="{65EBB6D4-0CCE-4E1C-9FF2-EE897B5E7A3F}" presName="text" presStyleLbl="node1" presStyleIdx="4" presStyleCnt="5">
        <dgm:presLayoutVars>
          <dgm:bulletEnabled val="1"/>
        </dgm:presLayoutVars>
      </dgm:prSet>
      <dgm:spPr/>
    </dgm:pt>
  </dgm:ptLst>
  <dgm:cxnLst>
    <dgm:cxn modelId="{4E784507-24CE-4CB9-9007-FB0750C97E8E}" type="presOf" srcId="{DC2C0814-8C2D-4CF6-963D-29E3939FFD09}" destId="{83815D15-148D-4D3C-9479-1216A566EC52}" srcOrd="0" destOrd="0" presId="urn:microsoft.com/office/officeart/2005/8/layout/vList4"/>
    <dgm:cxn modelId="{86EFB812-1C9A-4944-B600-7145885AA7A2}" srcId="{6A4B1809-493F-4018-AF8A-EBB96376B39C}" destId="{65EBB6D4-0CCE-4E1C-9FF2-EE897B5E7A3F}" srcOrd="4" destOrd="0" parTransId="{185F109D-8588-4B3C-A925-DF4756124C88}" sibTransId="{D8749B01-65D0-491B-B17B-14C3904A1CF9}"/>
    <dgm:cxn modelId="{60B5E121-FD50-4D5E-8CC9-F4A512CE68B7}" type="presOf" srcId="{DC2C0814-8C2D-4CF6-963D-29E3939FFD09}" destId="{B8E24C4E-87E6-4FB0-A168-CEB21C588CA0}" srcOrd="1" destOrd="0" presId="urn:microsoft.com/office/officeart/2005/8/layout/vList4"/>
    <dgm:cxn modelId="{33895026-1512-4172-82A9-88C1EE9F403A}" srcId="{6A4B1809-493F-4018-AF8A-EBB96376B39C}" destId="{DC2C0814-8C2D-4CF6-963D-29E3939FFD09}" srcOrd="1" destOrd="0" parTransId="{4777A956-4A2F-48F2-A8E2-69037129EE62}" sibTransId="{034CDA90-4339-4C50-8365-884C703DF27B}"/>
    <dgm:cxn modelId="{29A53264-D4CA-4451-BD02-F86634EB4E16}" type="presOf" srcId="{65EBB6D4-0CCE-4E1C-9FF2-EE897B5E7A3F}" destId="{EC889E56-17D4-45FD-B502-3D843FE2FA5C}" srcOrd="0" destOrd="0" presId="urn:microsoft.com/office/officeart/2005/8/layout/vList4"/>
    <dgm:cxn modelId="{4FFDF96B-9A67-4031-A810-E4C437757B72}" type="presOf" srcId="{D34D9BB8-C010-4B5E-A89B-43A828071B64}" destId="{D097A5B6-EB2B-4FAD-A248-AE422ED0CAB3}" srcOrd="0" destOrd="0" presId="urn:microsoft.com/office/officeart/2005/8/layout/vList4"/>
    <dgm:cxn modelId="{A9A21B70-F9D2-4002-B4F9-866CD8CD7F3E}" type="presOf" srcId="{A35696A1-81E1-484C-8953-179E6ABB53E8}" destId="{25241517-BE87-4835-8171-A2CA9D52043F}" srcOrd="1" destOrd="0" presId="urn:microsoft.com/office/officeart/2005/8/layout/vList4"/>
    <dgm:cxn modelId="{73F04A74-296A-4871-843A-9E362BBB36B4}" type="presOf" srcId="{A35696A1-81E1-484C-8953-179E6ABB53E8}" destId="{90FDEDB8-D03F-4851-8CED-3E964D3D5F03}" srcOrd="0" destOrd="0" presId="urn:microsoft.com/office/officeart/2005/8/layout/vList4"/>
    <dgm:cxn modelId="{26E9C285-A8CF-4A53-A1CB-2467C24D7279}" type="presOf" srcId="{3CAF376F-F7CF-4546-ACBD-036A28D1854F}" destId="{03729731-029B-45D8-B9E2-6E3AB6446BCC}" srcOrd="1" destOrd="0" presId="urn:microsoft.com/office/officeart/2005/8/layout/vList4"/>
    <dgm:cxn modelId="{6B664487-2F4B-44D4-97A8-5DDD63470FEA}" srcId="{6A4B1809-493F-4018-AF8A-EBB96376B39C}" destId="{3CAF376F-F7CF-4546-ACBD-036A28D1854F}" srcOrd="2" destOrd="0" parTransId="{6EC6AB9A-49FF-4368-B2B4-F7316D11358F}" sibTransId="{23E3C41D-C531-4A2F-9EF9-A5FB93F6B151}"/>
    <dgm:cxn modelId="{F19862AC-8C83-408F-A5D0-0EA87BD2A1A5}" type="presOf" srcId="{D34D9BB8-C010-4B5E-A89B-43A828071B64}" destId="{29ACD25D-FFCC-4DBE-ADF8-ED8C11856916}" srcOrd="1" destOrd="0" presId="urn:microsoft.com/office/officeart/2005/8/layout/vList4"/>
    <dgm:cxn modelId="{681002B8-E32E-45A8-8CEF-E3BCAB8EE22A}" type="presOf" srcId="{3CAF376F-F7CF-4546-ACBD-036A28D1854F}" destId="{C0BC97E2-AD53-4CC2-B3D9-B1D7E2FBDF18}" srcOrd="0" destOrd="0" presId="urn:microsoft.com/office/officeart/2005/8/layout/vList4"/>
    <dgm:cxn modelId="{C08916C5-2675-4A02-8741-F97ED4ED0D08}" type="presOf" srcId="{65EBB6D4-0CCE-4E1C-9FF2-EE897B5E7A3F}" destId="{B6334268-44B0-4ECE-9C73-F16CD90B9CCA}" srcOrd="1" destOrd="0" presId="urn:microsoft.com/office/officeart/2005/8/layout/vList4"/>
    <dgm:cxn modelId="{F1531DD8-B68C-4199-9C0A-BB2009A9A132}" srcId="{6A4B1809-493F-4018-AF8A-EBB96376B39C}" destId="{D34D9BB8-C010-4B5E-A89B-43A828071B64}" srcOrd="3" destOrd="0" parTransId="{BD86496E-511F-452D-BBF7-C35A02B0D99B}" sibTransId="{CCBF53B5-20E0-4823-84E5-B84590F94BBE}"/>
    <dgm:cxn modelId="{A85822EF-947F-4BEF-BFFD-4294F6AE93E4}" type="presOf" srcId="{6A4B1809-493F-4018-AF8A-EBB96376B39C}" destId="{14DB3190-B836-4339-BBE6-F6B21F74F217}" srcOrd="0" destOrd="0" presId="urn:microsoft.com/office/officeart/2005/8/layout/vList4"/>
    <dgm:cxn modelId="{2239F4FA-B871-421C-9920-4C676EEAF77E}" srcId="{6A4B1809-493F-4018-AF8A-EBB96376B39C}" destId="{A35696A1-81E1-484C-8953-179E6ABB53E8}" srcOrd="0" destOrd="0" parTransId="{7949E2E7-A57E-40F8-BFF9-AAC114DC03D1}" sibTransId="{F54CA121-3E30-418F-9C91-0528B57C192D}"/>
    <dgm:cxn modelId="{3900D157-A65E-4E04-882F-04DE801D7FA6}" type="presParOf" srcId="{14DB3190-B836-4339-BBE6-F6B21F74F217}" destId="{2D974DB2-D68D-4368-9E6A-098B4A7C3145}" srcOrd="0" destOrd="0" presId="urn:microsoft.com/office/officeart/2005/8/layout/vList4"/>
    <dgm:cxn modelId="{6B9CC20F-5229-4257-A624-A26FC712A122}" type="presParOf" srcId="{2D974DB2-D68D-4368-9E6A-098B4A7C3145}" destId="{90FDEDB8-D03F-4851-8CED-3E964D3D5F03}" srcOrd="0" destOrd="0" presId="urn:microsoft.com/office/officeart/2005/8/layout/vList4"/>
    <dgm:cxn modelId="{7F538B3E-EC64-41C0-8106-64A259660795}" type="presParOf" srcId="{2D974DB2-D68D-4368-9E6A-098B4A7C3145}" destId="{159C6FA1-2C0A-422B-80B8-15209773880F}" srcOrd="1" destOrd="0" presId="urn:microsoft.com/office/officeart/2005/8/layout/vList4"/>
    <dgm:cxn modelId="{AC9A7BFC-6D2C-49B1-873A-B3BE03CC47F1}" type="presParOf" srcId="{2D974DB2-D68D-4368-9E6A-098B4A7C3145}" destId="{25241517-BE87-4835-8171-A2CA9D52043F}" srcOrd="2" destOrd="0" presId="urn:microsoft.com/office/officeart/2005/8/layout/vList4"/>
    <dgm:cxn modelId="{92FDD7D1-58B0-481C-B409-305B6AABB0D3}" type="presParOf" srcId="{14DB3190-B836-4339-BBE6-F6B21F74F217}" destId="{56010AAC-5400-4622-924B-98EDEB162190}" srcOrd="1" destOrd="0" presId="urn:microsoft.com/office/officeart/2005/8/layout/vList4"/>
    <dgm:cxn modelId="{5D26E951-7720-4C36-BD2E-AB6F29F18DEC}" type="presParOf" srcId="{14DB3190-B836-4339-BBE6-F6B21F74F217}" destId="{F0E4492E-471B-4843-AE96-13A814E11BFE}" srcOrd="2" destOrd="0" presId="urn:microsoft.com/office/officeart/2005/8/layout/vList4"/>
    <dgm:cxn modelId="{12DB8ED8-6B93-46B1-A92F-FC9429CBE1EA}" type="presParOf" srcId="{F0E4492E-471B-4843-AE96-13A814E11BFE}" destId="{83815D15-148D-4D3C-9479-1216A566EC52}" srcOrd="0" destOrd="0" presId="urn:microsoft.com/office/officeart/2005/8/layout/vList4"/>
    <dgm:cxn modelId="{71044589-0BA2-47D5-9C6C-768B3D0634EF}" type="presParOf" srcId="{F0E4492E-471B-4843-AE96-13A814E11BFE}" destId="{4062FEA9-CD99-4A4C-99BE-37CD46A6BE37}" srcOrd="1" destOrd="0" presId="urn:microsoft.com/office/officeart/2005/8/layout/vList4"/>
    <dgm:cxn modelId="{3F22CF5C-6A26-461B-9706-B51F26F91456}" type="presParOf" srcId="{F0E4492E-471B-4843-AE96-13A814E11BFE}" destId="{B8E24C4E-87E6-4FB0-A168-CEB21C588CA0}" srcOrd="2" destOrd="0" presId="urn:microsoft.com/office/officeart/2005/8/layout/vList4"/>
    <dgm:cxn modelId="{76594774-382C-4DF3-B987-C51D76814079}" type="presParOf" srcId="{14DB3190-B836-4339-BBE6-F6B21F74F217}" destId="{6E7CBD43-6BAA-4274-BA7D-8B9575EDAA86}" srcOrd="3" destOrd="0" presId="urn:microsoft.com/office/officeart/2005/8/layout/vList4"/>
    <dgm:cxn modelId="{5BB0B874-7344-49D3-878F-1C434A41E588}" type="presParOf" srcId="{14DB3190-B836-4339-BBE6-F6B21F74F217}" destId="{FC11477C-B12A-4F05-84F1-791B1653BCAC}" srcOrd="4" destOrd="0" presId="urn:microsoft.com/office/officeart/2005/8/layout/vList4"/>
    <dgm:cxn modelId="{AAA71E5E-4BA4-4E70-9242-0246A861DB06}" type="presParOf" srcId="{FC11477C-B12A-4F05-84F1-791B1653BCAC}" destId="{C0BC97E2-AD53-4CC2-B3D9-B1D7E2FBDF18}" srcOrd="0" destOrd="0" presId="urn:microsoft.com/office/officeart/2005/8/layout/vList4"/>
    <dgm:cxn modelId="{2A18DF4B-F965-4255-A4E4-09374ADCF753}" type="presParOf" srcId="{FC11477C-B12A-4F05-84F1-791B1653BCAC}" destId="{90055D21-210A-4DEE-B035-B1215F2914F4}" srcOrd="1" destOrd="0" presId="urn:microsoft.com/office/officeart/2005/8/layout/vList4"/>
    <dgm:cxn modelId="{8CD0E37B-040E-4559-805A-6B05B4416A8D}" type="presParOf" srcId="{FC11477C-B12A-4F05-84F1-791B1653BCAC}" destId="{03729731-029B-45D8-B9E2-6E3AB6446BCC}" srcOrd="2" destOrd="0" presId="urn:microsoft.com/office/officeart/2005/8/layout/vList4"/>
    <dgm:cxn modelId="{00EFA932-89B4-4B07-9A92-65B16D74B49C}" type="presParOf" srcId="{14DB3190-B836-4339-BBE6-F6B21F74F217}" destId="{54B80A29-24A3-4808-9C49-C73B5D5DB04D}" srcOrd="5" destOrd="0" presId="urn:microsoft.com/office/officeart/2005/8/layout/vList4"/>
    <dgm:cxn modelId="{276C98CB-0D3F-4720-8BE2-A755471A8163}" type="presParOf" srcId="{14DB3190-B836-4339-BBE6-F6B21F74F217}" destId="{8C4BC3FC-24A6-4FE6-AF81-4832EB9F2F66}" srcOrd="6" destOrd="0" presId="urn:microsoft.com/office/officeart/2005/8/layout/vList4"/>
    <dgm:cxn modelId="{5B98C931-1674-42C1-8808-747F4635599E}" type="presParOf" srcId="{8C4BC3FC-24A6-4FE6-AF81-4832EB9F2F66}" destId="{D097A5B6-EB2B-4FAD-A248-AE422ED0CAB3}" srcOrd="0" destOrd="0" presId="urn:microsoft.com/office/officeart/2005/8/layout/vList4"/>
    <dgm:cxn modelId="{472738EA-634B-40A3-9DD2-CD2175333D38}" type="presParOf" srcId="{8C4BC3FC-24A6-4FE6-AF81-4832EB9F2F66}" destId="{28E84ACD-62A9-4EAD-8E9C-CDF4D0923DF9}" srcOrd="1" destOrd="0" presId="urn:microsoft.com/office/officeart/2005/8/layout/vList4"/>
    <dgm:cxn modelId="{E6BD393C-870D-4A55-A708-257CA496CD68}" type="presParOf" srcId="{8C4BC3FC-24A6-4FE6-AF81-4832EB9F2F66}" destId="{29ACD25D-FFCC-4DBE-ADF8-ED8C11856916}" srcOrd="2" destOrd="0" presId="urn:microsoft.com/office/officeart/2005/8/layout/vList4"/>
    <dgm:cxn modelId="{283600B0-6030-424B-B707-1085ACEB4368}" type="presParOf" srcId="{14DB3190-B836-4339-BBE6-F6B21F74F217}" destId="{6D6FCBD8-5938-48DD-82D0-32DB6617C546}" srcOrd="7" destOrd="0" presId="urn:microsoft.com/office/officeart/2005/8/layout/vList4"/>
    <dgm:cxn modelId="{39FAED10-4454-4B0B-908C-025C9B2B0DC2}" type="presParOf" srcId="{14DB3190-B836-4339-BBE6-F6B21F74F217}" destId="{8104273F-3C3D-4775-9D6B-BCC03D830824}" srcOrd="8" destOrd="0" presId="urn:microsoft.com/office/officeart/2005/8/layout/vList4"/>
    <dgm:cxn modelId="{920CDC6A-85D8-4B06-A4BE-8B8D5A4113DE}" type="presParOf" srcId="{8104273F-3C3D-4775-9D6B-BCC03D830824}" destId="{EC889E56-17D4-45FD-B502-3D843FE2FA5C}" srcOrd="0" destOrd="0" presId="urn:microsoft.com/office/officeart/2005/8/layout/vList4"/>
    <dgm:cxn modelId="{02AA3D0D-2AD5-45F9-9AFB-723CF25D553F}" type="presParOf" srcId="{8104273F-3C3D-4775-9D6B-BCC03D830824}" destId="{579DD3FB-C762-405F-8FB9-29B43D3CDD3F}" srcOrd="1" destOrd="0" presId="urn:microsoft.com/office/officeart/2005/8/layout/vList4"/>
    <dgm:cxn modelId="{CB5948B1-4EB5-426F-86D8-78F185644878}" type="presParOf" srcId="{8104273F-3C3D-4775-9D6B-BCC03D830824}" destId="{B6334268-44B0-4ECE-9C73-F16CD90B9CC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041B83-E90C-4A0A-9DFA-BE8B661BFF5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26D1DA00-7A2C-4867-9994-8F4799C7B062}">
      <dgm:prSet phldrT="[Text]" custT="1"/>
      <dgm:spPr/>
      <dgm:t>
        <a:bodyPr/>
        <a:lstStyle/>
        <a:p>
          <a:r>
            <a:rPr lang="en-US" sz="2400" b="1" dirty="0">
              <a:latin typeface="Calibri" panose="020F0502020204030204" pitchFamily="34" charset="0"/>
              <a:cs typeface="Calibri" panose="020F0502020204030204" pitchFamily="34" charset="0"/>
            </a:rPr>
            <a:t>Products</a:t>
          </a:r>
        </a:p>
      </dgm:t>
    </dgm:pt>
    <dgm:pt modelId="{A1D61BA4-E9C5-4797-A65E-769900137701}" type="parTrans" cxnId="{EB0E656D-0B1D-4F01-9AFC-7D7A9A127C0A}">
      <dgm:prSet/>
      <dgm:spPr/>
      <dgm:t>
        <a:bodyPr/>
        <a:lstStyle/>
        <a:p>
          <a:endParaRPr lang="en-US" sz="1800">
            <a:latin typeface="Calibri" panose="020F0502020204030204" pitchFamily="34" charset="0"/>
            <a:cs typeface="Calibri" panose="020F0502020204030204" pitchFamily="34" charset="0"/>
          </a:endParaRPr>
        </a:p>
      </dgm:t>
    </dgm:pt>
    <dgm:pt modelId="{59F8905F-6164-49C8-A72A-437D33C9A3A5}" type="sibTrans" cxnId="{EB0E656D-0B1D-4F01-9AFC-7D7A9A127C0A}">
      <dgm:prSet/>
      <dgm:spPr/>
      <dgm:t>
        <a:bodyPr/>
        <a:lstStyle/>
        <a:p>
          <a:endParaRPr lang="en-US" sz="1800">
            <a:latin typeface="Calibri" panose="020F0502020204030204" pitchFamily="34" charset="0"/>
            <a:cs typeface="Calibri" panose="020F0502020204030204" pitchFamily="34" charset="0"/>
          </a:endParaRPr>
        </a:p>
      </dgm:t>
    </dgm:pt>
    <dgm:pt modelId="{4310AC08-E574-4BBA-8E19-FF16B823793E}">
      <dgm:prSet phldrT="[Text]" custT="1"/>
      <dgm:spPr/>
      <dgm:t>
        <a:bodyPr/>
        <a:lstStyle/>
        <a:p>
          <a:pPr>
            <a:buFont typeface="Arial" panose="020B0604020202020204" pitchFamily="34" charset="0"/>
            <a:buChar char="•"/>
          </a:pPr>
          <a:r>
            <a:rPr lang="en-US" altLang="en-US" sz="1800" dirty="0">
              <a:solidFill>
                <a:srgbClr val="000000"/>
              </a:solidFill>
              <a:latin typeface="Calibri" panose="020F0502020204030204" pitchFamily="34" charset="0"/>
              <a:cs typeface="Calibri" panose="020F0502020204030204" pitchFamily="34" charset="0"/>
            </a:rPr>
            <a:t>Speeds up SEALSQ quantum-resistant ASICs &amp; off-the-shelf product roadmap.</a:t>
          </a:r>
          <a:endParaRPr lang="en-US" sz="1800" dirty="0">
            <a:latin typeface="Calibri" panose="020F0502020204030204" pitchFamily="34" charset="0"/>
            <a:cs typeface="Calibri" panose="020F0502020204030204" pitchFamily="34" charset="0"/>
          </a:endParaRPr>
        </a:p>
      </dgm:t>
    </dgm:pt>
    <dgm:pt modelId="{70D14BB9-86CD-49EF-BF01-3C62DA5ABB6B}" type="parTrans" cxnId="{8BF83888-AB04-4BA9-83A5-22B40868EE99}">
      <dgm:prSet/>
      <dgm:spPr/>
      <dgm:t>
        <a:bodyPr/>
        <a:lstStyle/>
        <a:p>
          <a:endParaRPr lang="en-US" sz="1800">
            <a:latin typeface="Calibri" panose="020F0502020204030204" pitchFamily="34" charset="0"/>
            <a:cs typeface="Calibri" panose="020F0502020204030204" pitchFamily="34" charset="0"/>
          </a:endParaRPr>
        </a:p>
      </dgm:t>
    </dgm:pt>
    <dgm:pt modelId="{FC81D642-1D14-4F40-90A1-DFDB4E08E733}" type="sibTrans" cxnId="{8BF83888-AB04-4BA9-83A5-22B40868EE99}">
      <dgm:prSet/>
      <dgm:spPr/>
      <dgm:t>
        <a:bodyPr/>
        <a:lstStyle/>
        <a:p>
          <a:endParaRPr lang="en-US" sz="1800">
            <a:latin typeface="Calibri" panose="020F0502020204030204" pitchFamily="34" charset="0"/>
            <a:cs typeface="Calibri" panose="020F0502020204030204" pitchFamily="34" charset="0"/>
          </a:endParaRPr>
        </a:p>
      </dgm:t>
    </dgm:pt>
    <dgm:pt modelId="{7232F438-EB9C-4E34-BD73-22BF902526A3}">
      <dgm:prSet phldrT="[Text]" custT="1"/>
      <dgm:spPr/>
      <dgm:t>
        <a:bodyPr/>
        <a:lstStyle/>
        <a:p>
          <a:r>
            <a:rPr lang="en-US" sz="2400" b="1" dirty="0">
              <a:latin typeface="Calibri" panose="020F0502020204030204" pitchFamily="34" charset="0"/>
              <a:cs typeface="Calibri" panose="020F0502020204030204" pitchFamily="34" charset="0"/>
            </a:rPr>
            <a:t>Supply Chain</a:t>
          </a:r>
        </a:p>
      </dgm:t>
    </dgm:pt>
    <dgm:pt modelId="{064F2885-FDC9-451C-B756-2ABCBDA4F3D1}" type="parTrans" cxnId="{8E6463AC-1FAA-4434-8855-9B1B0621CD58}">
      <dgm:prSet/>
      <dgm:spPr/>
      <dgm:t>
        <a:bodyPr/>
        <a:lstStyle/>
        <a:p>
          <a:endParaRPr lang="en-US" sz="1800">
            <a:latin typeface="Calibri" panose="020F0502020204030204" pitchFamily="34" charset="0"/>
            <a:cs typeface="Calibri" panose="020F0502020204030204" pitchFamily="34" charset="0"/>
          </a:endParaRPr>
        </a:p>
      </dgm:t>
    </dgm:pt>
    <dgm:pt modelId="{058F2A67-EB7A-46C9-991A-592F7065774E}" type="sibTrans" cxnId="{8E6463AC-1FAA-4434-8855-9B1B0621CD58}">
      <dgm:prSet/>
      <dgm:spPr/>
      <dgm:t>
        <a:bodyPr/>
        <a:lstStyle/>
        <a:p>
          <a:endParaRPr lang="en-US" sz="1800">
            <a:latin typeface="Calibri" panose="020F0502020204030204" pitchFamily="34" charset="0"/>
            <a:cs typeface="Calibri" panose="020F0502020204030204" pitchFamily="34" charset="0"/>
          </a:endParaRPr>
        </a:p>
      </dgm:t>
    </dgm:pt>
    <dgm:pt modelId="{412D2D81-B48E-4CE1-B049-92BFB3EF6F30}">
      <dgm:prSet phldrT="[Text]" custT="1"/>
      <dgm:spPr/>
      <dgm:t>
        <a:bodyPr/>
        <a:lstStyle/>
        <a:p>
          <a:pPr>
            <a:buFont typeface="Arial" panose="020B0604020202020204" pitchFamily="34" charset="0"/>
            <a:buChar char="•"/>
          </a:pPr>
          <a:r>
            <a:rPr lang="en-US" altLang="en-US" sz="1800" dirty="0">
              <a:solidFill>
                <a:srgbClr val="000000"/>
              </a:solidFill>
              <a:latin typeface="Calibri" panose="020F0502020204030204" pitchFamily="34" charset="0"/>
              <a:cs typeface="Calibri" panose="020F0502020204030204" pitchFamily="34" charset="0"/>
            </a:rPr>
            <a:t>Combines IC ALPS footprint at Foundries with SEALSQ industrialization capabilities (packaging, test, personalization). </a:t>
          </a:r>
          <a:endParaRPr lang="en-US" sz="1800" dirty="0">
            <a:latin typeface="Calibri" panose="020F0502020204030204" pitchFamily="34" charset="0"/>
            <a:cs typeface="Calibri" panose="020F0502020204030204" pitchFamily="34" charset="0"/>
          </a:endParaRPr>
        </a:p>
      </dgm:t>
    </dgm:pt>
    <dgm:pt modelId="{A91BE870-9C9C-4E5B-8CD1-BDFD93DE84C8}" type="parTrans" cxnId="{81665A51-8AE7-41CC-9BB7-4CFF4C7895A1}">
      <dgm:prSet/>
      <dgm:spPr/>
      <dgm:t>
        <a:bodyPr/>
        <a:lstStyle/>
        <a:p>
          <a:endParaRPr lang="en-US" sz="1800">
            <a:latin typeface="Calibri" panose="020F0502020204030204" pitchFamily="34" charset="0"/>
            <a:cs typeface="Calibri" panose="020F0502020204030204" pitchFamily="34" charset="0"/>
          </a:endParaRPr>
        </a:p>
      </dgm:t>
    </dgm:pt>
    <dgm:pt modelId="{4F287D00-767C-4FE3-A3E1-AAD66546A0B7}" type="sibTrans" cxnId="{81665A51-8AE7-41CC-9BB7-4CFF4C7895A1}">
      <dgm:prSet/>
      <dgm:spPr/>
      <dgm:t>
        <a:bodyPr/>
        <a:lstStyle/>
        <a:p>
          <a:endParaRPr lang="en-US" sz="1800">
            <a:latin typeface="Calibri" panose="020F0502020204030204" pitchFamily="34" charset="0"/>
            <a:cs typeface="Calibri" panose="020F0502020204030204" pitchFamily="34" charset="0"/>
          </a:endParaRPr>
        </a:p>
      </dgm:t>
    </dgm:pt>
    <dgm:pt modelId="{A185C2CD-10F3-429F-A0FD-EE24BC8F490F}">
      <dgm:prSet phldrT="[Text]" custT="1"/>
      <dgm:spPr/>
      <dgm:t>
        <a:bodyPr/>
        <a:lstStyle/>
        <a:p>
          <a:r>
            <a:rPr lang="en-US" sz="2400" b="1" dirty="0">
              <a:latin typeface="Calibri" panose="020F0502020204030204" pitchFamily="34" charset="0"/>
              <a:cs typeface="Calibri" panose="020F0502020204030204" pitchFamily="34" charset="0"/>
            </a:rPr>
            <a:t>Customers</a:t>
          </a:r>
        </a:p>
      </dgm:t>
    </dgm:pt>
    <dgm:pt modelId="{3FCC3E5F-BE1A-4608-8A31-5D6F22061770}" type="parTrans" cxnId="{8299BFA2-4739-424B-8A9E-2817DA6ED267}">
      <dgm:prSet/>
      <dgm:spPr/>
      <dgm:t>
        <a:bodyPr/>
        <a:lstStyle/>
        <a:p>
          <a:endParaRPr lang="en-US" sz="1800">
            <a:latin typeface="Calibri" panose="020F0502020204030204" pitchFamily="34" charset="0"/>
            <a:cs typeface="Calibri" panose="020F0502020204030204" pitchFamily="34" charset="0"/>
          </a:endParaRPr>
        </a:p>
      </dgm:t>
    </dgm:pt>
    <dgm:pt modelId="{4B7E09AB-E42E-4E02-827B-9367A8C2559F}" type="sibTrans" cxnId="{8299BFA2-4739-424B-8A9E-2817DA6ED267}">
      <dgm:prSet/>
      <dgm:spPr/>
      <dgm:t>
        <a:bodyPr/>
        <a:lstStyle/>
        <a:p>
          <a:endParaRPr lang="en-US" sz="1800">
            <a:latin typeface="Calibri" panose="020F0502020204030204" pitchFamily="34" charset="0"/>
            <a:cs typeface="Calibri" panose="020F0502020204030204" pitchFamily="34" charset="0"/>
          </a:endParaRPr>
        </a:p>
      </dgm:t>
    </dgm:pt>
    <dgm:pt modelId="{9BD73355-FD04-4B3C-ADDF-E121D554266E}">
      <dgm:prSet phldrT="[Text]" custT="1"/>
      <dgm:spPr/>
      <dgm:t>
        <a:bodyPr/>
        <a:lstStyle/>
        <a:p>
          <a:pPr>
            <a:buFont typeface="Arial" panose="020B0604020202020204" pitchFamily="34" charset="0"/>
            <a:buChar char="•"/>
          </a:pPr>
          <a:r>
            <a:rPr lang="en-US" sz="1800" dirty="0">
              <a:solidFill>
                <a:srgbClr val="000000"/>
              </a:solidFill>
              <a:latin typeface="Calibri" panose="020F0502020204030204" pitchFamily="34" charset="0"/>
              <a:cs typeface="Calibri" panose="020F0502020204030204" pitchFamily="34" charset="0"/>
            </a:rPr>
            <a:t>Leverages IC'ALPS’ footprint in Automotive &amp; Healthcare to expand SEALSQ’s market reach.</a:t>
          </a:r>
          <a:endParaRPr lang="en-US" sz="1800" dirty="0">
            <a:latin typeface="Calibri" panose="020F0502020204030204" pitchFamily="34" charset="0"/>
            <a:cs typeface="Calibri" panose="020F0502020204030204" pitchFamily="34" charset="0"/>
          </a:endParaRPr>
        </a:p>
      </dgm:t>
    </dgm:pt>
    <dgm:pt modelId="{5C954234-0EAA-4DFD-B57D-7D831D7ACCEC}" type="parTrans" cxnId="{DBE18B7E-D042-4160-84C5-EE0BC042FCCE}">
      <dgm:prSet/>
      <dgm:spPr/>
      <dgm:t>
        <a:bodyPr/>
        <a:lstStyle/>
        <a:p>
          <a:endParaRPr lang="en-US" sz="1800">
            <a:latin typeface="Calibri" panose="020F0502020204030204" pitchFamily="34" charset="0"/>
            <a:cs typeface="Calibri" panose="020F0502020204030204" pitchFamily="34" charset="0"/>
          </a:endParaRPr>
        </a:p>
      </dgm:t>
    </dgm:pt>
    <dgm:pt modelId="{015B06A4-2AA3-48E1-8C3E-A9150FCE0B91}" type="sibTrans" cxnId="{DBE18B7E-D042-4160-84C5-EE0BC042FCCE}">
      <dgm:prSet/>
      <dgm:spPr/>
      <dgm:t>
        <a:bodyPr/>
        <a:lstStyle/>
        <a:p>
          <a:endParaRPr lang="en-US" sz="1800">
            <a:latin typeface="Calibri" panose="020F0502020204030204" pitchFamily="34" charset="0"/>
            <a:cs typeface="Calibri" panose="020F0502020204030204" pitchFamily="34" charset="0"/>
          </a:endParaRPr>
        </a:p>
      </dgm:t>
    </dgm:pt>
    <dgm:pt modelId="{EE19FF99-2137-4A50-911F-D2585747A4B8}">
      <dgm:prSet custT="1"/>
      <dgm:spPr/>
      <dgm:t>
        <a:bodyPr/>
        <a:lstStyle/>
        <a:p>
          <a:r>
            <a:rPr lang="en-US" altLang="en-US" sz="1800" dirty="0">
              <a:solidFill>
                <a:srgbClr val="000000"/>
              </a:solidFill>
              <a:latin typeface="Calibri" panose="020F0502020204030204" pitchFamily="34" charset="0"/>
              <a:cs typeface="Calibri" panose="020F0502020204030204" pitchFamily="34" charset="0"/>
            </a:rPr>
            <a:t>Enrich IC’ALPS offering with quantum resistant secure designs to address Secure MCU market. </a:t>
          </a:r>
        </a:p>
      </dgm:t>
    </dgm:pt>
    <dgm:pt modelId="{505F385D-BCF9-412C-B73F-05DEF9943784}" type="parTrans" cxnId="{1BA494F1-56CC-4168-AF5C-F493FD25C827}">
      <dgm:prSet/>
      <dgm:spPr/>
      <dgm:t>
        <a:bodyPr/>
        <a:lstStyle/>
        <a:p>
          <a:endParaRPr lang="en-US" sz="1800">
            <a:latin typeface="Calibri" panose="020F0502020204030204" pitchFamily="34" charset="0"/>
            <a:cs typeface="Calibri" panose="020F0502020204030204" pitchFamily="34" charset="0"/>
          </a:endParaRPr>
        </a:p>
      </dgm:t>
    </dgm:pt>
    <dgm:pt modelId="{2FFA7D51-BFD6-407F-ABC0-AD008EFBDE5C}" type="sibTrans" cxnId="{1BA494F1-56CC-4168-AF5C-F493FD25C827}">
      <dgm:prSet/>
      <dgm:spPr/>
      <dgm:t>
        <a:bodyPr/>
        <a:lstStyle/>
        <a:p>
          <a:endParaRPr lang="en-US" sz="1800">
            <a:latin typeface="Calibri" panose="020F0502020204030204" pitchFamily="34" charset="0"/>
            <a:cs typeface="Calibri" panose="020F0502020204030204" pitchFamily="34" charset="0"/>
          </a:endParaRPr>
        </a:p>
      </dgm:t>
    </dgm:pt>
    <dgm:pt modelId="{BF2A2DDE-3418-426D-BDC5-2DFA125C631B}">
      <dgm:prSet custT="1"/>
      <dgm:spPr/>
      <dgm:t>
        <a:bodyPr/>
        <a:lstStyle/>
        <a:p>
          <a:endParaRPr lang="en-US" altLang="en-US" sz="2400" dirty="0">
            <a:solidFill>
              <a:srgbClr val="000000"/>
            </a:solidFill>
            <a:latin typeface="Calibri" panose="020F0502020204030204" pitchFamily="34" charset="0"/>
            <a:cs typeface="Calibri" panose="020F0502020204030204" pitchFamily="34" charset="0"/>
          </a:endParaRPr>
        </a:p>
      </dgm:t>
    </dgm:pt>
    <dgm:pt modelId="{81992813-24D0-48F7-AFE8-A0038F4D6352}" type="parTrans" cxnId="{3B12D45C-09CD-4C23-9B31-77D1608CAE15}">
      <dgm:prSet/>
      <dgm:spPr/>
      <dgm:t>
        <a:bodyPr/>
        <a:lstStyle/>
        <a:p>
          <a:endParaRPr lang="en-US" sz="1800">
            <a:latin typeface="Calibri" panose="020F0502020204030204" pitchFamily="34" charset="0"/>
            <a:cs typeface="Calibri" panose="020F0502020204030204" pitchFamily="34" charset="0"/>
          </a:endParaRPr>
        </a:p>
      </dgm:t>
    </dgm:pt>
    <dgm:pt modelId="{17938C67-6F7C-46FE-9980-EBCD1B695D9E}" type="sibTrans" cxnId="{3B12D45C-09CD-4C23-9B31-77D1608CAE15}">
      <dgm:prSet/>
      <dgm:spPr/>
      <dgm:t>
        <a:bodyPr/>
        <a:lstStyle/>
        <a:p>
          <a:endParaRPr lang="en-US" sz="1800">
            <a:latin typeface="Calibri" panose="020F0502020204030204" pitchFamily="34" charset="0"/>
            <a:cs typeface="Calibri" panose="020F0502020204030204" pitchFamily="34" charset="0"/>
          </a:endParaRPr>
        </a:p>
      </dgm:t>
    </dgm:pt>
    <dgm:pt modelId="{1AF0C08F-306A-4653-875B-74E308F6D865}">
      <dgm:prSet custT="1"/>
      <dgm:spPr/>
      <dgm:t>
        <a:bodyPr/>
        <a:lstStyle/>
        <a:p>
          <a:r>
            <a:rPr lang="en-US" sz="1800" dirty="0">
              <a:solidFill>
                <a:srgbClr val="000000"/>
              </a:solidFill>
              <a:latin typeface="Calibri" panose="020F0502020204030204" pitchFamily="34" charset="0"/>
              <a:cs typeface="Calibri" panose="020F0502020204030204" pitchFamily="34" charset="0"/>
            </a:rPr>
            <a:t>Opens doors for IC’ALPS design services across SEALSQ IoT customer base.</a:t>
          </a:r>
        </a:p>
      </dgm:t>
    </dgm:pt>
    <dgm:pt modelId="{17C3F43C-7CBA-44E2-9A62-68BD888E54ED}" type="parTrans" cxnId="{C025D19C-AA12-44CC-B157-6CBFD9373F57}">
      <dgm:prSet/>
      <dgm:spPr/>
      <dgm:t>
        <a:bodyPr/>
        <a:lstStyle/>
        <a:p>
          <a:endParaRPr lang="en-US" sz="1800">
            <a:latin typeface="Calibri" panose="020F0502020204030204" pitchFamily="34" charset="0"/>
            <a:cs typeface="Calibri" panose="020F0502020204030204" pitchFamily="34" charset="0"/>
          </a:endParaRPr>
        </a:p>
      </dgm:t>
    </dgm:pt>
    <dgm:pt modelId="{61C502FC-42D4-4EC7-BA3D-347D66E4BA9B}" type="sibTrans" cxnId="{C025D19C-AA12-44CC-B157-6CBFD9373F57}">
      <dgm:prSet/>
      <dgm:spPr/>
      <dgm:t>
        <a:bodyPr/>
        <a:lstStyle/>
        <a:p>
          <a:endParaRPr lang="en-US" sz="1800">
            <a:latin typeface="Calibri" panose="020F0502020204030204" pitchFamily="34" charset="0"/>
            <a:cs typeface="Calibri" panose="020F0502020204030204" pitchFamily="34" charset="0"/>
          </a:endParaRPr>
        </a:p>
      </dgm:t>
    </dgm:pt>
    <dgm:pt modelId="{ED9F34AF-B945-48B9-AB7A-1929C512761E}">
      <dgm:prSet custT="1"/>
      <dgm:spPr/>
      <dgm:t>
        <a:bodyPr/>
        <a:lstStyle/>
        <a:p>
          <a:r>
            <a:rPr lang="en-US" sz="2400" b="1" kern="1200" dirty="0">
              <a:solidFill>
                <a:prstClr val="white"/>
              </a:solidFill>
              <a:latin typeface="Calibri" panose="020F0502020204030204" pitchFamily="34" charset="0"/>
              <a:ea typeface="+mn-ea"/>
              <a:cs typeface="Calibri" panose="020F0502020204030204" pitchFamily="34" charset="0"/>
            </a:rPr>
            <a:t>Market Share</a:t>
          </a:r>
        </a:p>
      </dgm:t>
    </dgm:pt>
    <dgm:pt modelId="{34C48585-220A-43B3-B71A-B4E2F4E4541B}" type="parTrans" cxnId="{36DF7C46-8A00-4367-AB20-9B3011FAD241}">
      <dgm:prSet/>
      <dgm:spPr/>
      <dgm:t>
        <a:bodyPr/>
        <a:lstStyle/>
        <a:p>
          <a:endParaRPr lang="en-US" sz="2000">
            <a:latin typeface="Calibri" panose="020F0502020204030204" pitchFamily="34" charset="0"/>
            <a:cs typeface="Calibri" panose="020F0502020204030204" pitchFamily="34" charset="0"/>
          </a:endParaRPr>
        </a:p>
      </dgm:t>
    </dgm:pt>
    <dgm:pt modelId="{1491CAD6-FDFC-46EE-9B33-5D44BF94AD49}" type="sibTrans" cxnId="{36DF7C46-8A00-4367-AB20-9B3011FAD241}">
      <dgm:prSet/>
      <dgm:spPr/>
      <dgm:t>
        <a:bodyPr/>
        <a:lstStyle/>
        <a:p>
          <a:endParaRPr lang="en-US" sz="2000">
            <a:latin typeface="Calibri" panose="020F0502020204030204" pitchFamily="34" charset="0"/>
            <a:cs typeface="Calibri" panose="020F0502020204030204" pitchFamily="34" charset="0"/>
          </a:endParaRPr>
        </a:p>
      </dgm:t>
    </dgm:pt>
    <dgm:pt modelId="{B63790B8-8118-4CFC-AFB1-7CABA2F0E7D4}">
      <dgm:prSet custT="1"/>
      <dgm:spPr/>
      <dgm:t>
        <a:bodyPr/>
        <a:lstStyle/>
        <a:p>
          <a:r>
            <a:rPr lang="en-US" altLang="en-US" sz="1800" dirty="0">
              <a:solidFill>
                <a:srgbClr val="000000"/>
              </a:solidFill>
              <a:latin typeface="Calibri" panose="020F0502020204030204" pitchFamily="34" charset="0"/>
              <a:cs typeface="Calibri" panose="020F0502020204030204" pitchFamily="34" charset="0"/>
            </a:rPr>
            <a:t>Positions the Company as a major player in the Secure IC Market in Europe (custom or off-the shelf) by covering the full value chain from design to delivery &amp; trust services.</a:t>
          </a:r>
          <a:endParaRPr lang="en-US" sz="1800" dirty="0">
            <a:latin typeface="Calibri" panose="020F0502020204030204" pitchFamily="34" charset="0"/>
            <a:cs typeface="Calibri" panose="020F0502020204030204" pitchFamily="34" charset="0"/>
          </a:endParaRPr>
        </a:p>
      </dgm:t>
    </dgm:pt>
    <dgm:pt modelId="{5B4799F1-5A97-43E9-9AB8-4394200D70DA}" type="parTrans" cxnId="{8A738EB5-B7E3-4227-ABEF-769BFE42F40D}">
      <dgm:prSet/>
      <dgm:spPr/>
      <dgm:t>
        <a:bodyPr/>
        <a:lstStyle/>
        <a:p>
          <a:endParaRPr lang="en-US" sz="2000">
            <a:latin typeface="Calibri" panose="020F0502020204030204" pitchFamily="34" charset="0"/>
            <a:cs typeface="Calibri" panose="020F0502020204030204" pitchFamily="34" charset="0"/>
          </a:endParaRPr>
        </a:p>
      </dgm:t>
    </dgm:pt>
    <dgm:pt modelId="{16B96307-C036-489A-BDE3-EE5EED783657}" type="sibTrans" cxnId="{8A738EB5-B7E3-4227-ABEF-769BFE42F40D}">
      <dgm:prSet/>
      <dgm:spPr/>
      <dgm:t>
        <a:bodyPr/>
        <a:lstStyle/>
        <a:p>
          <a:endParaRPr lang="en-US" sz="2000">
            <a:latin typeface="Calibri" panose="020F0502020204030204" pitchFamily="34" charset="0"/>
            <a:cs typeface="Calibri" panose="020F0502020204030204" pitchFamily="34" charset="0"/>
          </a:endParaRPr>
        </a:p>
      </dgm:t>
    </dgm:pt>
    <dgm:pt modelId="{47347F63-7B59-4BFC-8FA5-C0E2A2530C24}" type="pres">
      <dgm:prSet presAssocID="{2E041B83-E90C-4A0A-9DFA-BE8B661BFF5C}" presName="Name0" presStyleCnt="0">
        <dgm:presLayoutVars>
          <dgm:dir/>
          <dgm:animLvl val="lvl"/>
          <dgm:resizeHandles val="exact"/>
        </dgm:presLayoutVars>
      </dgm:prSet>
      <dgm:spPr/>
    </dgm:pt>
    <dgm:pt modelId="{5461FB60-21B2-41A7-AC94-1AE4374CBD79}" type="pres">
      <dgm:prSet presAssocID="{26D1DA00-7A2C-4867-9994-8F4799C7B062}" presName="composite" presStyleCnt="0"/>
      <dgm:spPr/>
    </dgm:pt>
    <dgm:pt modelId="{CF3EE959-25EE-4080-BD50-876A2DBB6A06}" type="pres">
      <dgm:prSet presAssocID="{26D1DA00-7A2C-4867-9994-8F4799C7B062}" presName="parTx" presStyleLbl="alignNode1" presStyleIdx="0" presStyleCnt="4">
        <dgm:presLayoutVars>
          <dgm:chMax val="0"/>
          <dgm:chPref val="0"/>
          <dgm:bulletEnabled val="1"/>
        </dgm:presLayoutVars>
      </dgm:prSet>
      <dgm:spPr/>
    </dgm:pt>
    <dgm:pt modelId="{14DA51F3-E775-419C-B635-A2AB5E4B617F}" type="pres">
      <dgm:prSet presAssocID="{26D1DA00-7A2C-4867-9994-8F4799C7B062}" presName="desTx" presStyleLbl="alignAccFollowNode1" presStyleIdx="0" presStyleCnt="4">
        <dgm:presLayoutVars>
          <dgm:bulletEnabled val="1"/>
        </dgm:presLayoutVars>
      </dgm:prSet>
      <dgm:spPr/>
    </dgm:pt>
    <dgm:pt modelId="{658BF313-CF8F-4891-BFDA-0FF6BC3BDD5A}" type="pres">
      <dgm:prSet presAssocID="{59F8905F-6164-49C8-A72A-437D33C9A3A5}" presName="space" presStyleCnt="0"/>
      <dgm:spPr/>
    </dgm:pt>
    <dgm:pt modelId="{A2D32A5A-2921-4816-85F4-269BD0F5D0ED}" type="pres">
      <dgm:prSet presAssocID="{7232F438-EB9C-4E34-BD73-22BF902526A3}" presName="composite" presStyleCnt="0"/>
      <dgm:spPr/>
    </dgm:pt>
    <dgm:pt modelId="{D1A03F2F-3180-483B-AB14-2744F032D3EC}" type="pres">
      <dgm:prSet presAssocID="{7232F438-EB9C-4E34-BD73-22BF902526A3}" presName="parTx" presStyleLbl="alignNode1" presStyleIdx="1" presStyleCnt="4">
        <dgm:presLayoutVars>
          <dgm:chMax val="0"/>
          <dgm:chPref val="0"/>
          <dgm:bulletEnabled val="1"/>
        </dgm:presLayoutVars>
      </dgm:prSet>
      <dgm:spPr/>
    </dgm:pt>
    <dgm:pt modelId="{395D9F87-3677-44E5-954D-0E8DB38C26B9}" type="pres">
      <dgm:prSet presAssocID="{7232F438-EB9C-4E34-BD73-22BF902526A3}" presName="desTx" presStyleLbl="alignAccFollowNode1" presStyleIdx="1" presStyleCnt="4">
        <dgm:presLayoutVars>
          <dgm:bulletEnabled val="1"/>
        </dgm:presLayoutVars>
      </dgm:prSet>
      <dgm:spPr/>
    </dgm:pt>
    <dgm:pt modelId="{32C60F14-17BD-4554-96DF-853F81BCE64D}" type="pres">
      <dgm:prSet presAssocID="{058F2A67-EB7A-46C9-991A-592F7065774E}" presName="space" presStyleCnt="0"/>
      <dgm:spPr/>
    </dgm:pt>
    <dgm:pt modelId="{783FDCF8-CB09-47E1-B5B5-80676FAE13CD}" type="pres">
      <dgm:prSet presAssocID="{A185C2CD-10F3-429F-A0FD-EE24BC8F490F}" presName="composite" presStyleCnt="0"/>
      <dgm:spPr/>
    </dgm:pt>
    <dgm:pt modelId="{1F2D07DC-39B8-4257-B8C1-A9AFDAAB6B60}" type="pres">
      <dgm:prSet presAssocID="{A185C2CD-10F3-429F-A0FD-EE24BC8F490F}" presName="parTx" presStyleLbl="alignNode1" presStyleIdx="2" presStyleCnt="4">
        <dgm:presLayoutVars>
          <dgm:chMax val="0"/>
          <dgm:chPref val="0"/>
          <dgm:bulletEnabled val="1"/>
        </dgm:presLayoutVars>
      </dgm:prSet>
      <dgm:spPr/>
    </dgm:pt>
    <dgm:pt modelId="{0158D939-07D4-4C05-9F92-698C8A68021A}" type="pres">
      <dgm:prSet presAssocID="{A185C2CD-10F3-429F-A0FD-EE24BC8F490F}" presName="desTx" presStyleLbl="alignAccFollowNode1" presStyleIdx="2" presStyleCnt="4">
        <dgm:presLayoutVars>
          <dgm:bulletEnabled val="1"/>
        </dgm:presLayoutVars>
      </dgm:prSet>
      <dgm:spPr/>
    </dgm:pt>
    <dgm:pt modelId="{3B0927FD-DC06-48B9-A727-8F76256A09FD}" type="pres">
      <dgm:prSet presAssocID="{4B7E09AB-E42E-4E02-827B-9367A8C2559F}" presName="space" presStyleCnt="0"/>
      <dgm:spPr/>
    </dgm:pt>
    <dgm:pt modelId="{4822394C-E93F-4959-BC8E-C559B2E66A4B}" type="pres">
      <dgm:prSet presAssocID="{ED9F34AF-B945-48B9-AB7A-1929C512761E}" presName="composite" presStyleCnt="0"/>
      <dgm:spPr/>
    </dgm:pt>
    <dgm:pt modelId="{48D65699-F5E1-4F0F-B8A9-40403B10C192}" type="pres">
      <dgm:prSet presAssocID="{ED9F34AF-B945-48B9-AB7A-1929C512761E}" presName="parTx" presStyleLbl="alignNode1" presStyleIdx="3" presStyleCnt="4">
        <dgm:presLayoutVars>
          <dgm:chMax val="0"/>
          <dgm:chPref val="0"/>
          <dgm:bulletEnabled val="1"/>
        </dgm:presLayoutVars>
      </dgm:prSet>
      <dgm:spPr/>
    </dgm:pt>
    <dgm:pt modelId="{0A887F57-3EA2-4D00-AB6C-1842684EB341}" type="pres">
      <dgm:prSet presAssocID="{ED9F34AF-B945-48B9-AB7A-1929C512761E}" presName="desTx" presStyleLbl="alignAccFollowNode1" presStyleIdx="3" presStyleCnt="4">
        <dgm:presLayoutVars>
          <dgm:bulletEnabled val="1"/>
        </dgm:presLayoutVars>
      </dgm:prSet>
      <dgm:spPr/>
    </dgm:pt>
  </dgm:ptLst>
  <dgm:cxnLst>
    <dgm:cxn modelId="{D1D73718-2DBF-4728-B92D-950B23D1938E}" type="presOf" srcId="{ED9F34AF-B945-48B9-AB7A-1929C512761E}" destId="{48D65699-F5E1-4F0F-B8A9-40403B10C192}" srcOrd="0" destOrd="0" presId="urn:microsoft.com/office/officeart/2005/8/layout/hList1"/>
    <dgm:cxn modelId="{2CCFA81B-CC51-41C8-881B-5EE201F23791}" type="presOf" srcId="{4310AC08-E574-4BBA-8E19-FF16B823793E}" destId="{14DA51F3-E775-419C-B635-A2AB5E4B617F}" srcOrd="0" destOrd="0" presId="urn:microsoft.com/office/officeart/2005/8/layout/hList1"/>
    <dgm:cxn modelId="{CFE47132-72E7-4E0D-B553-24D870E50409}" type="presOf" srcId="{9BD73355-FD04-4B3C-ADDF-E121D554266E}" destId="{0158D939-07D4-4C05-9F92-698C8A68021A}" srcOrd="0" destOrd="0" presId="urn:microsoft.com/office/officeart/2005/8/layout/hList1"/>
    <dgm:cxn modelId="{3B12D45C-09CD-4C23-9B31-77D1608CAE15}" srcId="{7232F438-EB9C-4E34-BD73-22BF902526A3}" destId="{BF2A2DDE-3418-426D-BDC5-2DFA125C631B}" srcOrd="1" destOrd="0" parTransId="{81992813-24D0-48F7-AFE8-A0038F4D6352}" sibTransId="{17938C67-6F7C-46FE-9980-EBCD1B695D9E}"/>
    <dgm:cxn modelId="{FEA20E42-4A22-473D-97AE-60F47B666A3F}" type="presOf" srcId="{A185C2CD-10F3-429F-A0FD-EE24BC8F490F}" destId="{1F2D07DC-39B8-4257-B8C1-A9AFDAAB6B60}" srcOrd="0" destOrd="0" presId="urn:microsoft.com/office/officeart/2005/8/layout/hList1"/>
    <dgm:cxn modelId="{36DF7C46-8A00-4367-AB20-9B3011FAD241}" srcId="{2E041B83-E90C-4A0A-9DFA-BE8B661BFF5C}" destId="{ED9F34AF-B945-48B9-AB7A-1929C512761E}" srcOrd="3" destOrd="0" parTransId="{34C48585-220A-43B3-B71A-B4E2F4E4541B}" sibTransId="{1491CAD6-FDFC-46EE-9B33-5D44BF94AD49}"/>
    <dgm:cxn modelId="{EB0E656D-0B1D-4F01-9AFC-7D7A9A127C0A}" srcId="{2E041B83-E90C-4A0A-9DFA-BE8B661BFF5C}" destId="{26D1DA00-7A2C-4867-9994-8F4799C7B062}" srcOrd="0" destOrd="0" parTransId="{A1D61BA4-E9C5-4797-A65E-769900137701}" sibTransId="{59F8905F-6164-49C8-A72A-437D33C9A3A5}"/>
    <dgm:cxn modelId="{81665A51-8AE7-41CC-9BB7-4CFF4C7895A1}" srcId="{7232F438-EB9C-4E34-BD73-22BF902526A3}" destId="{412D2D81-B48E-4CE1-B049-92BFB3EF6F30}" srcOrd="0" destOrd="0" parTransId="{A91BE870-9C9C-4E5B-8CD1-BDFD93DE84C8}" sibTransId="{4F287D00-767C-4FE3-A3E1-AAD66546A0B7}"/>
    <dgm:cxn modelId="{C282A051-51B1-4316-95D4-72A660325F47}" type="presOf" srcId="{7232F438-EB9C-4E34-BD73-22BF902526A3}" destId="{D1A03F2F-3180-483B-AB14-2744F032D3EC}" srcOrd="0" destOrd="0" presId="urn:microsoft.com/office/officeart/2005/8/layout/hList1"/>
    <dgm:cxn modelId="{2035BC53-BECD-4B9D-8B76-61FBD074A2E1}" type="presOf" srcId="{1AF0C08F-306A-4653-875B-74E308F6D865}" destId="{0158D939-07D4-4C05-9F92-698C8A68021A}" srcOrd="0" destOrd="1" presId="urn:microsoft.com/office/officeart/2005/8/layout/hList1"/>
    <dgm:cxn modelId="{DBE18B7E-D042-4160-84C5-EE0BC042FCCE}" srcId="{A185C2CD-10F3-429F-A0FD-EE24BC8F490F}" destId="{9BD73355-FD04-4B3C-ADDF-E121D554266E}" srcOrd="0" destOrd="0" parTransId="{5C954234-0EAA-4DFD-B57D-7D831D7ACCEC}" sibTransId="{015B06A4-2AA3-48E1-8C3E-A9150FCE0B91}"/>
    <dgm:cxn modelId="{8BF83888-AB04-4BA9-83A5-22B40868EE99}" srcId="{26D1DA00-7A2C-4867-9994-8F4799C7B062}" destId="{4310AC08-E574-4BBA-8E19-FF16B823793E}" srcOrd="0" destOrd="0" parTransId="{70D14BB9-86CD-49EF-BF01-3C62DA5ABB6B}" sibTransId="{FC81D642-1D14-4F40-90A1-DFDB4E08E733}"/>
    <dgm:cxn modelId="{1575DA8D-4ACF-4E19-BBBC-E4012BD2E709}" type="presOf" srcId="{EE19FF99-2137-4A50-911F-D2585747A4B8}" destId="{14DA51F3-E775-419C-B635-A2AB5E4B617F}" srcOrd="0" destOrd="1" presId="urn:microsoft.com/office/officeart/2005/8/layout/hList1"/>
    <dgm:cxn modelId="{46D44B90-77A4-4218-86F5-0472A2C4A178}" type="presOf" srcId="{B63790B8-8118-4CFC-AFB1-7CABA2F0E7D4}" destId="{0A887F57-3EA2-4D00-AB6C-1842684EB341}" srcOrd="0" destOrd="0" presId="urn:microsoft.com/office/officeart/2005/8/layout/hList1"/>
    <dgm:cxn modelId="{9EF31D99-C257-4642-B3B8-3727D57CFD86}" type="presOf" srcId="{412D2D81-B48E-4CE1-B049-92BFB3EF6F30}" destId="{395D9F87-3677-44E5-954D-0E8DB38C26B9}" srcOrd="0" destOrd="0" presId="urn:microsoft.com/office/officeart/2005/8/layout/hList1"/>
    <dgm:cxn modelId="{C025D19C-AA12-44CC-B157-6CBFD9373F57}" srcId="{A185C2CD-10F3-429F-A0FD-EE24BC8F490F}" destId="{1AF0C08F-306A-4653-875B-74E308F6D865}" srcOrd="1" destOrd="0" parTransId="{17C3F43C-7CBA-44E2-9A62-68BD888E54ED}" sibTransId="{61C502FC-42D4-4EC7-BA3D-347D66E4BA9B}"/>
    <dgm:cxn modelId="{8299BFA2-4739-424B-8A9E-2817DA6ED267}" srcId="{2E041B83-E90C-4A0A-9DFA-BE8B661BFF5C}" destId="{A185C2CD-10F3-429F-A0FD-EE24BC8F490F}" srcOrd="2" destOrd="0" parTransId="{3FCC3E5F-BE1A-4608-8A31-5D6F22061770}" sibTransId="{4B7E09AB-E42E-4E02-827B-9367A8C2559F}"/>
    <dgm:cxn modelId="{BB9E25AA-CC5C-46E6-93CE-8A397BC35BE5}" type="presOf" srcId="{2E041B83-E90C-4A0A-9DFA-BE8B661BFF5C}" destId="{47347F63-7B59-4BFC-8FA5-C0E2A2530C24}" srcOrd="0" destOrd="0" presId="urn:microsoft.com/office/officeart/2005/8/layout/hList1"/>
    <dgm:cxn modelId="{92E76FAA-2E06-4474-B9FB-9522B3C57977}" type="presOf" srcId="{26D1DA00-7A2C-4867-9994-8F4799C7B062}" destId="{CF3EE959-25EE-4080-BD50-876A2DBB6A06}" srcOrd="0" destOrd="0" presId="urn:microsoft.com/office/officeart/2005/8/layout/hList1"/>
    <dgm:cxn modelId="{8E6463AC-1FAA-4434-8855-9B1B0621CD58}" srcId="{2E041B83-E90C-4A0A-9DFA-BE8B661BFF5C}" destId="{7232F438-EB9C-4E34-BD73-22BF902526A3}" srcOrd="1" destOrd="0" parTransId="{064F2885-FDC9-451C-B756-2ABCBDA4F3D1}" sibTransId="{058F2A67-EB7A-46C9-991A-592F7065774E}"/>
    <dgm:cxn modelId="{8A738EB5-B7E3-4227-ABEF-769BFE42F40D}" srcId="{ED9F34AF-B945-48B9-AB7A-1929C512761E}" destId="{B63790B8-8118-4CFC-AFB1-7CABA2F0E7D4}" srcOrd="0" destOrd="0" parTransId="{5B4799F1-5A97-43E9-9AB8-4394200D70DA}" sibTransId="{16B96307-C036-489A-BDE3-EE5EED783657}"/>
    <dgm:cxn modelId="{E9868DEC-8BE0-43FA-A490-C7B30D65DE18}" type="presOf" srcId="{BF2A2DDE-3418-426D-BDC5-2DFA125C631B}" destId="{395D9F87-3677-44E5-954D-0E8DB38C26B9}" srcOrd="0" destOrd="1" presId="urn:microsoft.com/office/officeart/2005/8/layout/hList1"/>
    <dgm:cxn modelId="{1BA494F1-56CC-4168-AF5C-F493FD25C827}" srcId="{26D1DA00-7A2C-4867-9994-8F4799C7B062}" destId="{EE19FF99-2137-4A50-911F-D2585747A4B8}" srcOrd="1" destOrd="0" parTransId="{505F385D-BCF9-412C-B73F-05DEF9943784}" sibTransId="{2FFA7D51-BFD6-407F-ABC0-AD008EFBDE5C}"/>
    <dgm:cxn modelId="{E382D958-2D8C-4DC5-822D-73295BE912A1}" type="presParOf" srcId="{47347F63-7B59-4BFC-8FA5-C0E2A2530C24}" destId="{5461FB60-21B2-41A7-AC94-1AE4374CBD79}" srcOrd="0" destOrd="0" presId="urn:microsoft.com/office/officeart/2005/8/layout/hList1"/>
    <dgm:cxn modelId="{CF358565-26C5-4A5F-A109-76391916CD43}" type="presParOf" srcId="{5461FB60-21B2-41A7-AC94-1AE4374CBD79}" destId="{CF3EE959-25EE-4080-BD50-876A2DBB6A06}" srcOrd="0" destOrd="0" presId="urn:microsoft.com/office/officeart/2005/8/layout/hList1"/>
    <dgm:cxn modelId="{1464BBBF-EEBC-4ECD-B0A6-801577C83862}" type="presParOf" srcId="{5461FB60-21B2-41A7-AC94-1AE4374CBD79}" destId="{14DA51F3-E775-419C-B635-A2AB5E4B617F}" srcOrd="1" destOrd="0" presId="urn:microsoft.com/office/officeart/2005/8/layout/hList1"/>
    <dgm:cxn modelId="{E7519778-74E5-4392-B6E3-EAA7845798DC}" type="presParOf" srcId="{47347F63-7B59-4BFC-8FA5-C0E2A2530C24}" destId="{658BF313-CF8F-4891-BFDA-0FF6BC3BDD5A}" srcOrd="1" destOrd="0" presId="urn:microsoft.com/office/officeart/2005/8/layout/hList1"/>
    <dgm:cxn modelId="{833161B6-55F0-4366-B8F7-37303EB119F3}" type="presParOf" srcId="{47347F63-7B59-4BFC-8FA5-C0E2A2530C24}" destId="{A2D32A5A-2921-4816-85F4-269BD0F5D0ED}" srcOrd="2" destOrd="0" presId="urn:microsoft.com/office/officeart/2005/8/layout/hList1"/>
    <dgm:cxn modelId="{560ECDEF-7BDF-41BE-96A3-AFF2EF0FC8FA}" type="presParOf" srcId="{A2D32A5A-2921-4816-85F4-269BD0F5D0ED}" destId="{D1A03F2F-3180-483B-AB14-2744F032D3EC}" srcOrd="0" destOrd="0" presId="urn:microsoft.com/office/officeart/2005/8/layout/hList1"/>
    <dgm:cxn modelId="{6C85455F-3DDA-4B5C-A4CF-B86829B1FAA5}" type="presParOf" srcId="{A2D32A5A-2921-4816-85F4-269BD0F5D0ED}" destId="{395D9F87-3677-44E5-954D-0E8DB38C26B9}" srcOrd="1" destOrd="0" presId="urn:microsoft.com/office/officeart/2005/8/layout/hList1"/>
    <dgm:cxn modelId="{BDF0AAE1-2429-41B1-9F26-4F8C22708BB8}" type="presParOf" srcId="{47347F63-7B59-4BFC-8FA5-C0E2A2530C24}" destId="{32C60F14-17BD-4554-96DF-853F81BCE64D}" srcOrd="3" destOrd="0" presId="urn:microsoft.com/office/officeart/2005/8/layout/hList1"/>
    <dgm:cxn modelId="{7576F0F1-DF89-46CF-9576-FD0FD22076D0}" type="presParOf" srcId="{47347F63-7B59-4BFC-8FA5-C0E2A2530C24}" destId="{783FDCF8-CB09-47E1-B5B5-80676FAE13CD}" srcOrd="4" destOrd="0" presId="urn:microsoft.com/office/officeart/2005/8/layout/hList1"/>
    <dgm:cxn modelId="{9657EA7B-10F4-4DBA-9A74-7CAAA5739241}" type="presParOf" srcId="{783FDCF8-CB09-47E1-B5B5-80676FAE13CD}" destId="{1F2D07DC-39B8-4257-B8C1-A9AFDAAB6B60}" srcOrd="0" destOrd="0" presId="urn:microsoft.com/office/officeart/2005/8/layout/hList1"/>
    <dgm:cxn modelId="{BEB63021-4101-4C07-AD8F-3380531D15EB}" type="presParOf" srcId="{783FDCF8-CB09-47E1-B5B5-80676FAE13CD}" destId="{0158D939-07D4-4C05-9F92-698C8A68021A}" srcOrd="1" destOrd="0" presId="urn:microsoft.com/office/officeart/2005/8/layout/hList1"/>
    <dgm:cxn modelId="{3426625A-BDD8-4006-8A39-C13D4C812263}" type="presParOf" srcId="{47347F63-7B59-4BFC-8FA5-C0E2A2530C24}" destId="{3B0927FD-DC06-48B9-A727-8F76256A09FD}" srcOrd="5" destOrd="0" presId="urn:microsoft.com/office/officeart/2005/8/layout/hList1"/>
    <dgm:cxn modelId="{8F8B77D6-EF7C-4851-81BC-388CF67AF5ED}" type="presParOf" srcId="{47347F63-7B59-4BFC-8FA5-C0E2A2530C24}" destId="{4822394C-E93F-4959-BC8E-C559B2E66A4B}" srcOrd="6" destOrd="0" presId="urn:microsoft.com/office/officeart/2005/8/layout/hList1"/>
    <dgm:cxn modelId="{9C314DCC-1201-4302-BDDF-BDE17A1F8C36}" type="presParOf" srcId="{4822394C-E93F-4959-BC8E-C559B2E66A4B}" destId="{48D65699-F5E1-4F0F-B8A9-40403B10C192}" srcOrd="0" destOrd="0" presId="urn:microsoft.com/office/officeart/2005/8/layout/hList1"/>
    <dgm:cxn modelId="{C1C143AA-DF42-44C4-B091-AD431F2963CC}" type="presParOf" srcId="{4822394C-E93F-4959-BC8E-C559B2E66A4B}" destId="{0A887F57-3EA2-4D00-AB6C-1842684EB34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4B1809-493F-4018-AF8A-EBB96376B39C}" type="doc">
      <dgm:prSet loTypeId="urn:microsoft.com/office/officeart/2005/8/layout/vList4" loCatId="list" qsTypeId="urn:microsoft.com/office/officeart/2005/8/quickstyle/simple1" qsCatId="simple" csTypeId="urn:microsoft.com/office/officeart/2005/8/colors/accent3_4" csCatId="accent3" phldr="1"/>
      <dgm:spPr/>
      <dgm:t>
        <a:bodyPr/>
        <a:lstStyle/>
        <a:p>
          <a:endParaRPr lang="en-US"/>
        </a:p>
      </dgm:t>
    </dgm:pt>
    <dgm:pt modelId="{D34D9BB8-C010-4B5E-A89B-43A828071B64}">
      <dgm:prSet custT="1"/>
      <dgm:spPr>
        <a:solidFill>
          <a:schemeClr val="tx2"/>
        </a:solidFill>
      </dgm:spPr>
      <dgm:t>
        <a:bodyPr/>
        <a:lstStyle/>
        <a:p>
          <a:r>
            <a:rPr lang="en-US" sz="2800" b="1" dirty="0">
              <a:latin typeface="Calibri" panose="020F0502020204030204" pitchFamily="34" charset="0"/>
              <a:cs typeface="Calibri" panose="020F0502020204030204" pitchFamily="34" charset="0"/>
            </a:rPr>
            <a:t>Financial Highlights &amp; Outlook</a:t>
          </a:r>
          <a:endParaRPr lang="fr-FR" sz="2800" b="1" dirty="0">
            <a:latin typeface="Calibri" panose="020F0502020204030204" pitchFamily="34" charset="0"/>
            <a:cs typeface="Calibri" panose="020F0502020204030204" pitchFamily="34" charset="0"/>
          </a:endParaRPr>
        </a:p>
      </dgm:t>
    </dgm:pt>
    <dgm:pt modelId="{BD86496E-511F-452D-BBF7-C35A02B0D99B}" type="parTrans" cxnId="{F1531DD8-B68C-4199-9C0A-BB2009A9A132}">
      <dgm:prSet/>
      <dgm:spPr/>
      <dgm:t>
        <a:bodyPr/>
        <a:lstStyle/>
        <a:p>
          <a:endParaRPr lang="en-US" sz="2400">
            <a:latin typeface="Calibri" panose="020F0502020204030204" pitchFamily="34" charset="0"/>
            <a:cs typeface="Calibri" panose="020F0502020204030204" pitchFamily="34" charset="0"/>
          </a:endParaRPr>
        </a:p>
      </dgm:t>
    </dgm:pt>
    <dgm:pt modelId="{CCBF53B5-20E0-4823-84E5-B84590F94BBE}" type="sibTrans" cxnId="{F1531DD8-B68C-4199-9C0A-BB2009A9A132}">
      <dgm:prSet/>
      <dgm:spPr/>
      <dgm:t>
        <a:bodyPr/>
        <a:lstStyle/>
        <a:p>
          <a:endParaRPr lang="en-US" sz="2400">
            <a:latin typeface="Calibri" panose="020F0502020204030204" pitchFamily="34" charset="0"/>
            <a:cs typeface="Calibri" panose="020F0502020204030204" pitchFamily="34" charset="0"/>
          </a:endParaRPr>
        </a:p>
      </dgm:t>
    </dgm:pt>
    <dgm:pt modelId="{3CAF376F-F7CF-4546-ACBD-036A28D1854F}">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Strategic Initiatives</a:t>
          </a:r>
        </a:p>
      </dgm:t>
    </dgm:pt>
    <dgm:pt modelId="{6EC6AB9A-49FF-4368-B2B4-F7316D11358F}" type="parTrans" cxnId="{6B664487-2F4B-44D4-97A8-5DDD63470FEA}">
      <dgm:prSet/>
      <dgm:spPr/>
      <dgm:t>
        <a:bodyPr/>
        <a:lstStyle/>
        <a:p>
          <a:endParaRPr lang="en-US" sz="2400">
            <a:latin typeface="Calibri" panose="020F0502020204030204" pitchFamily="34" charset="0"/>
            <a:cs typeface="Calibri" panose="020F0502020204030204" pitchFamily="34" charset="0"/>
          </a:endParaRPr>
        </a:p>
      </dgm:t>
    </dgm:pt>
    <dgm:pt modelId="{23E3C41D-C531-4A2F-9EF9-A5FB93F6B151}" type="sibTrans" cxnId="{6B664487-2F4B-44D4-97A8-5DDD63470FEA}">
      <dgm:prSet/>
      <dgm:spPr/>
      <dgm:t>
        <a:bodyPr/>
        <a:lstStyle/>
        <a:p>
          <a:endParaRPr lang="en-US" sz="2400">
            <a:latin typeface="Calibri" panose="020F0502020204030204" pitchFamily="34" charset="0"/>
            <a:cs typeface="Calibri" panose="020F0502020204030204" pitchFamily="34" charset="0"/>
          </a:endParaRPr>
        </a:p>
      </dgm:t>
    </dgm:pt>
    <dgm:pt modelId="{65EBB6D4-0CCE-4E1C-9FF2-EE897B5E7A3F}">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Strong Commitment to ESG</a:t>
          </a:r>
          <a:endParaRPr lang="fr-FR" sz="2800" b="1" dirty="0">
            <a:latin typeface="Calibri" panose="020F0502020204030204" pitchFamily="34" charset="0"/>
            <a:cs typeface="Calibri" panose="020F0502020204030204" pitchFamily="34" charset="0"/>
          </a:endParaRPr>
        </a:p>
      </dgm:t>
    </dgm:pt>
    <dgm:pt modelId="{185F109D-8588-4B3C-A925-DF4756124C88}" type="parTrans" cxnId="{86EFB812-1C9A-4944-B600-7145885AA7A2}">
      <dgm:prSet/>
      <dgm:spPr/>
      <dgm:t>
        <a:bodyPr/>
        <a:lstStyle/>
        <a:p>
          <a:endParaRPr lang="en-US" sz="1800">
            <a:latin typeface="Calibri" panose="020F0502020204030204" pitchFamily="34" charset="0"/>
            <a:cs typeface="Calibri" panose="020F0502020204030204" pitchFamily="34" charset="0"/>
          </a:endParaRPr>
        </a:p>
      </dgm:t>
    </dgm:pt>
    <dgm:pt modelId="{D8749B01-65D0-491B-B17B-14C3904A1CF9}" type="sibTrans" cxnId="{86EFB812-1C9A-4944-B600-7145885AA7A2}">
      <dgm:prSet/>
      <dgm:spPr/>
      <dgm:t>
        <a:bodyPr/>
        <a:lstStyle/>
        <a:p>
          <a:endParaRPr lang="en-US" sz="1800">
            <a:latin typeface="Calibri" panose="020F0502020204030204" pitchFamily="34" charset="0"/>
            <a:cs typeface="Calibri" panose="020F0502020204030204" pitchFamily="34" charset="0"/>
          </a:endParaRPr>
        </a:p>
      </dgm:t>
    </dgm:pt>
    <dgm:pt modelId="{A35696A1-81E1-484C-8953-179E6ABB53E8}">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Who We Are</a:t>
          </a:r>
        </a:p>
      </dgm:t>
    </dgm:pt>
    <dgm:pt modelId="{7949E2E7-A57E-40F8-BFF9-AAC114DC03D1}" type="parTrans" cxnId="{2239F4FA-B871-421C-9920-4C676EEAF77E}">
      <dgm:prSet/>
      <dgm:spPr/>
      <dgm:t>
        <a:bodyPr/>
        <a:lstStyle/>
        <a:p>
          <a:endParaRPr lang="en-US"/>
        </a:p>
      </dgm:t>
    </dgm:pt>
    <dgm:pt modelId="{F54CA121-3E30-418F-9C91-0528B57C192D}" type="sibTrans" cxnId="{2239F4FA-B871-421C-9920-4C676EEAF77E}">
      <dgm:prSet/>
      <dgm:spPr/>
      <dgm:t>
        <a:bodyPr/>
        <a:lstStyle/>
        <a:p>
          <a:endParaRPr lang="en-US"/>
        </a:p>
      </dgm:t>
    </dgm:pt>
    <dgm:pt modelId="{DC2C0814-8C2D-4CF6-963D-29E3939FFD09}">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How We Compete</a:t>
          </a:r>
        </a:p>
      </dgm:t>
    </dgm:pt>
    <dgm:pt modelId="{4777A956-4A2F-48F2-A8E2-69037129EE62}" type="parTrans" cxnId="{33895026-1512-4172-82A9-88C1EE9F403A}">
      <dgm:prSet/>
      <dgm:spPr/>
      <dgm:t>
        <a:bodyPr/>
        <a:lstStyle/>
        <a:p>
          <a:endParaRPr lang="en-US"/>
        </a:p>
      </dgm:t>
    </dgm:pt>
    <dgm:pt modelId="{034CDA90-4339-4C50-8365-884C703DF27B}" type="sibTrans" cxnId="{33895026-1512-4172-82A9-88C1EE9F403A}">
      <dgm:prSet/>
      <dgm:spPr/>
      <dgm:t>
        <a:bodyPr/>
        <a:lstStyle/>
        <a:p>
          <a:endParaRPr lang="en-US"/>
        </a:p>
      </dgm:t>
    </dgm:pt>
    <dgm:pt modelId="{14DB3190-B836-4339-BBE6-F6B21F74F217}" type="pres">
      <dgm:prSet presAssocID="{6A4B1809-493F-4018-AF8A-EBB96376B39C}" presName="linear" presStyleCnt="0">
        <dgm:presLayoutVars>
          <dgm:dir/>
          <dgm:resizeHandles val="exact"/>
        </dgm:presLayoutVars>
      </dgm:prSet>
      <dgm:spPr/>
    </dgm:pt>
    <dgm:pt modelId="{2D974DB2-D68D-4368-9E6A-098B4A7C3145}" type="pres">
      <dgm:prSet presAssocID="{A35696A1-81E1-484C-8953-179E6ABB53E8}" presName="comp" presStyleCnt="0"/>
      <dgm:spPr/>
    </dgm:pt>
    <dgm:pt modelId="{90FDEDB8-D03F-4851-8CED-3E964D3D5F03}" type="pres">
      <dgm:prSet presAssocID="{A35696A1-81E1-484C-8953-179E6ABB53E8}" presName="box" presStyleLbl="node1" presStyleIdx="0" presStyleCnt="5"/>
      <dgm:spPr/>
    </dgm:pt>
    <dgm:pt modelId="{159C6FA1-2C0A-422B-80B8-15209773880F}" type="pres">
      <dgm:prSet presAssocID="{A35696A1-81E1-484C-8953-179E6ABB53E8}" presName="img" presStyleLbl="fgImgPlace1" presStyleIdx="0" presStyleCnt="5" custScaleX="89379" custLinFactNeighborX="-6004" custLinFactNeighborY="-638"/>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25241517-BE87-4835-8171-A2CA9D52043F}" type="pres">
      <dgm:prSet presAssocID="{A35696A1-81E1-484C-8953-179E6ABB53E8}" presName="text" presStyleLbl="node1" presStyleIdx="0" presStyleCnt="5">
        <dgm:presLayoutVars>
          <dgm:bulletEnabled val="1"/>
        </dgm:presLayoutVars>
      </dgm:prSet>
      <dgm:spPr/>
    </dgm:pt>
    <dgm:pt modelId="{56010AAC-5400-4622-924B-98EDEB162190}" type="pres">
      <dgm:prSet presAssocID="{F54CA121-3E30-418F-9C91-0528B57C192D}" presName="spacer" presStyleCnt="0"/>
      <dgm:spPr/>
    </dgm:pt>
    <dgm:pt modelId="{F0E4492E-471B-4843-AE96-13A814E11BFE}" type="pres">
      <dgm:prSet presAssocID="{DC2C0814-8C2D-4CF6-963D-29E3939FFD09}" presName="comp" presStyleCnt="0"/>
      <dgm:spPr/>
    </dgm:pt>
    <dgm:pt modelId="{83815D15-148D-4D3C-9479-1216A566EC52}" type="pres">
      <dgm:prSet presAssocID="{DC2C0814-8C2D-4CF6-963D-29E3939FFD09}" presName="box" presStyleLbl="node1" presStyleIdx="1" presStyleCnt="5"/>
      <dgm:spPr/>
    </dgm:pt>
    <dgm:pt modelId="{4062FEA9-CD99-4A4C-99BE-37CD46A6BE37}" type="pres">
      <dgm:prSet presAssocID="{DC2C0814-8C2D-4CF6-963D-29E3939FFD09}" presName="img" presStyleLbl="fgImgPlace1" presStyleIdx="1" presStyleCnt="5" custScaleX="89234" custLinFactNeighborX="-5577"/>
      <dgm:spPr>
        <a:blipFill rotWithShape="1">
          <a:blip xmlns:r="http://schemas.openxmlformats.org/officeDocument/2006/relationships" r:embed="rId2"/>
          <a:srcRect/>
          <a:stretch>
            <a:fillRect t="-123000" b="-123000"/>
          </a:stretch>
        </a:blipFill>
      </dgm:spPr>
    </dgm:pt>
    <dgm:pt modelId="{B8E24C4E-87E6-4FB0-A168-CEB21C588CA0}" type="pres">
      <dgm:prSet presAssocID="{DC2C0814-8C2D-4CF6-963D-29E3939FFD09}" presName="text" presStyleLbl="node1" presStyleIdx="1" presStyleCnt="5">
        <dgm:presLayoutVars>
          <dgm:bulletEnabled val="1"/>
        </dgm:presLayoutVars>
      </dgm:prSet>
      <dgm:spPr/>
    </dgm:pt>
    <dgm:pt modelId="{6E7CBD43-6BAA-4274-BA7D-8B9575EDAA86}" type="pres">
      <dgm:prSet presAssocID="{034CDA90-4339-4C50-8365-884C703DF27B}" presName="spacer" presStyleCnt="0"/>
      <dgm:spPr/>
    </dgm:pt>
    <dgm:pt modelId="{FC11477C-B12A-4F05-84F1-791B1653BCAC}" type="pres">
      <dgm:prSet presAssocID="{3CAF376F-F7CF-4546-ACBD-036A28D1854F}" presName="comp" presStyleCnt="0"/>
      <dgm:spPr/>
    </dgm:pt>
    <dgm:pt modelId="{C0BC97E2-AD53-4CC2-B3D9-B1D7E2FBDF18}" type="pres">
      <dgm:prSet presAssocID="{3CAF376F-F7CF-4546-ACBD-036A28D1854F}" presName="box" presStyleLbl="node1" presStyleIdx="2" presStyleCnt="5"/>
      <dgm:spPr/>
    </dgm:pt>
    <dgm:pt modelId="{90055D21-210A-4DEE-B035-B1215F2914F4}" type="pres">
      <dgm:prSet presAssocID="{3CAF376F-F7CF-4546-ACBD-036A28D1854F}" presName="img" presStyleLbl="fgImgPlace1" presStyleIdx="2" presStyleCnt="5" custScaleX="89554" custLinFactNeighborX="-5911" custLinFactNeighborY="13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3729731-029B-45D8-B9E2-6E3AB6446BCC}" type="pres">
      <dgm:prSet presAssocID="{3CAF376F-F7CF-4546-ACBD-036A28D1854F}" presName="text" presStyleLbl="node1" presStyleIdx="2" presStyleCnt="5">
        <dgm:presLayoutVars>
          <dgm:bulletEnabled val="1"/>
        </dgm:presLayoutVars>
      </dgm:prSet>
      <dgm:spPr/>
    </dgm:pt>
    <dgm:pt modelId="{54B80A29-24A3-4808-9C49-C73B5D5DB04D}" type="pres">
      <dgm:prSet presAssocID="{23E3C41D-C531-4A2F-9EF9-A5FB93F6B151}" presName="spacer" presStyleCnt="0"/>
      <dgm:spPr/>
    </dgm:pt>
    <dgm:pt modelId="{8C4BC3FC-24A6-4FE6-AF81-4832EB9F2F66}" type="pres">
      <dgm:prSet presAssocID="{D34D9BB8-C010-4B5E-A89B-43A828071B64}" presName="comp" presStyleCnt="0"/>
      <dgm:spPr/>
    </dgm:pt>
    <dgm:pt modelId="{D097A5B6-EB2B-4FAD-A248-AE422ED0CAB3}" type="pres">
      <dgm:prSet presAssocID="{D34D9BB8-C010-4B5E-A89B-43A828071B64}" presName="box" presStyleLbl="node1" presStyleIdx="3" presStyleCnt="5" custLinFactNeighborY="-658"/>
      <dgm:spPr/>
    </dgm:pt>
    <dgm:pt modelId="{28E84ACD-62A9-4EAD-8E9C-CDF4D0923DF9}" type="pres">
      <dgm:prSet presAssocID="{D34D9BB8-C010-4B5E-A89B-43A828071B64}" presName="img" presStyleLbl="fgImgPlace1" presStyleIdx="3" presStyleCnt="5" custScaleX="89554" custLinFactNeighborX="-5911"/>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9ACD25D-FFCC-4DBE-ADF8-ED8C11856916}" type="pres">
      <dgm:prSet presAssocID="{D34D9BB8-C010-4B5E-A89B-43A828071B64}" presName="text" presStyleLbl="node1" presStyleIdx="3" presStyleCnt="5">
        <dgm:presLayoutVars>
          <dgm:bulletEnabled val="1"/>
        </dgm:presLayoutVars>
      </dgm:prSet>
      <dgm:spPr/>
    </dgm:pt>
    <dgm:pt modelId="{6D6FCBD8-5938-48DD-82D0-32DB6617C546}" type="pres">
      <dgm:prSet presAssocID="{CCBF53B5-20E0-4823-84E5-B84590F94BBE}" presName="spacer" presStyleCnt="0"/>
      <dgm:spPr/>
    </dgm:pt>
    <dgm:pt modelId="{8104273F-3C3D-4775-9D6B-BCC03D830824}" type="pres">
      <dgm:prSet presAssocID="{65EBB6D4-0CCE-4E1C-9FF2-EE897B5E7A3F}" presName="comp" presStyleCnt="0"/>
      <dgm:spPr/>
    </dgm:pt>
    <dgm:pt modelId="{EC889E56-17D4-45FD-B502-3D843FE2FA5C}" type="pres">
      <dgm:prSet presAssocID="{65EBB6D4-0CCE-4E1C-9FF2-EE897B5E7A3F}" presName="box" presStyleLbl="node1" presStyleIdx="4" presStyleCnt="5" custLinFactNeighborX="0" custLinFactNeighborY="-1404"/>
      <dgm:spPr/>
    </dgm:pt>
    <dgm:pt modelId="{579DD3FB-C762-405F-8FB9-29B43D3CDD3F}" type="pres">
      <dgm:prSet presAssocID="{65EBB6D4-0CCE-4E1C-9FF2-EE897B5E7A3F}" presName="img" presStyleLbl="fgImgPlace1" presStyleIdx="4" presStyleCnt="5" custScaleX="89554" custLinFactNeighborX="-5911"/>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B6334268-44B0-4ECE-9C73-F16CD90B9CCA}" type="pres">
      <dgm:prSet presAssocID="{65EBB6D4-0CCE-4E1C-9FF2-EE897B5E7A3F}" presName="text" presStyleLbl="node1" presStyleIdx="4" presStyleCnt="5">
        <dgm:presLayoutVars>
          <dgm:bulletEnabled val="1"/>
        </dgm:presLayoutVars>
      </dgm:prSet>
      <dgm:spPr/>
    </dgm:pt>
  </dgm:ptLst>
  <dgm:cxnLst>
    <dgm:cxn modelId="{4E784507-24CE-4CB9-9007-FB0750C97E8E}" type="presOf" srcId="{DC2C0814-8C2D-4CF6-963D-29E3939FFD09}" destId="{83815D15-148D-4D3C-9479-1216A566EC52}" srcOrd="0" destOrd="0" presId="urn:microsoft.com/office/officeart/2005/8/layout/vList4"/>
    <dgm:cxn modelId="{86EFB812-1C9A-4944-B600-7145885AA7A2}" srcId="{6A4B1809-493F-4018-AF8A-EBB96376B39C}" destId="{65EBB6D4-0CCE-4E1C-9FF2-EE897B5E7A3F}" srcOrd="4" destOrd="0" parTransId="{185F109D-8588-4B3C-A925-DF4756124C88}" sibTransId="{D8749B01-65D0-491B-B17B-14C3904A1CF9}"/>
    <dgm:cxn modelId="{60B5E121-FD50-4D5E-8CC9-F4A512CE68B7}" type="presOf" srcId="{DC2C0814-8C2D-4CF6-963D-29E3939FFD09}" destId="{B8E24C4E-87E6-4FB0-A168-CEB21C588CA0}" srcOrd="1" destOrd="0" presId="urn:microsoft.com/office/officeart/2005/8/layout/vList4"/>
    <dgm:cxn modelId="{33895026-1512-4172-82A9-88C1EE9F403A}" srcId="{6A4B1809-493F-4018-AF8A-EBB96376B39C}" destId="{DC2C0814-8C2D-4CF6-963D-29E3939FFD09}" srcOrd="1" destOrd="0" parTransId="{4777A956-4A2F-48F2-A8E2-69037129EE62}" sibTransId="{034CDA90-4339-4C50-8365-884C703DF27B}"/>
    <dgm:cxn modelId="{29A53264-D4CA-4451-BD02-F86634EB4E16}" type="presOf" srcId="{65EBB6D4-0CCE-4E1C-9FF2-EE897B5E7A3F}" destId="{EC889E56-17D4-45FD-B502-3D843FE2FA5C}" srcOrd="0" destOrd="0" presId="urn:microsoft.com/office/officeart/2005/8/layout/vList4"/>
    <dgm:cxn modelId="{4FFDF96B-9A67-4031-A810-E4C437757B72}" type="presOf" srcId="{D34D9BB8-C010-4B5E-A89B-43A828071B64}" destId="{D097A5B6-EB2B-4FAD-A248-AE422ED0CAB3}" srcOrd="0" destOrd="0" presId="urn:microsoft.com/office/officeart/2005/8/layout/vList4"/>
    <dgm:cxn modelId="{A9A21B70-F9D2-4002-B4F9-866CD8CD7F3E}" type="presOf" srcId="{A35696A1-81E1-484C-8953-179E6ABB53E8}" destId="{25241517-BE87-4835-8171-A2CA9D52043F}" srcOrd="1" destOrd="0" presId="urn:microsoft.com/office/officeart/2005/8/layout/vList4"/>
    <dgm:cxn modelId="{73F04A74-296A-4871-843A-9E362BBB36B4}" type="presOf" srcId="{A35696A1-81E1-484C-8953-179E6ABB53E8}" destId="{90FDEDB8-D03F-4851-8CED-3E964D3D5F03}" srcOrd="0" destOrd="0" presId="urn:microsoft.com/office/officeart/2005/8/layout/vList4"/>
    <dgm:cxn modelId="{26E9C285-A8CF-4A53-A1CB-2467C24D7279}" type="presOf" srcId="{3CAF376F-F7CF-4546-ACBD-036A28D1854F}" destId="{03729731-029B-45D8-B9E2-6E3AB6446BCC}" srcOrd="1" destOrd="0" presId="urn:microsoft.com/office/officeart/2005/8/layout/vList4"/>
    <dgm:cxn modelId="{6B664487-2F4B-44D4-97A8-5DDD63470FEA}" srcId="{6A4B1809-493F-4018-AF8A-EBB96376B39C}" destId="{3CAF376F-F7CF-4546-ACBD-036A28D1854F}" srcOrd="2" destOrd="0" parTransId="{6EC6AB9A-49FF-4368-B2B4-F7316D11358F}" sibTransId="{23E3C41D-C531-4A2F-9EF9-A5FB93F6B151}"/>
    <dgm:cxn modelId="{F19862AC-8C83-408F-A5D0-0EA87BD2A1A5}" type="presOf" srcId="{D34D9BB8-C010-4B5E-A89B-43A828071B64}" destId="{29ACD25D-FFCC-4DBE-ADF8-ED8C11856916}" srcOrd="1" destOrd="0" presId="urn:microsoft.com/office/officeart/2005/8/layout/vList4"/>
    <dgm:cxn modelId="{681002B8-E32E-45A8-8CEF-E3BCAB8EE22A}" type="presOf" srcId="{3CAF376F-F7CF-4546-ACBD-036A28D1854F}" destId="{C0BC97E2-AD53-4CC2-B3D9-B1D7E2FBDF18}" srcOrd="0" destOrd="0" presId="urn:microsoft.com/office/officeart/2005/8/layout/vList4"/>
    <dgm:cxn modelId="{C08916C5-2675-4A02-8741-F97ED4ED0D08}" type="presOf" srcId="{65EBB6D4-0CCE-4E1C-9FF2-EE897B5E7A3F}" destId="{B6334268-44B0-4ECE-9C73-F16CD90B9CCA}" srcOrd="1" destOrd="0" presId="urn:microsoft.com/office/officeart/2005/8/layout/vList4"/>
    <dgm:cxn modelId="{F1531DD8-B68C-4199-9C0A-BB2009A9A132}" srcId="{6A4B1809-493F-4018-AF8A-EBB96376B39C}" destId="{D34D9BB8-C010-4B5E-A89B-43A828071B64}" srcOrd="3" destOrd="0" parTransId="{BD86496E-511F-452D-BBF7-C35A02B0D99B}" sibTransId="{CCBF53B5-20E0-4823-84E5-B84590F94BBE}"/>
    <dgm:cxn modelId="{A85822EF-947F-4BEF-BFFD-4294F6AE93E4}" type="presOf" srcId="{6A4B1809-493F-4018-AF8A-EBB96376B39C}" destId="{14DB3190-B836-4339-BBE6-F6B21F74F217}" srcOrd="0" destOrd="0" presId="urn:microsoft.com/office/officeart/2005/8/layout/vList4"/>
    <dgm:cxn modelId="{2239F4FA-B871-421C-9920-4C676EEAF77E}" srcId="{6A4B1809-493F-4018-AF8A-EBB96376B39C}" destId="{A35696A1-81E1-484C-8953-179E6ABB53E8}" srcOrd="0" destOrd="0" parTransId="{7949E2E7-A57E-40F8-BFF9-AAC114DC03D1}" sibTransId="{F54CA121-3E30-418F-9C91-0528B57C192D}"/>
    <dgm:cxn modelId="{3900D157-A65E-4E04-882F-04DE801D7FA6}" type="presParOf" srcId="{14DB3190-B836-4339-BBE6-F6B21F74F217}" destId="{2D974DB2-D68D-4368-9E6A-098B4A7C3145}" srcOrd="0" destOrd="0" presId="urn:microsoft.com/office/officeart/2005/8/layout/vList4"/>
    <dgm:cxn modelId="{6B9CC20F-5229-4257-A624-A26FC712A122}" type="presParOf" srcId="{2D974DB2-D68D-4368-9E6A-098B4A7C3145}" destId="{90FDEDB8-D03F-4851-8CED-3E964D3D5F03}" srcOrd="0" destOrd="0" presId="urn:microsoft.com/office/officeart/2005/8/layout/vList4"/>
    <dgm:cxn modelId="{7F538B3E-EC64-41C0-8106-64A259660795}" type="presParOf" srcId="{2D974DB2-D68D-4368-9E6A-098B4A7C3145}" destId="{159C6FA1-2C0A-422B-80B8-15209773880F}" srcOrd="1" destOrd="0" presId="urn:microsoft.com/office/officeart/2005/8/layout/vList4"/>
    <dgm:cxn modelId="{AC9A7BFC-6D2C-49B1-873A-B3BE03CC47F1}" type="presParOf" srcId="{2D974DB2-D68D-4368-9E6A-098B4A7C3145}" destId="{25241517-BE87-4835-8171-A2CA9D52043F}" srcOrd="2" destOrd="0" presId="urn:microsoft.com/office/officeart/2005/8/layout/vList4"/>
    <dgm:cxn modelId="{92FDD7D1-58B0-481C-B409-305B6AABB0D3}" type="presParOf" srcId="{14DB3190-B836-4339-BBE6-F6B21F74F217}" destId="{56010AAC-5400-4622-924B-98EDEB162190}" srcOrd="1" destOrd="0" presId="urn:microsoft.com/office/officeart/2005/8/layout/vList4"/>
    <dgm:cxn modelId="{5D26E951-7720-4C36-BD2E-AB6F29F18DEC}" type="presParOf" srcId="{14DB3190-B836-4339-BBE6-F6B21F74F217}" destId="{F0E4492E-471B-4843-AE96-13A814E11BFE}" srcOrd="2" destOrd="0" presId="urn:microsoft.com/office/officeart/2005/8/layout/vList4"/>
    <dgm:cxn modelId="{12DB8ED8-6B93-46B1-A92F-FC9429CBE1EA}" type="presParOf" srcId="{F0E4492E-471B-4843-AE96-13A814E11BFE}" destId="{83815D15-148D-4D3C-9479-1216A566EC52}" srcOrd="0" destOrd="0" presId="urn:microsoft.com/office/officeart/2005/8/layout/vList4"/>
    <dgm:cxn modelId="{71044589-0BA2-47D5-9C6C-768B3D0634EF}" type="presParOf" srcId="{F0E4492E-471B-4843-AE96-13A814E11BFE}" destId="{4062FEA9-CD99-4A4C-99BE-37CD46A6BE37}" srcOrd="1" destOrd="0" presId="urn:microsoft.com/office/officeart/2005/8/layout/vList4"/>
    <dgm:cxn modelId="{3F22CF5C-6A26-461B-9706-B51F26F91456}" type="presParOf" srcId="{F0E4492E-471B-4843-AE96-13A814E11BFE}" destId="{B8E24C4E-87E6-4FB0-A168-CEB21C588CA0}" srcOrd="2" destOrd="0" presId="urn:microsoft.com/office/officeart/2005/8/layout/vList4"/>
    <dgm:cxn modelId="{76594774-382C-4DF3-B987-C51D76814079}" type="presParOf" srcId="{14DB3190-B836-4339-BBE6-F6B21F74F217}" destId="{6E7CBD43-6BAA-4274-BA7D-8B9575EDAA86}" srcOrd="3" destOrd="0" presId="urn:microsoft.com/office/officeart/2005/8/layout/vList4"/>
    <dgm:cxn modelId="{5BB0B874-7344-49D3-878F-1C434A41E588}" type="presParOf" srcId="{14DB3190-B836-4339-BBE6-F6B21F74F217}" destId="{FC11477C-B12A-4F05-84F1-791B1653BCAC}" srcOrd="4" destOrd="0" presId="urn:microsoft.com/office/officeart/2005/8/layout/vList4"/>
    <dgm:cxn modelId="{AAA71E5E-4BA4-4E70-9242-0246A861DB06}" type="presParOf" srcId="{FC11477C-B12A-4F05-84F1-791B1653BCAC}" destId="{C0BC97E2-AD53-4CC2-B3D9-B1D7E2FBDF18}" srcOrd="0" destOrd="0" presId="urn:microsoft.com/office/officeart/2005/8/layout/vList4"/>
    <dgm:cxn modelId="{2A18DF4B-F965-4255-A4E4-09374ADCF753}" type="presParOf" srcId="{FC11477C-B12A-4F05-84F1-791B1653BCAC}" destId="{90055D21-210A-4DEE-B035-B1215F2914F4}" srcOrd="1" destOrd="0" presId="urn:microsoft.com/office/officeart/2005/8/layout/vList4"/>
    <dgm:cxn modelId="{8CD0E37B-040E-4559-805A-6B05B4416A8D}" type="presParOf" srcId="{FC11477C-B12A-4F05-84F1-791B1653BCAC}" destId="{03729731-029B-45D8-B9E2-6E3AB6446BCC}" srcOrd="2" destOrd="0" presId="urn:microsoft.com/office/officeart/2005/8/layout/vList4"/>
    <dgm:cxn modelId="{00EFA932-89B4-4B07-9A92-65B16D74B49C}" type="presParOf" srcId="{14DB3190-B836-4339-BBE6-F6B21F74F217}" destId="{54B80A29-24A3-4808-9C49-C73B5D5DB04D}" srcOrd="5" destOrd="0" presId="urn:microsoft.com/office/officeart/2005/8/layout/vList4"/>
    <dgm:cxn modelId="{276C98CB-0D3F-4720-8BE2-A755471A8163}" type="presParOf" srcId="{14DB3190-B836-4339-BBE6-F6B21F74F217}" destId="{8C4BC3FC-24A6-4FE6-AF81-4832EB9F2F66}" srcOrd="6" destOrd="0" presId="urn:microsoft.com/office/officeart/2005/8/layout/vList4"/>
    <dgm:cxn modelId="{5B98C931-1674-42C1-8808-747F4635599E}" type="presParOf" srcId="{8C4BC3FC-24A6-4FE6-AF81-4832EB9F2F66}" destId="{D097A5B6-EB2B-4FAD-A248-AE422ED0CAB3}" srcOrd="0" destOrd="0" presId="urn:microsoft.com/office/officeart/2005/8/layout/vList4"/>
    <dgm:cxn modelId="{472738EA-634B-40A3-9DD2-CD2175333D38}" type="presParOf" srcId="{8C4BC3FC-24A6-4FE6-AF81-4832EB9F2F66}" destId="{28E84ACD-62A9-4EAD-8E9C-CDF4D0923DF9}" srcOrd="1" destOrd="0" presId="urn:microsoft.com/office/officeart/2005/8/layout/vList4"/>
    <dgm:cxn modelId="{E6BD393C-870D-4A55-A708-257CA496CD68}" type="presParOf" srcId="{8C4BC3FC-24A6-4FE6-AF81-4832EB9F2F66}" destId="{29ACD25D-FFCC-4DBE-ADF8-ED8C11856916}" srcOrd="2" destOrd="0" presId="urn:microsoft.com/office/officeart/2005/8/layout/vList4"/>
    <dgm:cxn modelId="{283600B0-6030-424B-B707-1085ACEB4368}" type="presParOf" srcId="{14DB3190-B836-4339-BBE6-F6B21F74F217}" destId="{6D6FCBD8-5938-48DD-82D0-32DB6617C546}" srcOrd="7" destOrd="0" presId="urn:microsoft.com/office/officeart/2005/8/layout/vList4"/>
    <dgm:cxn modelId="{39FAED10-4454-4B0B-908C-025C9B2B0DC2}" type="presParOf" srcId="{14DB3190-B836-4339-BBE6-F6B21F74F217}" destId="{8104273F-3C3D-4775-9D6B-BCC03D830824}" srcOrd="8" destOrd="0" presId="urn:microsoft.com/office/officeart/2005/8/layout/vList4"/>
    <dgm:cxn modelId="{920CDC6A-85D8-4B06-A4BE-8B8D5A4113DE}" type="presParOf" srcId="{8104273F-3C3D-4775-9D6B-BCC03D830824}" destId="{EC889E56-17D4-45FD-B502-3D843FE2FA5C}" srcOrd="0" destOrd="0" presId="urn:microsoft.com/office/officeart/2005/8/layout/vList4"/>
    <dgm:cxn modelId="{02AA3D0D-2AD5-45F9-9AFB-723CF25D553F}" type="presParOf" srcId="{8104273F-3C3D-4775-9D6B-BCC03D830824}" destId="{579DD3FB-C762-405F-8FB9-29B43D3CDD3F}" srcOrd="1" destOrd="0" presId="urn:microsoft.com/office/officeart/2005/8/layout/vList4"/>
    <dgm:cxn modelId="{CB5948B1-4EB5-426F-86D8-78F185644878}" type="presParOf" srcId="{8104273F-3C3D-4775-9D6B-BCC03D830824}" destId="{B6334268-44B0-4ECE-9C73-F16CD90B9CC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A4B1809-493F-4018-AF8A-EBB96376B39C}" type="doc">
      <dgm:prSet loTypeId="urn:microsoft.com/office/officeart/2005/8/layout/vList4" loCatId="list" qsTypeId="urn:microsoft.com/office/officeart/2005/8/quickstyle/simple1" qsCatId="simple" csTypeId="urn:microsoft.com/office/officeart/2005/8/colors/accent3_4" csCatId="accent3" phldr="1"/>
      <dgm:spPr/>
      <dgm:t>
        <a:bodyPr/>
        <a:lstStyle/>
        <a:p>
          <a:endParaRPr lang="en-US"/>
        </a:p>
      </dgm:t>
    </dgm:pt>
    <dgm:pt modelId="{20E072E1-B9AF-4A15-A1DA-E4AC8B8202B4}">
      <dgm:prSet custT="1"/>
      <dgm:spPr>
        <a:solidFill>
          <a:schemeClr val="accent3"/>
        </a:solidFill>
      </dgm:spPr>
      <dgm:t>
        <a:bodyPr/>
        <a:lstStyle/>
        <a:p>
          <a:r>
            <a:rPr lang="en-US" sz="2800" b="1" i="0" dirty="0">
              <a:latin typeface="Calibri" panose="020F0502020204030204" pitchFamily="34" charset="0"/>
              <a:cs typeface="Calibri" panose="020F0502020204030204" pitchFamily="34" charset="0"/>
            </a:rPr>
            <a:t>Appendix – Historical Financials</a:t>
          </a:r>
        </a:p>
      </dgm:t>
    </dgm:pt>
    <dgm:pt modelId="{5025FE7A-75F1-40D2-8066-698B17BB12F9}" type="parTrans" cxnId="{1030524C-E01A-4D6F-9787-96E85AEF9995}">
      <dgm:prSet/>
      <dgm:spPr/>
      <dgm:t>
        <a:bodyPr/>
        <a:lstStyle/>
        <a:p>
          <a:endParaRPr lang="en-US"/>
        </a:p>
      </dgm:t>
    </dgm:pt>
    <dgm:pt modelId="{FF9806D4-3118-4A25-8C2D-714DDAE4AB5D}" type="sibTrans" cxnId="{1030524C-E01A-4D6F-9787-96E85AEF9995}">
      <dgm:prSet/>
      <dgm:spPr/>
      <dgm:t>
        <a:bodyPr/>
        <a:lstStyle/>
        <a:p>
          <a:endParaRPr lang="en-US"/>
        </a:p>
      </dgm:t>
    </dgm:pt>
    <dgm:pt modelId="{14DB3190-B836-4339-BBE6-F6B21F74F217}" type="pres">
      <dgm:prSet presAssocID="{6A4B1809-493F-4018-AF8A-EBB96376B39C}" presName="linear" presStyleCnt="0">
        <dgm:presLayoutVars>
          <dgm:dir/>
          <dgm:resizeHandles val="exact"/>
        </dgm:presLayoutVars>
      </dgm:prSet>
      <dgm:spPr/>
    </dgm:pt>
    <dgm:pt modelId="{EAC52897-D46B-4530-9954-3F10361215DF}" type="pres">
      <dgm:prSet presAssocID="{20E072E1-B9AF-4A15-A1DA-E4AC8B8202B4}" presName="comp" presStyleCnt="0"/>
      <dgm:spPr/>
    </dgm:pt>
    <dgm:pt modelId="{03E1596E-5D93-4BCD-AC64-582E10CD84C7}" type="pres">
      <dgm:prSet presAssocID="{20E072E1-B9AF-4A15-A1DA-E4AC8B8202B4}" presName="box" presStyleLbl="node1" presStyleIdx="0" presStyleCnt="1" custLinFactNeighborY="1253"/>
      <dgm:spPr/>
    </dgm:pt>
    <dgm:pt modelId="{926B31B3-0D3C-4797-9F50-87F2BDBD714C}" type="pres">
      <dgm:prSet presAssocID="{20E072E1-B9AF-4A15-A1DA-E4AC8B8202B4}" presName="img" presStyleLbl="fgImgPlace1" presStyleIdx="0" presStyleCnt="1" custScaleX="90202" custLinFactNeighborX="-5626"/>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254A2E5-0BA0-45A9-8917-5706BBD19381}" type="pres">
      <dgm:prSet presAssocID="{20E072E1-B9AF-4A15-A1DA-E4AC8B8202B4}" presName="text" presStyleLbl="node1" presStyleIdx="0" presStyleCnt="1">
        <dgm:presLayoutVars>
          <dgm:bulletEnabled val="1"/>
        </dgm:presLayoutVars>
      </dgm:prSet>
      <dgm:spPr/>
    </dgm:pt>
  </dgm:ptLst>
  <dgm:cxnLst>
    <dgm:cxn modelId="{1030524C-E01A-4D6F-9787-96E85AEF9995}" srcId="{6A4B1809-493F-4018-AF8A-EBB96376B39C}" destId="{20E072E1-B9AF-4A15-A1DA-E4AC8B8202B4}" srcOrd="0" destOrd="0" parTransId="{5025FE7A-75F1-40D2-8066-698B17BB12F9}" sibTransId="{FF9806D4-3118-4A25-8C2D-714DDAE4AB5D}"/>
    <dgm:cxn modelId="{F7318185-041C-4F7F-BDF0-017186D91CB4}" type="presOf" srcId="{20E072E1-B9AF-4A15-A1DA-E4AC8B8202B4}" destId="{4254A2E5-0BA0-45A9-8917-5706BBD19381}" srcOrd="1" destOrd="0" presId="urn:microsoft.com/office/officeart/2005/8/layout/vList4"/>
    <dgm:cxn modelId="{711DCACC-C926-42B8-A63C-F51DA07DF5C0}" type="presOf" srcId="{20E072E1-B9AF-4A15-A1DA-E4AC8B8202B4}" destId="{03E1596E-5D93-4BCD-AC64-582E10CD84C7}" srcOrd="0" destOrd="0" presId="urn:microsoft.com/office/officeart/2005/8/layout/vList4"/>
    <dgm:cxn modelId="{A85822EF-947F-4BEF-BFFD-4294F6AE93E4}" type="presOf" srcId="{6A4B1809-493F-4018-AF8A-EBB96376B39C}" destId="{14DB3190-B836-4339-BBE6-F6B21F74F217}" srcOrd="0" destOrd="0" presId="urn:microsoft.com/office/officeart/2005/8/layout/vList4"/>
    <dgm:cxn modelId="{644CB082-1F0E-48C1-8293-1A0522941038}" type="presParOf" srcId="{14DB3190-B836-4339-BBE6-F6B21F74F217}" destId="{EAC52897-D46B-4530-9954-3F10361215DF}" srcOrd="0" destOrd="0" presId="urn:microsoft.com/office/officeart/2005/8/layout/vList4"/>
    <dgm:cxn modelId="{BA0C6E63-A66B-4ECD-AC11-8745FDAE789A}" type="presParOf" srcId="{EAC52897-D46B-4530-9954-3F10361215DF}" destId="{03E1596E-5D93-4BCD-AC64-582E10CD84C7}" srcOrd="0" destOrd="0" presId="urn:microsoft.com/office/officeart/2005/8/layout/vList4"/>
    <dgm:cxn modelId="{23035F45-4016-44C1-8278-9A7D862D0CA5}" type="presParOf" srcId="{EAC52897-D46B-4530-9954-3F10361215DF}" destId="{926B31B3-0D3C-4797-9F50-87F2BDBD714C}" srcOrd="1" destOrd="0" presId="urn:microsoft.com/office/officeart/2005/8/layout/vList4"/>
    <dgm:cxn modelId="{EA20FD54-7ABC-4E9B-B7C1-C42EB009C243}" type="presParOf" srcId="{EAC52897-D46B-4530-9954-3F10361215DF}" destId="{4254A2E5-0BA0-45A9-8917-5706BBD19381}" srcOrd="2" destOrd="0" presId="urn:microsoft.com/office/officeart/2005/8/layout/vList4"/>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C08F9AA-4F2B-4D74-8A04-DA474313E519}" type="doc">
      <dgm:prSet loTypeId="urn:microsoft.com/office/officeart/2005/8/layout/cycle8" loCatId="cycle" qsTypeId="urn:microsoft.com/office/officeart/2005/8/quickstyle/simple1" qsCatId="simple" csTypeId="urn:microsoft.com/office/officeart/2005/8/colors/accent1_2" csCatId="accent1" phldr="1"/>
      <dgm:spPr/>
    </dgm:pt>
    <dgm:pt modelId="{25913B1B-88F4-4075-A817-906197193B60}">
      <dgm:prSet phldrT="[Text]"/>
      <dgm:spPr/>
      <dgm:t>
        <a:bodyPr/>
        <a:lstStyle/>
        <a:p>
          <a:r>
            <a:rPr lang="en-US" b="1" dirty="0">
              <a:solidFill>
                <a:schemeClr val="bg1"/>
              </a:solidFill>
              <a:latin typeface="+mj-lt"/>
            </a:rPr>
            <a:t>Expand </a:t>
          </a:r>
        </a:p>
        <a:p>
          <a:r>
            <a:rPr lang="en-US" b="1" dirty="0">
              <a:solidFill>
                <a:schemeClr val="bg1"/>
              </a:solidFill>
              <a:latin typeface="+mj-lt"/>
            </a:rPr>
            <a:t>US Presence</a:t>
          </a:r>
          <a:endParaRPr lang="en-US" dirty="0">
            <a:solidFill>
              <a:schemeClr val="bg1"/>
            </a:solidFill>
          </a:endParaRPr>
        </a:p>
      </dgm:t>
    </dgm:pt>
    <dgm:pt modelId="{13DEB44E-33AC-4289-8BA5-E9152A287E44}" type="parTrans" cxnId="{4D71D98B-597A-4600-B103-B1BA5EEEBD20}">
      <dgm:prSet/>
      <dgm:spPr/>
      <dgm:t>
        <a:bodyPr/>
        <a:lstStyle/>
        <a:p>
          <a:endParaRPr lang="en-US"/>
        </a:p>
      </dgm:t>
    </dgm:pt>
    <dgm:pt modelId="{2392ABEB-0987-4AA8-9784-4E31FEDCF662}" type="sibTrans" cxnId="{4D71D98B-597A-4600-B103-B1BA5EEEBD20}">
      <dgm:prSet/>
      <dgm:spPr/>
      <dgm:t>
        <a:bodyPr/>
        <a:lstStyle/>
        <a:p>
          <a:endParaRPr lang="en-US"/>
        </a:p>
      </dgm:t>
    </dgm:pt>
    <dgm:pt modelId="{ADB2BC39-CDB6-4FCE-97E1-2BC71CA86736}">
      <dgm:prSet phldrT="[Text]"/>
      <dgm:spPr/>
      <dgm:t>
        <a:bodyPr/>
        <a:lstStyle/>
        <a:p>
          <a:r>
            <a:rPr lang="en-US" b="1" dirty="0">
              <a:solidFill>
                <a:schemeClr val="bg1"/>
              </a:solidFill>
              <a:latin typeface="+mj-lt"/>
            </a:rPr>
            <a:t>OSPT projects</a:t>
          </a:r>
        </a:p>
        <a:p>
          <a:r>
            <a:rPr lang="en-US" i="1" dirty="0">
              <a:latin typeface="+mj-lt"/>
            </a:rPr>
            <a:t>More agreements expected to be signed in the coming years</a:t>
          </a:r>
          <a:endParaRPr lang="en-US" dirty="0"/>
        </a:p>
      </dgm:t>
    </dgm:pt>
    <dgm:pt modelId="{F70D7B37-53E2-4C7A-BE5D-3368CD841CEB}" type="parTrans" cxnId="{9277E215-9179-42AD-817D-39EE16C93266}">
      <dgm:prSet/>
      <dgm:spPr/>
      <dgm:t>
        <a:bodyPr/>
        <a:lstStyle/>
        <a:p>
          <a:endParaRPr lang="en-US"/>
        </a:p>
      </dgm:t>
    </dgm:pt>
    <dgm:pt modelId="{A28A4184-E20B-4558-8ED7-50FD8609DE04}" type="sibTrans" cxnId="{9277E215-9179-42AD-817D-39EE16C93266}">
      <dgm:prSet/>
      <dgm:spPr/>
      <dgm:t>
        <a:bodyPr/>
        <a:lstStyle/>
        <a:p>
          <a:endParaRPr lang="en-US"/>
        </a:p>
      </dgm:t>
    </dgm:pt>
    <dgm:pt modelId="{40886448-64C4-4984-BCB9-008B25833B1C}">
      <dgm:prSet phldrT="[Text]"/>
      <dgm:spPr/>
      <dgm:t>
        <a:bodyPr/>
        <a:lstStyle/>
        <a:p>
          <a:r>
            <a:rPr lang="en-US" b="1" dirty="0">
              <a:solidFill>
                <a:schemeClr val="bg1"/>
              </a:solidFill>
              <a:latin typeface="+mj-lt"/>
            </a:rPr>
            <a:t>Post-Quantum TPM Opportunities</a:t>
          </a:r>
          <a:endParaRPr lang="en-US" dirty="0">
            <a:solidFill>
              <a:schemeClr val="bg1"/>
            </a:solidFill>
          </a:endParaRPr>
        </a:p>
      </dgm:t>
    </dgm:pt>
    <dgm:pt modelId="{AB6B2B71-D08A-43CF-AD2A-B4DC7B4D0BD7}" type="parTrans" cxnId="{28C92031-4412-43A9-B2C8-2114125B56FD}">
      <dgm:prSet/>
      <dgm:spPr/>
      <dgm:t>
        <a:bodyPr/>
        <a:lstStyle/>
        <a:p>
          <a:endParaRPr lang="en-US"/>
        </a:p>
      </dgm:t>
    </dgm:pt>
    <dgm:pt modelId="{CF9F0B70-CB53-474B-B4A2-84C2A504EBB8}" type="sibTrans" cxnId="{28C92031-4412-43A9-B2C8-2114125B56FD}">
      <dgm:prSet/>
      <dgm:spPr/>
      <dgm:t>
        <a:bodyPr/>
        <a:lstStyle/>
        <a:p>
          <a:endParaRPr lang="en-US"/>
        </a:p>
      </dgm:t>
    </dgm:pt>
    <dgm:pt modelId="{36590359-DF57-4F82-85B2-BE47036D8928}" type="pres">
      <dgm:prSet presAssocID="{BC08F9AA-4F2B-4D74-8A04-DA474313E519}" presName="compositeShape" presStyleCnt="0">
        <dgm:presLayoutVars>
          <dgm:chMax val="7"/>
          <dgm:dir/>
          <dgm:resizeHandles val="exact"/>
        </dgm:presLayoutVars>
      </dgm:prSet>
      <dgm:spPr/>
    </dgm:pt>
    <dgm:pt modelId="{36615B22-02D5-458C-8266-3709533F763E}" type="pres">
      <dgm:prSet presAssocID="{BC08F9AA-4F2B-4D74-8A04-DA474313E519}" presName="wedge1" presStyleLbl="node1" presStyleIdx="0" presStyleCnt="3"/>
      <dgm:spPr/>
    </dgm:pt>
    <dgm:pt modelId="{E2FF15DE-DC56-4825-B718-56ED70712EB0}" type="pres">
      <dgm:prSet presAssocID="{BC08F9AA-4F2B-4D74-8A04-DA474313E519}" presName="dummy1a" presStyleCnt="0"/>
      <dgm:spPr/>
    </dgm:pt>
    <dgm:pt modelId="{821E2184-47FA-4FB2-B2C1-717FB948403D}" type="pres">
      <dgm:prSet presAssocID="{BC08F9AA-4F2B-4D74-8A04-DA474313E519}" presName="dummy1b" presStyleCnt="0"/>
      <dgm:spPr/>
    </dgm:pt>
    <dgm:pt modelId="{5BABF393-48D5-4C83-8BD7-087C93D37DA9}" type="pres">
      <dgm:prSet presAssocID="{BC08F9AA-4F2B-4D74-8A04-DA474313E519}" presName="wedge1Tx" presStyleLbl="node1" presStyleIdx="0" presStyleCnt="3">
        <dgm:presLayoutVars>
          <dgm:chMax val="0"/>
          <dgm:chPref val="0"/>
          <dgm:bulletEnabled val="1"/>
        </dgm:presLayoutVars>
      </dgm:prSet>
      <dgm:spPr/>
    </dgm:pt>
    <dgm:pt modelId="{C329B77F-2642-4620-BC8D-489AA992F98F}" type="pres">
      <dgm:prSet presAssocID="{BC08F9AA-4F2B-4D74-8A04-DA474313E519}" presName="wedge2" presStyleLbl="node1" presStyleIdx="1" presStyleCnt="3"/>
      <dgm:spPr/>
    </dgm:pt>
    <dgm:pt modelId="{069D43AE-9FF8-44EF-B176-E09CC3D3227C}" type="pres">
      <dgm:prSet presAssocID="{BC08F9AA-4F2B-4D74-8A04-DA474313E519}" presName="dummy2a" presStyleCnt="0"/>
      <dgm:spPr/>
    </dgm:pt>
    <dgm:pt modelId="{87D20F65-7840-437F-832A-02B4C9DB38E3}" type="pres">
      <dgm:prSet presAssocID="{BC08F9AA-4F2B-4D74-8A04-DA474313E519}" presName="dummy2b" presStyleCnt="0"/>
      <dgm:spPr/>
    </dgm:pt>
    <dgm:pt modelId="{82A974B2-2D7E-496B-B4F6-EB167FF0B14F}" type="pres">
      <dgm:prSet presAssocID="{BC08F9AA-4F2B-4D74-8A04-DA474313E519}" presName="wedge2Tx" presStyleLbl="node1" presStyleIdx="1" presStyleCnt="3">
        <dgm:presLayoutVars>
          <dgm:chMax val="0"/>
          <dgm:chPref val="0"/>
          <dgm:bulletEnabled val="1"/>
        </dgm:presLayoutVars>
      </dgm:prSet>
      <dgm:spPr/>
    </dgm:pt>
    <dgm:pt modelId="{8DECAAF3-A3EB-44D2-B528-21DC1D475364}" type="pres">
      <dgm:prSet presAssocID="{BC08F9AA-4F2B-4D74-8A04-DA474313E519}" presName="wedge3" presStyleLbl="node1" presStyleIdx="2" presStyleCnt="3"/>
      <dgm:spPr/>
    </dgm:pt>
    <dgm:pt modelId="{C2CA133E-38D7-41E7-BFF1-92DD3FA80936}" type="pres">
      <dgm:prSet presAssocID="{BC08F9AA-4F2B-4D74-8A04-DA474313E519}" presName="dummy3a" presStyleCnt="0"/>
      <dgm:spPr/>
    </dgm:pt>
    <dgm:pt modelId="{A74631EA-202F-4940-99C8-D84B85887518}" type="pres">
      <dgm:prSet presAssocID="{BC08F9AA-4F2B-4D74-8A04-DA474313E519}" presName="dummy3b" presStyleCnt="0"/>
      <dgm:spPr/>
    </dgm:pt>
    <dgm:pt modelId="{00B76E60-DF3D-4F2B-9861-C49374EE2B4F}" type="pres">
      <dgm:prSet presAssocID="{BC08F9AA-4F2B-4D74-8A04-DA474313E519}" presName="wedge3Tx" presStyleLbl="node1" presStyleIdx="2" presStyleCnt="3">
        <dgm:presLayoutVars>
          <dgm:chMax val="0"/>
          <dgm:chPref val="0"/>
          <dgm:bulletEnabled val="1"/>
        </dgm:presLayoutVars>
      </dgm:prSet>
      <dgm:spPr/>
    </dgm:pt>
    <dgm:pt modelId="{513108BE-1BEE-4C13-B02A-7901E63B56CB}" type="pres">
      <dgm:prSet presAssocID="{2392ABEB-0987-4AA8-9784-4E31FEDCF662}" presName="arrowWedge1" presStyleLbl="fgSibTrans2D1" presStyleIdx="0" presStyleCnt="3"/>
      <dgm:spPr/>
    </dgm:pt>
    <dgm:pt modelId="{61BFAA12-9ADA-445E-925F-29B4EE0279B0}" type="pres">
      <dgm:prSet presAssocID="{A28A4184-E20B-4558-8ED7-50FD8609DE04}" presName="arrowWedge2" presStyleLbl="fgSibTrans2D1" presStyleIdx="1" presStyleCnt="3"/>
      <dgm:spPr/>
    </dgm:pt>
    <dgm:pt modelId="{203C5484-AFE9-4C94-AF34-26331A10734B}" type="pres">
      <dgm:prSet presAssocID="{CF9F0B70-CB53-474B-B4A2-84C2A504EBB8}" presName="arrowWedge3" presStyleLbl="fgSibTrans2D1" presStyleIdx="2" presStyleCnt="3"/>
      <dgm:spPr/>
    </dgm:pt>
  </dgm:ptLst>
  <dgm:cxnLst>
    <dgm:cxn modelId="{72C93911-2C57-421D-8348-6102501C044D}" type="presOf" srcId="{25913B1B-88F4-4075-A817-906197193B60}" destId="{36615B22-02D5-458C-8266-3709533F763E}" srcOrd="0" destOrd="0" presId="urn:microsoft.com/office/officeart/2005/8/layout/cycle8"/>
    <dgm:cxn modelId="{9277E215-9179-42AD-817D-39EE16C93266}" srcId="{BC08F9AA-4F2B-4D74-8A04-DA474313E519}" destId="{ADB2BC39-CDB6-4FCE-97E1-2BC71CA86736}" srcOrd="1" destOrd="0" parTransId="{F70D7B37-53E2-4C7A-BE5D-3368CD841CEB}" sibTransId="{A28A4184-E20B-4558-8ED7-50FD8609DE04}"/>
    <dgm:cxn modelId="{2F1AC92D-4E25-4D3C-BA4D-BEA9C0E46914}" type="presOf" srcId="{25913B1B-88F4-4075-A817-906197193B60}" destId="{5BABF393-48D5-4C83-8BD7-087C93D37DA9}" srcOrd="1" destOrd="0" presId="urn:microsoft.com/office/officeart/2005/8/layout/cycle8"/>
    <dgm:cxn modelId="{E46F0B30-A392-45AF-91A6-9BCA21373D00}" type="presOf" srcId="{40886448-64C4-4984-BCB9-008B25833B1C}" destId="{00B76E60-DF3D-4F2B-9861-C49374EE2B4F}" srcOrd="1" destOrd="0" presId="urn:microsoft.com/office/officeart/2005/8/layout/cycle8"/>
    <dgm:cxn modelId="{28C92031-4412-43A9-B2C8-2114125B56FD}" srcId="{BC08F9AA-4F2B-4D74-8A04-DA474313E519}" destId="{40886448-64C4-4984-BCB9-008B25833B1C}" srcOrd="2" destOrd="0" parTransId="{AB6B2B71-D08A-43CF-AD2A-B4DC7B4D0BD7}" sibTransId="{CF9F0B70-CB53-474B-B4A2-84C2A504EBB8}"/>
    <dgm:cxn modelId="{DB3D9363-F9A0-4136-81F3-2248D3DA55AF}" type="presOf" srcId="{40886448-64C4-4984-BCB9-008B25833B1C}" destId="{8DECAAF3-A3EB-44D2-B528-21DC1D475364}" srcOrd="0" destOrd="0" presId="urn:microsoft.com/office/officeart/2005/8/layout/cycle8"/>
    <dgm:cxn modelId="{7AC4B38B-0A3B-4ABF-9D41-05B4DE45FCB2}" type="presOf" srcId="{ADB2BC39-CDB6-4FCE-97E1-2BC71CA86736}" destId="{82A974B2-2D7E-496B-B4F6-EB167FF0B14F}" srcOrd="1" destOrd="0" presId="urn:microsoft.com/office/officeart/2005/8/layout/cycle8"/>
    <dgm:cxn modelId="{4D71D98B-597A-4600-B103-B1BA5EEEBD20}" srcId="{BC08F9AA-4F2B-4D74-8A04-DA474313E519}" destId="{25913B1B-88F4-4075-A817-906197193B60}" srcOrd="0" destOrd="0" parTransId="{13DEB44E-33AC-4289-8BA5-E9152A287E44}" sibTransId="{2392ABEB-0987-4AA8-9784-4E31FEDCF662}"/>
    <dgm:cxn modelId="{303C198C-A658-473A-B48A-0612A472C113}" type="presOf" srcId="{ADB2BC39-CDB6-4FCE-97E1-2BC71CA86736}" destId="{C329B77F-2642-4620-BC8D-489AA992F98F}" srcOrd="0" destOrd="0" presId="urn:microsoft.com/office/officeart/2005/8/layout/cycle8"/>
    <dgm:cxn modelId="{14B8CBBE-670F-41F1-987C-96FF58206289}" type="presOf" srcId="{BC08F9AA-4F2B-4D74-8A04-DA474313E519}" destId="{36590359-DF57-4F82-85B2-BE47036D8928}" srcOrd="0" destOrd="0" presId="urn:microsoft.com/office/officeart/2005/8/layout/cycle8"/>
    <dgm:cxn modelId="{E992F07D-5CA3-4C2F-8922-F0E464F27E36}" type="presParOf" srcId="{36590359-DF57-4F82-85B2-BE47036D8928}" destId="{36615B22-02D5-458C-8266-3709533F763E}" srcOrd="0" destOrd="0" presId="urn:microsoft.com/office/officeart/2005/8/layout/cycle8"/>
    <dgm:cxn modelId="{B557AE97-CB0A-4881-969E-FF1C06ACD8A4}" type="presParOf" srcId="{36590359-DF57-4F82-85B2-BE47036D8928}" destId="{E2FF15DE-DC56-4825-B718-56ED70712EB0}" srcOrd="1" destOrd="0" presId="urn:microsoft.com/office/officeart/2005/8/layout/cycle8"/>
    <dgm:cxn modelId="{BB0284D1-4650-4E33-8478-A76BFE81F926}" type="presParOf" srcId="{36590359-DF57-4F82-85B2-BE47036D8928}" destId="{821E2184-47FA-4FB2-B2C1-717FB948403D}" srcOrd="2" destOrd="0" presId="urn:microsoft.com/office/officeart/2005/8/layout/cycle8"/>
    <dgm:cxn modelId="{808FCAC1-6D60-4E61-A497-B22FFFC2904E}" type="presParOf" srcId="{36590359-DF57-4F82-85B2-BE47036D8928}" destId="{5BABF393-48D5-4C83-8BD7-087C93D37DA9}" srcOrd="3" destOrd="0" presId="urn:microsoft.com/office/officeart/2005/8/layout/cycle8"/>
    <dgm:cxn modelId="{87FA7379-7124-4A09-A621-A45FD27FD6A7}" type="presParOf" srcId="{36590359-DF57-4F82-85B2-BE47036D8928}" destId="{C329B77F-2642-4620-BC8D-489AA992F98F}" srcOrd="4" destOrd="0" presId="urn:microsoft.com/office/officeart/2005/8/layout/cycle8"/>
    <dgm:cxn modelId="{007C914D-1712-42A5-BC5D-EFA0563561CA}" type="presParOf" srcId="{36590359-DF57-4F82-85B2-BE47036D8928}" destId="{069D43AE-9FF8-44EF-B176-E09CC3D3227C}" srcOrd="5" destOrd="0" presId="urn:microsoft.com/office/officeart/2005/8/layout/cycle8"/>
    <dgm:cxn modelId="{6CB283CF-65E4-4F8F-9C88-B9128801953E}" type="presParOf" srcId="{36590359-DF57-4F82-85B2-BE47036D8928}" destId="{87D20F65-7840-437F-832A-02B4C9DB38E3}" srcOrd="6" destOrd="0" presId="urn:microsoft.com/office/officeart/2005/8/layout/cycle8"/>
    <dgm:cxn modelId="{4F6F82DE-4164-4DC2-8D00-C3D95A706545}" type="presParOf" srcId="{36590359-DF57-4F82-85B2-BE47036D8928}" destId="{82A974B2-2D7E-496B-B4F6-EB167FF0B14F}" srcOrd="7" destOrd="0" presId="urn:microsoft.com/office/officeart/2005/8/layout/cycle8"/>
    <dgm:cxn modelId="{91778267-7817-4FE8-9E15-448D45C6CA43}" type="presParOf" srcId="{36590359-DF57-4F82-85B2-BE47036D8928}" destId="{8DECAAF3-A3EB-44D2-B528-21DC1D475364}" srcOrd="8" destOrd="0" presId="urn:microsoft.com/office/officeart/2005/8/layout/cycle8"/>
    <dgm:cxn modelId="{39D55B1F-0838-4BAD-825D-5A42F1BBE18A}" type="presParOf" srcId="{36590359-DF57-4F82-85B2-BE47036D8928}" destId="{C2CA133E-38D7-41E7-BFF1-92DD3FA80936}" srcOrd="9" destOrd="0" presId="urn:microsoft.com/office/officeart/2005/8/layout/cycle8"/>
    <dgm:cxn modelId="{D213EA5D-F01D-4B68-B7D6-3834FF6DC545}" type="presParOf" srcId="{36590359-DF57-4F82-85B2-BE47036D8928}" destId="{A74631EA-202F-4940-99C8-D84B85887518}" srcOrd="10" destOrd="0" presId="urn:microsoft.com/office/officeart/2005/8/layout/cycle8"/>
    <dgm:cxn modelId="{B683F2FA-3293-487F-A729-20E2CAF14910}" type="presParOf" srcId="{36590359-DF57-4F82-85B2-BE47036D8928}" destId="{00B76E60-DF3D-4F2B-9861-C49374EE2B4F}" srcOrd="11" destOrd="0" presId="urn:microsoft.com/office/officeart/2005/8/layout/cycle8"/>
    <dgm:cxn modelId="{60F569AC-A372-4946-8BC7-4AB0DA0E7FE1}" type="presParOf" srcId="{36590359-DF57-4F82-85B2-BE47036D8928}" destId="{513108BE-1BEE-4C13-B02A-7901E63B56CB}" srcOrd="12" destOrd="0" presId="urn:microsoft.com/office/officeart/2005/8/layout/cycle8"/>
    <dgm:cxn modelId="{477F69BA-5F87-4543-B3C4-EBE3E08E50B8}" type="presParOf" srcId="{36590359-DF57-4F82-85B2-BE47036D8928}" destId="{61BFAA12-9ADA-445E-925F-29B4EE0279B0}" srcOrd="13" destOrd="0" presId="urn:microsoft.com/office/officeart/2005/8/layout/cycle8"/>
    <dgm:cxn modelId="{89521E00-1A42-4C11-AE5C-36B9E9F60F83}" type="presParOf" srcId="{36590359-DF57-4F82-85B2-BE47036D8928}" destId="{203C5484-AFE9-4C94-AF34-26331A10734B}"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A4B1809-493F-4018-AF8A-EBB96376B39C}" type="doc">
      <dgm:prSet loTypeId="urn:microsoft.com/office/officeart/2005/8/layout/vList4" loCatId="list" qsTypeId="urn:microsoft.com/office/officeart/2005/8/quickstyle/simple1" qsCatId="simple" csTypeId="urn:microsoft.com/office/officeart/2005/8/colors/accent3_4" csCatId="accent3" phldr="1"/>
      <dgm:spPr/>
      <dgm:t>
        <a:bodyPr/>
        <a:lstStyle/>
        <a:p>
          <a:endParaRPr lang="en-US"/>
        </a:p>
      </dgm:t>
    </dgm:pt>
    <dgm:pt modelId="{D34D9BB8-C010-4B5E-A89B-43A828071B64}">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Financial Highlights &amp; Outlook</a:t>
          </a:r>
          <a:endParaRPr lang="fr-FR" sz="2800" b="1" dirty="0">
            <a:latin typeface="Calibri" panose="020F0502020204030204" pitchFamily="34" charset="0"/>
            <a:cs typeface="Calibri" panose="020F0502020204030204" pitchFamily="34" charset="0"/>
          </a:endParaRPr>
        </a:p>
      </dgm:t>
    </dgm:pt>
    <dgm:pt modelId="{BD86496E-511F-452D-BBF7-C35A02B0D99B}" type="parTrans" cxnId="{F1531DD8-B68C-4199-9C0A-BB2009A9A132}">
      <dgm:prSet/>
      <dgm:spPr/>
      <dgm:t>
        <a:bodyPr/>
        <a:lstStyle/>
        <a:p>
          <a:endParaRPr lang="en-US" sz="2400">
            <a:latin typeface="Calibri" panose="020F0502020204030204" pitchFamily="34" charset="0"/>
            <a:cs typeface="Calibri" panose="020F0502020204030204" pitchFamily="34" charset="0"/>
          </a:endParaRPr>
        </a:p>
      </dgm:t>
    </dgm:pt>
    <dgm:pt modelId="{CCBF53B5-20E0-4823-84E5-B84590F94BBE}" type="sibTrans" cxnId="{F1531DD8-B68C-4199-9C0A-BB2009A9A132}">
      <dgm:prSet/>
      <dgm:spPr/>
      <dgm:t>
        <a:bodyPr/>
        <a:lstStyle/>
        <a:p>
          <a:endParaRPr lang="en-US" sz="2400">
            <a:latin typeface="Calibri" panose="020F0502020204030204" pitchFamily="34" charset="0"/>
            <a:cs typeface="Calibri" panose="020F0502020204030204" pitchFamily="34" charset="0"/>
          </a:endParaRPr>
        </a:p>
      </dgm:t>
    </dgm:pt>
    <dgm:pt modelId="{3CAF376F-F7CF-4546-ACBD-036A28D1854F}">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Strategic Initiatives</a:t>
          </a:r>
        </a:p>
      </dgm:t>
    </dgm:pt>
    <dgm:pt modelId="{6EC6AB9A-49FF-4368-B2B4-F7316D11358F}" type="parTrans" cxnId="{6B664487-2F4B-44D4-97A8-5DDD63470FEA}">
      <dgm:prSet/>
      <dgm:spPr/>
      <dgm:t>
        <a:bodyPr/>
        <a:lstStyle/>
        <a:p>
          <a:endParaRPr lang="en-US" sz="2400">
            <a:latin typeface="Calibri" panose="020F0502020204030204" pitchFamily="34" charset="0"/>
            <a:cs typeface="Calibri" panose="020F0502020204030204" pitchFamily="34" charset="0"/>
          </a:endParaRPr>
        </a:p>
      </dgm:t>
    </dgm:pt>
    <dgm:pt modelId="{23E3C41D-C531-4A2F-9EF9-A5FB93F6B151}" type="sibTrans" cxnId="{6B664487-2F4B-44D4-97A8-5DDD63470FEA}">
      <dgm:prSet/>
      <dgm:spPr/>
      <dgm:t>
        <a:bodyPr/>
        <a:lstStyle/>
        <a:p>
          <a:endParaRPr lang="en-US" sz="2400">
            <a:latin typeface="Calibri" panose="020F0502020204030204" pitchFamily="34" charset="0"/>
            <a:cs typeface="Calibri" panose="020F0502020204030204" pitchFamily="34" charset="0"/>
          </a:endParaRPr>
        </a:p>
      </dgm:t>
    </dgm:pt>
    <dgm:pt modelId="{65EBB6D4-0CCE-4E1C-9FF2-EE897B5E7A3F}">
      <dgm:prSet custT="1"/>
      <dgm:spPr>
        <a:solidFill>
          <a:schemeClr val="tx2"/>
        </a:solidFill>
      </dgm:spPr>
      <dgm:t>
        <a:bodyPr/>
        <a:lstStyle/>
        <a:p>
          <a:r>
            <a:rPr lang="en-US" sz="2800" b="1" dirty="0">
              <a:latin typeface="Calibri" panose="020F0502020204030204" pitchFamily="34" charset="0"/>
              <a:cs typeface="Calibri" panose="020F0502020204030204" pitchFamily="34" charset="0"/>
            </a:rPr>
            <a:t>Strong Commitment to ESG</a:t>
          </a:r>
          <a:endParaRPr lang="fr-FR" sz="2800" b="1" dirty="0">
            <a:latin typeface="Calibri" panose="020F0502020204030204" pitchFamily="34" charset="0"/>
            <a:cs typeface="Calibri" panose="020F0502020204030204" pitchFamily="34" charset="0"/>
          </a:endParaRPr>
        </a:p>
      </dgm:t>
    </dgm:pt>
    <dgm:pt modelId="{185F109D-8588-4B3C-A925-DF4756124C88}" type="parTrans" cxnId="{86EFB812-1C9A-4944-B600-7145885AA7A2}">
      <dgm:prSet/>
      <dgm:spPr/>
      <dgm:t>
        <a:bodyPr/>
        <a:lstStyle/>
        <a:p>
          <a:endParaRPr lang="en-US" sz="1800">
            <a:latin typeface="Calibri" panose="020F0502020204030204" pitchFamily="34" charset="0"/>
            <a:cs typeface="Calibri" panose="020F0502020204030204" pitchFamily="34" charset="0"/>
          </a:endParaRPr>
        </a:p>
      </dgm:t>
    </dgm:pt>
    <dgm:pt modelId="{D8749B01-65D0-491B-B17B-14C3904A1CF9}" type="sibTrans" cxnId="{86EFB812-1C9A-4944-B600-7145885AA7A2}">
      <dgm:prSet/>
      <dgm:spPr/>
      <dgm:t>
        <a:bodyPr/>
        <a:lstStyle/>
        <a:p>
          <a:endParaRPr lang="en-US" sz="1800">
            <a:latin typeface="Calibri" panose="020F0502020204030204" pitchFamily="34" charset="0"/>
            <a:cs typeface="Calibri" panose="020F0502020204030204" pitchFamily="34" charset="0"/>
          </a:endParaRPr>
        </a:p>
      </dgm:t>
    </dgm:pt>
    <dgm:pt modelId="{A35696A1-81E1-484C-8953-179E6ABB53E8}">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Who We Are</a:t>
          </a:r>
        </a:p>
      </dgm:t>
    </dgm:pt>
    <dgm:pt modelId="{7949E2E7-A57E-40F8-BFF9-AAC114DC03D1}" type="parTrans" cxnId="{2239F4FA-B871-421C-9920-4C676EEAF77E}">
      <dgm:prSet/>
      <dgm:spPr/>
      <dgm:t>
        <a:bodyPr/>
        <a:lstStyle/>
        <a:p>
          <a:endParaRPr lang="en-US"/>
        </a:p>
      </dgm:t>
    </dgm:pt>
    <dgm:pt modelId="{F54CA121-3E30-418F-9C91-0528B57C192D}" type="sibTrans" cxnId="{2239F4FA-B871-421C-9920-4C676EEAF77E}">
      <dgm:prSet/>
      <dgm:spPr/>
      <dgm:t>
        <a:bodyPr/>
        <a:lstStyle/>
        <a:p>
          <a:endParaRPr lang="en-US"/>
        </a:p>
      </dgm:t>
    </dgm:pt>
    <dgm:pt modelId="{DC2C0814-8C2D-4CF6-963D-29E3939FFD09}">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How We Compete</a:t>
          </a:r>
        </a:p>
      </dgm:t>
    </dgm:pt>
    <dgm:pt modelId="{4777A956-4A2F-48F2-A8E2-69037129EE62}" type="parTrans" cxnId="{33895026-1512-4172-82A9-88C1EE9F403A}">
      <dgm:prSet/>
      <dgm:spPr/>
      <dgm:t>
        <a:bodyPr/>
        <a:lstStyle/>
        <a:p>
          <a:endParaRPr lang="en-US"/>
        </a:p>
      </dgm:t>
    </dgm:pt>
    <dgm:pt modelId="{034CDA90-4339-4C50-8365-884C703DF27B}" type="sibTrans" cxnId="{33895026-1512-4172-82A9-88C1EE9F403A}">
      <dgm:prSet/>
      <dgm:spPr/>
      <dgm:t>
        <a:bodyPr/>
        <a:lstStyle/>
        <a:p>
          <a:endParaRPr lang="en-US"/>
        </a:p>
      </dgm:t>
    </dgm:pt>
    <dgm:pt modelId="{14DB3190-B836-4339-BBE6-F6B21F74F217}" type="pres">
      <dgm:prSet presAssocID="{6A4B1809-493F-4018-AF8A-EBB96376B39C}" presName="linear" presStyleCnt="0">
        <dgm:presLayoutVars>
          <dgm:dir/>
          <dgm:resizeHandles val="exact"/>
        </dgm:presLayoutVars>
      </dgm:prSet>
      <dgm:spPr/>
    </dgm:pt>
    <dgm:pt modelId="{2D974DB2-D68D-4368-9E6A-098B4A7C3145}" type="pres">
      <dgm:prSet presAssocID="{A35696A1-81E1-484C-8953-179E6ABB53E8}" presName="comp" presStyleCnt="0"/>
      <dgm:spPr/>
    </dgm:pt>
    <dgm:pt modelId="{90FDEDB8-D03F-4851-8CED-3E964D3D5F03}" type="pres">
      <dgm:prSet presAssocID="{A35696A1-81E1-484C-8953-179E6ABB53E8}" presName="box" presStyleLbl="node1" presStyleIdx="0" presStyleCnt="5"/>
      <dgm:spPr/>
    </dgm:pt>
    <dgm:pt modelId="{159C6FA1-2C0A-422B-80B8-15209773880F}" type="pres">
      <dgm:prSet presAssocID="{A35696A1-81E1-484C-8953-179E6ABB53E8}" presName="img" presStyleLbl="fgImgPlace1" presStyleIdx="0" presStyleCnt="5" custScaleX="89379" custLinFactNeighborX="-6004" custLinFactNeighborY="-638"/>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25241517-BE87-4835-8171-A2CA9D52043F}" type="pres">
      <dgm:prSet presAssocID="{A35696A1-81E1-484C-8953-179E6ABB53E8}" presName="text" presStyleLbl="node1" presStyleIdx="0" presStyleCnt="5">
        <dgm:presLayoutVars>
          <dgm:bulletEnabled val="1"/>
        </dgm:presLayoutVars>
      </dgm:prSet>
      <dgm:spPr/>
    </dgm:pt>
    <dgm:pt modelId="{56010AAC-5400-4622-924B-98EDEB162190}" type="pres">
      <dgm:prSet presAssocID="{F54CA121-3E30-418F-9C91-0528B57C192D}" presName="spacer" presStyleCnt="0"/>
      <dgm:spPr/>
    </dgm:pt>
    <dgm:pt modelId="{F0E4492E-471B-4843-AE96-13A814E11BFE}" type="pres">
      <dgm:prSet presAssocID="{DC2C0814-8C2D-4CF6-963D-29E3939FFD09}" presName="comp" presStyleCnt="0"/>
      <dgm:spPr/>
    </dgm:pt>
    <dgm:pt modelId="{83815D15-148D-4D3C-9479-1216A566EC52}" type="pres">
      <dgm:prSet presAssocID="{DC2C0814-8C2D-4CF6-963D-29E3939FFD09}" presName="box" presStyleLbl="node1" presStyleIdx="1" presStyleCnt="5"/>
      <dgm:spPr/>
    </dgm:pt>
    <dgm:pt modelId="{4062FEA9-CD99-4A4C-99BE-37CD46A6BE37}" type="pres">
      <dgm:prSet presAssocID="{DC2C0814-8C2D-4CF6-963D-29E3939FFD09}" presName="img" presStyleLbl="fgImgPlace1" presStyleIdx="1" presStyleCnt="5" custScaleX="89234" custLinFactNeighborX="-5577"/>
      <dgm:spPr>
        <a:blipFill rotWithShape="1">
          <a:blip xmlns:r="http://schemas.openxmlformats.org/officeDocument/2006/relationships" r:embed="rId2"/>
          <a:srcRect/>
          <a:stretch>
            <a:fillRect t="-123000" b="-123000"/>
          </a:stretch>
        </a:blipFill>
      </dgm:spPr>
    </dgm:pt>
    <dgm:pt modelId="{B8E24C4E-87E6-4FB0-A168-CEB21C588CA0}" type="pres">
      <dgm:prSet presAssocID="{DC2C0814-8C2D-4CF6-963D-29E3939FFD09}" presName="text" presStyleLbl="node1" presStyleIdx="1" presStyleCnt="5">
        <dgm:presLayoutVars>
          <dgm:bulletEnabled val="1"/>
        </dgm:presLayoutVars>
      </dgm:prSet>
      <dgm:spPr/>
    </dgm:pt>
    <dgm:pt modelId="{6E7CBD43-6BAA-4274-BA7D-8B9575EDAA86}" type="pres">
      <dgm:prSet presAssocID="{034CDA90-4339-4C50-8365-884C703DF27B}" presName="spacer" presStyleCnt="0"/>
      <dgm:spPr/>
    </dgm:pt>
    <dgm:pt modelId="{FC11477C-B12A-4F05-84F1-791B1653BCAC}" type="pres">
      <dgm:prSet presAssocID="{3CAF376F-F7CF-4546-ACBD-036A28D1854F}" presName="comp" presStyleCnt="0"/>
      <dgm:spPr/>
    </dgm:pt>
    <dgm:pt modelId="{C0BC97E2-AD53-4CC2-B3D9-B1D7E2FBDF18}" type="pres">
      <dgm:prSet presAssocID="{3CAF376F-F7CF-4546-ACBD-036A28D1854F}" presName="box" presStyleLbl="node1" presStyleIdx="2" presStyleCnt="5"/>
      <dgm:spPr/>
    </dgm:pt>
    <dgm:pt modelId="{90055D21-210A-4DEE-B035-B1215F2914F4}" type="pres">
      <dgm:prSet presAssocID="{3CAF376F-F7CF-4546-ACBD-036A28D1854F}" presName="img" presStyleLbl="fgImgPlace1" presStyleIdx="2" presStyleCnt="5" custScaleX="89554" custLinFactNeighborX="-5911" custLinFactNeighborY="13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3729731-029B-45D8-B9E2-6E3AB6446BCC}" type="pres">
      <dgm:prSet presAssocID="{3CAF376F-F7CF-4546-ACBD-036A28D1854F}" presName="text" presStyleLbl="node1" presStyleIdx="2" presStyleCnt="5">
        <dgm:presLayoutVars>
          <dgm:bulletEnabled val="1"/>
        </dgm:presLayoutVars>
      </dgm:prSet>
      <dgm:spPr/>
    </dgm:pt>
    <dgm:pt modelId="{54B80A29-24A3-4808-9C49-C73B5D5DB04D}" type="pres">
      <dgm:prSet presAssocID="{23E3C41D-C531-4A2F-9EF9-A5FB93F6B151}" presName="spacer" presStyleCnt="0"/>
      <dgm:spPr/>
    </dgm:pt>
    <dgm:pt modelId="{8C4BC3FC-24A6-4FE6-AF81-4832EB9F2F66}" type="pres">
      <dgm:prSet presAssocID="{D34D9BB8-C010-4B5E-A89B-43A828071B64}" presName="comp" presStyleCnt="0"/>
      <dgm:spPr/>
    </dgm:pt>
    <dgm:pt modelId="{D097A5B6-EB2B-4FAD-A248-AE422ED0CAB3}" type="pres">
      <dgm:prSet presAssocID="{D34D9BB8-C010-4B5E-A89B-43A828071B64}" presName="box" presStyleLbl="node1" presStyleIdx="3" presStyleCnt="5" custLinFactNeighborY="-658"/>
      <dgm:spPr/>
    </dgm:pt>
    <dgm:pt modelId="{28E84ACD-62A9-4EAD-8E9C-CDF4D0923DF9}" type="pres">
      <dgm:prSet presAssocID="{D34D9BB8-C010-4B5E-A89B-43A828071B64}" presName="img" presStyleLbl="fgImgPlace1" presStyleIdx="3" presStyleCnt="5" custScaleX="89554" custLinFactNeighborX="-5911"/>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9ACD25D-FFCC-4DBE-ADF8-ED8C11856916}" type="pres">
      <dgm:prSet presAssocID="{D34D9BB8-C010-4B5E-A89B-43A828071B64}" presName="text" presStyleLbl="node1" presStyleIdx="3" presStyleCnt="5">
        <dgm:presLayoutVars>
          <dgm:bulletEnabled val="1"/>
        </dgm:presLayoutVars>
      </dgm:prSet>
      <dgm:spPr/>
    </dgm:pt>
    <dgm:pt modelId="{6D6FCBD8-5938-48DD-82D0-32DB6617C546}" type="pres">
      <dgm:prSet presAssocID="{CCBF53B5-20E0-4823-84E5-B84590F94BBE}" presName="spacer" presStyleCnt="0"/>
      <dgm:spPr/>
    </dgm:pt>
    <dgm:pt modelId="{8104273F-3C3D-4775-9D6B-BCC03D830824}" type="pres">
      <dgm:prSet presAssocID="{65EBB6D4-0CCE-4E1C-9FF2-EE897B5E7A3F}" presName="comp" presStyleCnt="0"/>
      <dgm:spPr/>
    </dgm:pt>
    <dgm:pt modelId="{EC889E56-17D4-45FD-B502-3D843FE2FA5C}" type="pres">
      <dgm:prSet presAssocID="{65EBB6D4-0CCE-4E1C-9FF2-EE897B5E7A3F}" presName="box" presStyleLbl="node1" presStyleIdx="4" presStyleCnt="5" custLinFactNeighborX="0" custLinFactNeighborY="-1404"/>
      <dgm:spPr/>
    </dgm:pt>
    <dgm:pt modelId="{579DD3FB-C762-405F-8FB9-29B43D3CDD3F}" type="pres">
      <dgm:prSet presAssocID="{65EBB6D4-0CCE-4E1C-9FF2-EE897B5E7A3F}" presName="img" presStyleLbl="fgImgPlace1" presStyleIdx="4" presStyleCnt="5" custScaleX="89554" custLinFactNeighborX="-5911"/>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B6334268-44B0-4ECE-9C73-F16CD90B9CCA}" type="pres">
      <dgm:prSet presAssocID="{65EBB6D4-0CCE-4E1C-9FF2-EE897B5E7A3F}" presName="text" presStyleLbl="node1" presStyleIdx="4" presStyleCnt="5">
        <dgm:presLayoutVars>
          <dgm:bulletEnabled val="1"/>
        </dgm:presLayoutVars>
      </dgm:prSet>
      <dgm:spPr/>
    </dgm:pt>
  </dgm:ptLst>
  <dgm:cxnLst>
    <dgm:cxn modelId="{4E784507-24CE-4CB9-9007-FB0750C97E8E}" type="presOf" srcId="{DC2C0814-8C2D-4CF6-963D-29E3939FFD09}" destId="{83815D15-148D-4D3C-9479-1216A566EC52}" srcOrd="0" destOrd="0" presId="urn:microsoft.com/office/officeart/2005/8/layout/vList4"/>
    <dgm:cxn modelId="{86EFB812-1C9A-4944-B600-7145885AA7A2}" srcId="{6A4B1809-493F-4018-AF8A-EBB96376B39C}" destId="{65EBB6D4-0CCE-4E1C-9FF2-EE897B5E7A3F}" srcOrd="4" destOrd="0" parTransId="{185F109D-8588-4B3C-A925-DF4756124C88}" sibTransId="{D8749B01-65D0-491B-B17B-14C3904A1CF9}"/>
    <dgm:cxn modelId="{60B5E121-FD50-4D5E-8CC9-F4A512CE68B7}" type="presOf" srcId="{DC2C0814-8C2D-4CF6-963D-29E3939FFD09}" destId="{B8E24C4E-87E6-4FB0-A168-CEB21C588CA0}" srcOrd="1" destOrd="0" presId="urn:microsoft.com/office/officeart/2005/8/layout/vList4"/>
    <dgm:cxn modelId="{33895026-1512-4172-82A9-88C1EE9F403A}" srcId="{6A4B1809-493F-4018-AF8A-EBB96376B39C}" destId="{DC2C0814-8C2D-4CF6-963D-29E3939FFD09}" srcOrd="1" destOrd="0" parTransId="{4777A956-4A2F-48F2-A8E2-69037129EE62}" sibTransId="{034CDA90-4339-4C50-8365-884C703DF27B}"/>
    <dgm:cxn modelId="{29A53264-D4CA-4451-BD02-F86634EB4E16}" type="presOf" srcId="{65EBB6D4-0CCE-4E1C-9FF2-EE897B5E7A3F}" destId="{EC889E56-17D4-45FD-B502-3D843FE2FA5C}" srcOrd="0" destOrd="0" presId="urn:microsoft.com/office/officeart/2005/8/layout/vList4"/>
    <dgm:cxn modelId="{4FFDF96B-9A67-4031-A810-E4C437757B72}" type="presOf" srcId="{D34D9BB8-C010-4B5E-A89B-43A828071B64}" destId="{D097A5B6-EB2B-4FAD-A248-AE422ED0CAB3}" srcOrd="0" destOrd="0" presId="urn:microsoft.com/office/officeart/2005/8/layout/vList4"/>
    <dgm:cxn modelId="{A9A21B70-F9D2-4002-B4F9-866CD8CD7F3E}" type="presOf" srcId="{A35696A1-81E1-484C-8953-179E6ABB53E8}" destId="{25241517-BE87-4835-8171-A2CA9D52043F}" srcOrd="1" destOrd="0" presId="urn:microsoft.com/office/officeart/2005/8/layout/vList4"/>
    <dgm:cxn modelId="{73F04A74-296A-4871-843A-9E362BBB36B4}" type="presOf" srcId="{A35696A1-81E1-484C-8953-179E6ABB53E8}" destId="{90FDEDB8-D03F-4851-8CED-3E964D3D5F03}" srcOrd="0" destOrd="0" presId="urn:microsoft.com/office/officeart/2005/8/layout/vList4"/>
    <dgm:cxn modelId="{26E9C285-A8CF-4A53-A1CB-2467C24D7279}" type="presOf" srcId="{3CAF376F-F7CF-4546-ACBD-036A28D1854F}" destId="{03729731-029B-45D8-B9E2-6E3AB6446BCC}" srcOrd="1" destOrd="0" presId="urn:microsoft.com/office/officeart/2005/8/layout/vList4"/>
    <dgm:cxn modelId="{6B664487-2F4B-44D4-97A8-5DDD63470FEA}" srcId="{6A4B1809-493F-4018-AF8A-EBB96376B39C}" destId="{3CAF376F-F7CF-4546-ACBD-036A28D1854F}" srcOrd="2" destOrd="0" parTransId="{6EC6AB9A-49FF-4368-B2B4-F7316D11358F}" sibTransId="{23E3C41D-C531-4A2F-9EF9-A5FB93F6B151}"/>
    <dgm:cxn modelId="{F19862AC-8C83-408F-A5D0-0EA87BD2A1A5}" type="presOf" srcId="{D34D9BB8-C010-4B5E-A89B-43A828071B64}" destId="{29ACD25D-FFCC-4DBE-ADF8-ED8C11856916}" srcOrd="1" destOrd="0" presId="urn:microsoft.com/office/officeart/2005/8/layout/vList4"/>
    <dgm:cxn modelId="{681002B8-E32E-45A8-8CEF-E3BCAB8EE22A}" type="presOf" srcId="{3CAF376F-F7CF-4546-ACBD-036A28D1854F}" destId="{C0BC97E2-AD53-4CC2-B3D9-B1D7E2FBDF18}" srcOrd="0" destOrd="0" presId="urn:microsoft.com/office/officeart/2005/8/layout/vList4"/>
    <dgm:cxn modelId="{C08916C5-2675-4A02-8741-F97ED4ED0D08}" type="presOf" srcId="{65EBB6D4-0CCE-4E1C-9FF2-EE897B5E7A3F}" destId="{B6334268-44B0-4ECE-9C73-F16CD90B9CCA}" srcOrd="1" destOrd="0" presId="urn:microsoft.com/office/officeart/2005/8/layout/vList4"/>
    <dgm:cxn modelId="{F1531DD8-B68C-4199-9C0A-BB2009A9A132}" srcId="{6A4B1809-493F-4018-AF8A-EBB96376B39C}" destId="{D34D9BB8-C010-4B5E-A89B-43A828071B64}" srcOrd="3" destOrd="0" parTransId="{BD86496E-511F-452D-BBF7-C35A02B0D99B}" sibTransId="{CCBF53B5-20E0-4823-84E5-B84590F94BBE}"/>
    <dgm:cxn modelId="{A85822EF-947F-4BEF-BFFD-4294F6AE93E4}" type="presOf" srcId="{6A4B1809-493F-4018-AF8A-EBB96376B39C}" destId="{14DB3190-B836-4339-BBE6-F6B21F74F217}" srcOrd="0" destOrd="0" presId="urn:microsoft.com/office/officeart/2005/8/layout/vList4"/>
    <dgm:cxn modelId="{2239F4FA-B871-421C-9920-4C676EEAF77E}" srcId="{6A4B1809-493F-4018-AF8A-EBB96376B39C}" destId="{A35696A1-81E1-484C-8953-179E6ABB53E8}" srcOrd="0" destOrd="0" parTransId="{7949E2E7-A57E-40F8-BFF9-AAC114DC03D1}" sibTransId="{F54CA121-3E30-418F-9C91-0528B57C192D}"/>
    <dgm:cxn modelId="{3900D157-A65E-4E04-882F-04DE801D7FA6}" type="presParOf" srcId="{14DB3190-B836-4339-BBE6-F6B21F74F217}" destId="{2D974DB2-D68D-4368-9E6A-098B4A7C3145}" srcOrd="0" destOrd="0" presId="urn:microsoft.com/office/officeart/2005/8/layout/vList4"/>
    <dgm:cxn modelId="{6B9CC20F-5229-4257-A624-A26FC712A122}" type="presParOf" srcId="{2D974DB2-D68D-4368-9E6A-098B4A7C3145}" destId="{90FDEDB8-D03F-4851-8CED-3E964D3D5F03}" srcOrd="0" destOrd="0" presId="urn:microsoft.com/office/officeart/2005/8/layout/vList4"/>
    <dgm:cxn modelId="{7F538B3E-EC64-41C0-8106-64A259660795}" type="presParOf" srcId="{2D974DB2-D68D-4368-9E6A-098B4A7C3145}" destId="{159C6FA1-2C0A-422B-80B8-15209773880F}" srcOrd="1" destOrd="0" presId="urn:microsoft.com/office/officeart/2005/8/layout/vList4"/>
    <dgm:cxn modelId="{AC9A7BFC-6D2C-49B1-873A-B3BE03CC47F1}" type="presParOf" srcId="{2D974DB2-D68D-4368-9E6A-098B4A7C3145}" destId="{25241517-BE87-4835-8171-A2CA9D52043F}" srcOrd="2" destOrd="0" presId="urn:microsoft.com/office/officeart/2005/8/layout/vList4"/>
    <dgm:cxn modelId="{92FDD7D1-58B0-481C-B409-305B6AABB0D3}" type="presParOf" srcId="{14DB3190-B836-4339-BBE6-F6B21F74F217}" destId="{56010AAC-5400-4622-924B-98EDEB162190}" srcOrd="1" destOrd="0" presId="urn:microsoft.com/office/officeart/2005/8/layout/vList4"/>
    <dgm:cxn modelId="{5D26E951-7720-4C36-BD2E-AB6F29F18DEC}" type="presParOf" srcId="{14DB3190-B836-4339-BBE6-F6B21F74F217}" destId="{F0E4492E-471B-4843-AE96-13A814E11BFE}" srcOrd="2" destOrd="0" presId="urn:microsoft.com/office/officeart/2005/8/layout/vList4"/>
    <dgm:cxn modelId="{12DB8ED8-6B93-46B1-A92F-FC9429CBE1EA}" type="presParOf" srcId="{F0E4492E-471B-4843-AE96-13A814E11BFE}" destId="{83815D15-148D-4D3C-9479-1216A566EC52}" srcOrd="0" destOrd="0" presId="urn:microsoft.com/office/officeart/2005/8/layout/vList4"/>
    <dgm:cxn modelId="{71044589-0BA2-47D5-9C6C-768B3D0634EF}" type="presParOf" srcId="{F0E4492E-471B-4843-AE96-13A814E11BFE}" destId="{4062FEA9-CD99-4A4C-99BE-37CD46A6BE37}" srcOrd="1" destOrd="0" presId="urn:microsoft.com/office/officeart/2005/8/layout/vList4"/>
    <dgm:cxn modelId="{3F22CF5C-6A26-461B-9706-B51F26F91456}" type="presParOf" srcId="{F0E4492E-471B-4843-AE96-13A814E11BFE}" destId="{B8E24C4E-87E6-4FB0-A168-CEB21C588CA0}" srcOrd="2" destOrd="0" presId="urn:microsoft.com/office/officeart/2005/8/layout/vList4"/>
    <dgm:cxn modelId="{76594774-382C-4DF3-B987-C51D76814079}" type="presParOf" srcId="{14DB3190-B836-4339-BBE6-F6B21F74F217}" destId="{6E7CBD43-6BAA-4274-BA7D-8B9575EDAA86}" srcOrd="3" destOrd="0" presId="urn:microsoft.com/office/officeart/2005/8/layout/vList4"/>
    <dgm:cxn modelId="{5BB0B874-7344-49D3-878F-1C434A41E588}" type="presParOf" srcId="{14DB3190-B836-4339-BBE6-F6B21F74F217}" destId="{FC11477C-B12A-4F05-84F1-791B1653BCAC}" srcOrd="4" destOrd="0" presId="urn:microsoft.com/office/officeart/2005/8/layout/vList4"/>
    <dgm:cxn modelId="{AAA71E5E-4BA4-4E70-9242-0246A861DB06}" type="presParOf" srcId="{FC11477C-B12A-4F05-84F1-791B1653BCAC}" destId="{C0BC97E2-AD53-4CC2-B3D9-B1D7E2FBDF18}" srcOrd="0" destOrd="0" presId="urn:microsoft.com/office/officeart/2005/8/layout/vList4"/>
    <dgm:cxn modelId="{2A18DF4B-F965-4255-A4E4-09374ADCF753}" type="presParOf" srcId="{FC11477C-B12A-4F05-84F1-791B1653BCAC}" destId="{90055D21-210A-4DEE-B035-B1215F2914F4}" srcOrd="1" destOrd="0" presId="urn:microsoft.com/office/officeart/2005/8/layout/vList4"/>
    <dgm:cxn modelId="{8CD0E37B-040E-4559-805A-6B05B4416A8D}" type="presParOf" srcId="{FC11477C-B12A-4F05-84F1-791B1653BCAC}" destId="{03729731-029B-45D8-B9E2-6E3AB6446BCC}" srcOrd="2" destOrd="0" presId="urn:microsoft.com/office/officeart/2005/8/layout/vList4"/>
    <dgm:cxn modelId="{00EFA932-89B4-4B07-9A92-65B16D74B49C}" type="presParOf" srcId="{14DB3190-B836-4339-BBE6-F6B21F74F217}" destId="{54B80A29-24A3-4808-9C49-C73B5D5DB04D}" srcOrd="5" destOrd="0" presId="urn:microsoft.com/office/officeart/2005/8/layout/vList4"/>
    <dgm:cxn modelId="{276C98CB-0D3F-4720-8BE2-A755471A8163}" type="presParOf" srcId="{14DB3190-B836-4339-BBE6-F6B21F74F217}" destId="{8C4BC3FC-24A6-4FE6-AF81-4832EB9F2F66}" srcOrd="6" destOrd="0" presId="urn:microsoft.com/office/officeart/2005/8/layout/vList4"/>
    <dgm:cxn modelId="{5B98C931-1674-42C1-8808-747F4635599E}" type="presParOf" srcId="{8C4BC3FC-24A6-4FE6-AF81-4832EB9F2F66}" destId="{D097A5B6-EB2B-4FAD-A248-AE422ED0CAB3}" srcOrd="0" destOrd="0" presId="urn:microsoft.com/office/officeart/2005/8/layout/vList4"/>
    <dgm:cxn modelId="{472738EA-634B-40A3-9DD2-CD2175333D38}" type="presParOf" srcId="{8C4BC3FC-24A6-4FE6-AF81-4832EB9F2F66}" destId="{28E84ACD-62A9-4EAD-8E9C-CDF4D0923DF9}" srcOrd="1" destOrd="0" presId="urn:microsoft.com/office/officeart/2005/8/layout/vList4"/>
    <dgm:cxn modelId="{E6BD393C-870D-4A55-A708-257CA496CD68}" type="presParOf" srcId="{8C4BC3FC-24A6-4FE6-AF81-4832EB9F2F66}" destId="{29ACD25D-FFCC-4DBE-ADF8-ED8C11856916}" srcOrd="2" destOrd="0" presId="urn:microsoft.com/office/officeart/2005/8/layout/vList4"/>
    <dgm:cxn modelId="{283600B0-6030-424B-B707-1085ACEB4368}" type="presParOf" srcId="{14DB3190-B836-4339-BBE6-F6B21F74F217}" destId="{6D6FCBD8-5938-48DD-82D0-32DB6617C546}" srcOrd="7" destOrd="0" presId="urn:microsoft.com/office/officeart/2005/8/layout/vList4"/>
    <dgm:cxn modelId="{39FAED10-4454-4B0B-908C-025C9B2B0DC2}" type="presParOf" srcId="{14DB3190-B836-4339-BBE6-F6B21F74F217}" destId="{8104273F-3C3D-4775-9D6B-BCC03D830824}" srcOrd="8" destOrd="0" presId="urn:microsoft.com/office/officeart/2005/8/layout/vList4"/>
    <dgm:cxn modelId="{920CDC6A-85D8-4B06-A4BE-8B8D5A4113DE}" type="presParOf" srcId="{8104273F-3C3D-4775-9D6B-BCC03D830824}" destId="{EC889E56-17D4-45FD-B502-3D843FE2FA5C}" srcOrd="0" destOrd="0" presId="urn:microsoft.com/office/officeart/2005/8/layout/vList4"/>
    <dgm:cxn modelId="{02AA3D0D-2AD5-45F9-9AFB-723CF25D553F}" type="presParOf" srcId="{8104273F-3C3D-4775-9D6B-BCC03D830824}" destId="{579DD3FB-C762-405F-8FB9-29B43D3CDD3F}" srcOrd="1" destOrd="0" presId="urn:microsoft.com/office/officeart/2005/8/layout/vList4"/>
    <dgm:cxn modelId="{CB5948B1-4EB5-426F-86D8-78F185644878}" type="presParOf" srcId="{8104273F-3C3D-4775-9D6B-BCC03D830824}" destId="{B6334268-44B0-4ECE-9C73-F16CD90B9CC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A4B1809-493F-4018-AF8A-EBB96376B39C}" type="doc">
      <dgm:prSet loTypeId="urn:microsoft.com/office/officeart/2005/8/layout/vList4" loCatId="list" qsTypeId="urn:microsoft.com/office/officeart/2005/8/quickstyle/simple1" qsCatId="simple" csTypeId="urn:microsoft.com/office/officeart/2005/8/colors/accent3_4" csCatId="accent3" phldr="1"/>
      <dgm:spPr/>
      <dgm:t>
        <a:bodyPr/>
        <a:lstStyle/>
        <a:p>
          <a:endParaRPr lang="en-US"/>
        </a:p>
      </dgm:t>
    </dgm:pt>
    <dgm:pt modelId="{20E072E1-B9AF-4A15-A1DA-E4AC8B8202B4}">
      <dgm:prSet custT="1"/>
      <dgm:spPr>
        <a:solidFill>
          <a:schemeClr val="accent3"/>
        </a:solidFill>
      </dgm:spPr>
      <dgm:t>
        <a:bodyPr/>
        <a:lstStyle/>
        <a:p>
          <a:r>
            <a:rPr lang="en-US" sz="2800" b="1" i="0" dirty="0">
              <a:latin typeface="Calibri" panose="020F0502020204030204" pitchFamily="34" charset="0"/>
              <a:cs typeface="Calibri" panose="020F0502020204030204" pitchFamily="34" charset="0"/>
            </a:rPr>
            <a:t>Appendix – Historical Financials</a:t>
          </a:r>
        </a:p>
      </dgm:t>
    </dgm:pt>
    <dgm:pt modelId="{5025FE7A-75F1-40D2-8066-698B17BB12F9}" type="parTrans" cxnId="{1030524C-E01A-4D6F-9787-96E85AEF9995}">
      <dgm:prSet/>
      <dgm:spPr/>
      <dgm:t>
        <a:bodyPr/>
        <a:lstStyle/>
        <a:p>
          <a:endParaRPr lang="en-US"/>
        </a:p>
      </dgm:t>
    </dgm:pt>
    <dgm:pt modelId="{FF9806D4-3118-4A25-8C2D-714DDAE4AB5D}" type="sibTrans" cxnId="{1030524C-E01A-4D6F-9787-96E85AEF9995}">
      <dgm:prSet/>
      <dgm:spPr/>
      <dgm:t>
        <a:bodyPr/>
        <a:lstStyle/>
        <a:p>
          <a:endParaRPr lang="en-US"/>
        </a:p>
      </dgm:t>
    </dgm:pt>
    <dgm:pt modelId="{14DB3190-B836-4339-BBE6-F6B21F74F217}" type="pres">
      <dgm:prSet presAssocID="{6A4B1809-493F-4018-AF8A-EBB96376B39C}" presName="linear" presStyleCnt="0">
        <dgm:presLayoutVars>
          <dgm:dir/>
          <dgm:resizeHandles val="exact"/>
        </dgm:presLayoutVars>
      </dgm:prSet>
      <dgm:spPr/>
    </dgm:pt>
    <dgm:pt modelId="{EAC52897-D46B-4530-9954-3F10361215DF}" type="pres">
      <dgm:prSet presAssocID="{20E072E1-B9AF-4A15-A1DA-E4AC8B8202B4}" presName="comp" presStyleCnt="0"/>
      <dgm:spPr/>
    </dgm:pt>
    <dgm:pt modelId="{03E1596E-5D93-4BCD-AC64-582E10CD84C7}" type="pres">
      <dgm:prSet presAssocID="{20E072E1-B9AF-4A15-A1DA-E4AC8B8202B4}" presName="box" presStyleLbl="node1" presStyleIdx="0" presStyleCnt="1" custLinFactNeighborY="1253"/>
      <dgm:spPr/>
    </dgm:pt>
    <dgm:pt modelId="{926B31B3-0D3C-4797-9F50-87F2BDBD714C}" type="pres">
      <dgm:prSet presAssocID="{20E072E1-B9AF-4A15-A1DA-E4AC8B8202B4}" presName="img" presStyleLbl="fgImgPlace1" presStyleIdx="0" presStyleCnt="1" custScaleX="90202" custLinFactNeighborX="-5626"/>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254A2E5-0BA0-45A9-8917-5706BBD19381}" type="pres">
      <dgm:prSet presAssocID="{20E072E1-B9AF-4A15-A1DA-E4AC8B8202B4}" presName="text" presStyleLbl="node1" presStyleIdx="0" presStyleCnt="1">
        <dgm:presLayoutVars>
          <dgm:bulletEnabled val="1"/>
        </dgm:presLayoutVars>
      </dgm:prSet>
      <dgm:spPr/>
    </dgm:pt>
  </dgm:ptLst>
  <dgm:cxnLst>
    <dgm:cxn modelId="{1030524C-E01A-4D6F-9787-96E85AEF9995}" srcId="{6A4B1809-493F-4018-AF8A-EBB96376B39C}" destId="{20E072E1-B9AF-4A15-A1DA-E4AC8B8202B4}" srcOrd="0" destOrd="0" parTransId="{5025FE7A-75F1-40D2-8066-698B17BB12F9}" sibTransId="{FF9806D4-3118-4A25-8C2D-714DDAE4AB5D}"/>
    <dgm:cxn modelId="{F7318185-041C-4F7F-BDF0-017186D91CB4}" type="presOf" srcId="{20E072E1-B9AF-4A15-A1DA-E4AC8B8202B4}" destId="{4254A2E5-0BA0-45A9-8917-5706BBD19381}" srcOrd="1" destOrd="0" presId="urn:microsoft.com/office/officeart/2005/8/layout/vList4"/>
    <dgm:cxn modelId="{711DCACC-C926-42B8-A63C-F51DA07DF5C0}" type="presOf" srcId="{20E072E1-B9AF-4A15-A1DA-E4AC8B8202B4}" destId="{03E1596E-5D93-4BCD-AC64-582E10CD84C7}" srcOrd="0" destOrd="0" presId="urn:microsoft.com/office/officeart/2005/8/layout/vList4"/>
    <dgm:cxn modelId="{A85822EF-947F-4BEF-BFFD-4294F6AE93E4}" type="presOf" srcId="{6A4B1809-493F-4018-AF8A-EBB96376B39C}" destId="{14DB3190-B836-4339-BBE6-F6B21F74F217}" srcOrd="0" destOrd="0" presId="urn:microsoft.com/office/officeart/2005/8/layout/vList4"/>
    <dgm:cxn modelId="{644CB082-1F0E-48C1-8293-1A0522941038}" type="presParOf" srcId="{14DB3190-B836-4339-BBE6-F6B21F74F217}" destId="{EAC52897-D46B-4530-9954-3F10361215DF}" srcOrd="0" destOrd="0" presId="urn:microsoft.com/office/officeart/2005/8/layout/vList4"/>
    <dgm:cxn modelId="{BA0C6E63-A66B-4ECD-AC11-8745FDAE789A}" type="presParOf" srcId="{EAC52897-D46B-4530-9954-3F10361215DF}" destId="{03E1596E-5D93-4BCD-AC64-582E10CD84C7}" srcOrd="0" destOrd="0" presId="urn:microsoft.com/office/officeart/2005/8/layout/vList4"/>
    <dgm:cxn modelId="{23035F45-4016-44C1-8278-9A7D862D0CA5}" type="presParOf" srcId="{EAC52897-D46B-4530-9954-3F10361215DF}" destId="{926B31B3-0D3C-4797-9F50-87F2BDBD714C}" srcOrd="1" destOrd="0" presId="urn:microsoft.com/office/officeart/2005/8/layout/vList4"/>
    <dgm:cxn modelId="{EA20FD54-7ABC-4E9B-B7C1-C42EB009C243}" type="presParOf" srcId="{EAC52897-D46B-4530-9954-3F10361215DF}" destId="{4254A2E5-0BA0-45A9-8917-5706BBD19381}" srcOrd="2" destOrd="0" presId="urn:microsoft.com/office/officeart/2005/8/layout/vList4"/>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A4B1809-493F-4018-AF8A-EBB96376B39C}" type="doc">
      <dgm:prSet loTypeId="urn:microsoft.com/office/officeart/2005/8/layout/vList4" loCatId="list" qsTypeId="urn:microsoft.com/office/officeart/2005/8/quickstyle/simple1" qsCatId="simple" csTypeId="urn:microsoft.com/office/officeart/2005/8/colors/accent3_4" csCatId="accent3" phldr="1"/>
      <dgm:spPr/>
      <dgm:t>
        <a:bodyPr/>
        <a:lstStyle/>
        <a:p>
          <a:endParaRPr lang="en-US"/>
        </a:p>
      </dgm:t>
    </dgm:pt>
    <dgm:pt modelId="{D34D9BB8-C010-4B5E-A89B-43A828071B64}">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Financial Highlights</a:t>
          </a:r>
          <a:endParaRPr lang="fr-FR" sz="2800" b="1" dirty="0">
            <a:latin typeface="Calibri" panose="020F0502020204030204" pitchFamily="34" charset="0"/>
            <a:cs typeface="Calibri" panose="020F0502020204030204" pitchFamily="34" charset="0"/>
          </a:endParaRPr>
        </a:p>
      </dgm:t>
    </dgm:pt>
    <dgm:pt modelId="{BD86496E-511F-452D-BBF7-C35A02B0D99B}" type="parTrans" cxnId="{F1531DD8-B68C-4199-9C0A-BB2009A9A132}">
      <dgm:prSet/>
      <dgm:spPr/>
      <dgm:t>
        <a:bodyPr/>
        <a:lstStyle/>
        <a:p>
          <a:endParaRPr lang="en-US" sz="2400">
            <a:latin typeface="Calibri" panose="020F0502020204030204" pitchFamily="34" charset="0"/>
            <a:cs typeface="Calibri" panose="020F0502020204030204" pitchFamily="34" charset="0"/>
          </a:endParaRPr>
        </a:p>
      </dgm:t>
    </dgm:pt>
    <dgm:pt modelId="{CCBF53B5-20E0-4823-84E5-B84590F94BBE}" type="sibTrans" cxnId="{F1531DD8-B68C-4199-9C0A-BB2009A9A132}">
      <dgm:prSet/>
      <dgm:spPr/>
      <dgm:t>
        <a:bodyPr/>
        <a:lstStyle/>
        <a:p>
          <a:endParaRPr lang="en-US" sz="2400">
            <a:latin typeface="Calibri" panose="020F0502020204030204" pitchFamily="34" charset="0"/>
            <a:cs typeface="Calibri" panose="020F0502020204030204" pitchFamily="34" charset="0"/>
          </a:endParaRPr>
        </a:p>
      </dgm:t>
    </dgm:pt>
    <dgm:pt modelId="{3CAF376F-F7CF-4546-ACBD-036A28D1854F}">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Strategic Initiatives</a:t>
          </a:r>
        </a:p>
      </dgm:t>
    </dgm:pt>
    <dgm:pt modelId="{6EC6AB9A-49FF-4368-B2B4-F7316D11358F}" type="parTrans" cxnId="{6B664487-2F4B-44D4-97A8-5DDD63470FEA}">
      <dgm:prSet/>
      <dgm:spPr/>
      <dgm:t>
        <a:bodyPr/>
        <a:lstStyle/>
        <a:p>
          <a:endParaRPr lang="en-US" sz="2400">
            <a:latin typeface="Calibri" panose="020F0502020204030204" pitchFamily="34" charset="0"/>
            <a:cs typeface="Calibri" panose="020F0502020204030204" pitchFamily="34" charset="0"/>
          </a:endParaRPr>
        </a:p>
      </dgm:t>
    </dgm:pt>
    <dgm:pt modelId="{23E3C41D-C531-4A2F-9EF9-A5FB93F6B151}" type="sibTrans" cxnId="{6B664487-2F4B-44D4-97A8-5DDD63470FEA}">
      <dgm:prSet/>
      <dgm:spPr/>
      <dgm:t>
        <a:bodyPr/>
        <a:lstStyle/>
        <a:p>
          <a:endParaRPr lang="en-US" sz="2400">
            <a:latin typeface="Calibri" panose="020F0502020204030204" pitchFamily="34" charset="0"/>
            <a:cs typeface="Calibri" panose="020F0502020204030204" pitchFamily="34" charset="0"/>
          </a:endParaRPr>
        </a:p>
      </dgm:t>
    </dgm:pt>
    <dgm:pt modelId="{65EBB6D4-0CCE-4E1C-9FF2-EE897B5E7A3F}">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How We Compete</a:t>
          </a:r>
          <a:endParaRPr lang="fr-FR" sz="2800" b="1" dirty="0">
            <a:latin typeface="Calibri" panose="020F0502020204030204" pitchFamily="34" charset="0"/>
            <a:cs typeface="Calibri" panose="020F0502020204030204" pitchFamily="34" charset="0"/>
          </a:endParaRPr>
        </a:p>
      </dgm:t>
    </dgm:pt>
    <dgm:pt modelId="{185F109D-8588-4B3C-A925-DF4756124C88}" type="parTrans" cxnId="{86EFB812-1C9A-4944-B600-7145885AA7A2}">
      <dgm:prSet/>
      <dgm:spPr/>
      <dgm:t>
        <a:bodyPr/>
        <a:lstStyle/>
        <a:p>
          <a:endParaRPr lang="en-US" sz="1800">
            <a:latin typeface="Calibri" panose="020F0502020204030204" pitchFamily="34" charset="0"/>
            <a:cs typeface="Calibri" panose="020F0502020204030204" pitchFamily="34" charset="0"/>
          </a:endParaRPr>
        </a:p>
      </dgm:t>
    </dgm:pt>
    <dgm:pt modelId="{D8749B01-65D0-491B-B17B-14C3904A1CF9}" type="sibTrans" cxnId="{86EFB812-1C9A-4944-B600-7145885AA7A2}">
      <dgm:prSet/>
      <dgm:spPr/>
      <dgm:t>
        <a:bodyPr/>
        <a:lstStyle/>
        <a:p>
          <a:endParaRPr lang="en-US" sz="1800">
            <a:latin typeface="Calibri" panose="020F0502020204030204" pitchFamily="34" charset="0"/>
            <a:cs typeface="Calibri" panose="020F0502020204030204" pitchFamily="34" charset="0"/>
          </a:endParaRPr>
        </a:p>
      </dgm:t>
    </dgm:pt>
    <dgm:pt modelId="{A35696A1-81E1-484C-8953-179E6ABB53E8}">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Who We Are</a:t>
          </a:r>
        </a:p>
      </dgm:t>
    </dgm:pt>
    <dgm:pt modelId="{7949E2E7-A57E-40F8-BFF9-AAC114DC03D1}" type="parTrans" cxnId="{2239F4FA-B871-421C-9920-4C676EEAF77E}">
      <dgm:prSet/>
      <dgm:spPr/>
      <dgm:t>
        <a:bodyPr/>
        <a:lstStyle/>
        <a:p>
          <a:endParaRPr lang="en-US"/>
        </a:p>
      </dgm:t>
    </dgm:pt>
    <dgm:pt modelId="{F54CA121-3E30-418F-9C91-0528B57C192D}" type="sibTrans" cxnId="{2239F4FA-B871-421C-9920-4C676EEAF77E}">
      <dgm:prSet/>
      <dgm:spPr/>
      <dgm:t>
        <a:bodyPr/>
        <a:lstStyle/>
        <a:p>
          <a:endParaRPr lang="en-US"/>
        </a:p>
      </dgm:t>
    </dgm:pt>
    <dgm:pt modelId="{DC2C0814-8C2D-4CF6-963D-29E3939FFD09}">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Market and Differentiators</a:t>
          </a:r>
        </a:p>
      </dgm:t>
    </dgm:pt>
    <dgm:pt modelId="{4777A956-4A2F-48F2-A8E2-69037129EE62}" type="parTrans" cxnId="{33895026-1512-4172-82A9-88C1EE9F403A}">
      <dgm:prSet/>
      <dgm:spPr/>
      <dgm:t>
        <a:bodyPr/>
        <a:lstStyle/>
        <a:p>
          <a:endParaRPr lang="en-US"/>
        </a:p>
      </dgm:t>
    </dgm:pt>
    <dgm:pt modelId="{034CDA90-4339-4C50-8365-884C703DF27B}" type="sibTrans" cxnId="{33895026-1512-4172-82A9-88C1EE9F403A}">
      <dgm:prSet/>
      <dgm:spPr/>
      <dgm:t>
        <a:bodyPr/>
        <a:lstStyle/>
        <a:p>
          <a:endParaRPr lang="en-US"/>
        </a:p>
      </dgm:t>
    </dgm:pt>
    <dgm:pt modelId="{14DB3190-B836-4339-BBE6-F6B21F74F217}" type="pres">
      <dgm:prSet presAssocID="{6A4B1809-493F-4018-AF8A-EBB96376B39C}" presName="linear" presStyleCnt="0">
        <dgm:presLayoutVars>
          <dgm:dir/>
          <dgm:resizeHandles val="exact"/>
        </dgm:presLayoutVars>
      </dgm:prSet>
      <dgm:spPr/>
    </dgm:pt>
    <dgm:pt modelId="{2D974DB2-D68D-4368-9E6A-098B4A7C3145}" type="pres">
      <dgm:prSet presAssocID="{A35696A1-81E1-484C-8953-179E6ABB53E8}" presName="comp" presStyleCnt="0"/>
      <dgm:spPr/>
    </dgm:pt>
    <dgm:pt modelId="{90FDEDB8-D03F-4851-8CED-3E964D3D5F03}" type="pres">
      <dgm:prSet presAssocID="{A35696A1-81E1-484C-8953-179E6ABB53E8}" presName="box" presStyleLbl="node1" presStyleIdx="0" presStyleCnt="5"/>
      <dgm:spPr/>
    </dgm:pt>
    <dgm:pt modelId="{159C6FA1-2C0A-422B-80B8-15209773880F}" type="pres">
      <dgm:prSet presAssocID="{A35696A1-81E1-484C-8953-179E6ABB53E8}" presName="img" presStyleLbl="fgImgPlace1" presStyleIdx="0" presStyleCnt="5" custScaleX="89379" custLinFactNeighborX="-6004" custLinFactNeighborY="-638"/>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25241517-BE87-4835-8171-A2CA9D52043F}" type="pres">
      <dgm:prSet presAssocID="{A35696A1-81E1-484C-8953-179E6ABB53E8}" presName="text" presStyleLbl="node1" presStyleIdx="0" presStyleCnt="5">
        <dgm:presLayoutVars>
          <dgm:bulletEnabled val="1"/>
        </dgm:presLayoutVars>
      </dgm:prSet>
      <dgm:spPr/>
    </dgm:pt>
    <dgm:pt modelId="{56010AAC-5400-4622-924B-98EDEB162190}" type="pres">
      <dgm:prSet presAssocID="{F54CA121-3E30-418F-9C91-0528B57C192D}" presName="spacer" presStyleCnt="0"/>
      <dgm:spPr/>
    </dgm:pt>
    <dgm:pt modelId="{F0E4492E-471B-4843-AE96-13A814E11BFE}" type="pres">
      <dgm:prSet presAssocID="{DC2C0814-8C2D-4CF6-963D-29E3939FFD09}" presName="comp" presStyleCnt="0"/>
      <dgm:spPr/>
    </dgm:pt>
    <dgm:pt modelId="{83815D15-148D-4D3C-9479-1216A566EC52}" type="pres">
      <dgm:prSet presAssocID="{DC2C0814-8C2D-4CF6-963D-29E3939FFD09}" presName="box" presStyleLbl="node1" presStyleIdx="1" presStyleCnt="5"/>
      <dgm:spPr/>
    </dgm:pt>
    <dgm:pt modelId="{4062FEA9-CD99-4A4C-99BE-37CD46A6BE37}" type="pres">
      <dgm:prSet presAssocID="{DC2C0814-8C2D-4CF6-963D-29E3939FFD09}" presName="img" presStyleLbl="fgImgPlace1" presStyleIdx="1" presStyleCnt="5" custScaleX="89234" custLinFactNeighborX="-5577"/>
      <dgm:spPr>
        <a:blipFill rotWithShape="1">
          <a:blip xmlns:r="http://schemas.openxmlformats.org/officeDocument/2006/relationships" r:embed="rId2"/>
          <a:srcRect/>
          <a:stretch>
            <a:fillRect t="-123000" b="-123000"/>
          </a:stretch>
        </a:blipFill>
      </dgm:spPr>
    </dgm:pt>
    <dgm:pt modelId="{B8E24C4E-87E6-4FB0-A168-CEB21C588CA0}" type="pres">
      <dgm:prSet presAssocID="{DC2C0814-8C2D-4CF6-963D-29E3939FFD09}" presName="text" presStyleLbl="node1" presStyleIdx="1" presStyleCnt="5">
        <dgm:presLayoutVars>
          <dgm:bulletEnabled val="1"/>
        </dgm:presLayoutVars>
      </dgm:prSet>
      <dgm:spPr/>
    </dgm:pt>
    <dgm:pt modelId="{6E7CBD43-6BAA-4274-BA7D-8B9575EDAA86}" type="pres">
      <dgm:prSet presAssocID="{034CDA90-4339-4C50-8365-884C703DF27B}" presName="spacer" presStyleCnt="0"/>
      <dgm:spPr/>
    </dgm:pt>
    <dgm:pt modelId="{FC11477C-B12A-4F05-84F1-791B1653BCAC}" type="pres">
      <dgm:prSet presAssocID="{3CAF376F-F7CF-4546-ACBD-036A28D1854F}" presName="comp" presStyleCnt="0"/>
      <dgm:spPr/>
    </dgm:pt>
    <dgm:pt modelId="{C0BC97E2-AD53-4CC2-B3D9-B1D7E2FBDF18}" type="pres">
      <dgm:prSet presAssocID="{3CAF376F-F7CF-4546-ACBD-036A28D1854F}" presName="box" presStyleLbl="node1" presStyleIdx="2" presStyleCnt="5"/>
      <dgm:spPr/>
    </dgm:pt>
    <dgm:pt modelId="{90055D21-210A-4DEE-B035-B1215F2914F4}" type="pres">
      <dgm:prSet presAssocID="{3CAF376F-F7CF-4546-ACBD-036A28D1854F}" presName="img" presStyleLbl="fgImgPlace1" presStyleIdx="2" presStyleCnt="5" custScaleX="89554" custLinFactNeighborX="-5911" custLinFactNeighborY="13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3729731-029B-45D8-B9E2-6E3AB6446BCC}" type="pres">
      <dgm:prSet presAssocID="{3CAF376F-F7CF-4546-ACBD-036A28D1854F}" presName="text" presStyleLbl="node1" presStyleIdx="2" presStyleCnt="5">
        <dgm:presLayoutVars>
          <dgm:bulletEnabled val="1"/>
        </dgm:presLayoutVars>
      </dgm:prSet>
      <dgm:spPr/>
    </dgm:pt>
    <dgm:pt modelId="{54B80A29-24A3-4808-9C49-C73B5D5DB04D}" type="pres">
      <dgm:prSet presAssocID="{23E3C41D-C531-4A2F-9EF9-A5FB93F6B151}" presName="spacer" presStyleCnt="0"/>
      <dgm:spPr/>
    </dgm:pt>
    <dgm:pt modelId="{8C4BC3FC-24A6-4FE6-AF81-4832EB9F2F66}" type="pres">
      <dgm:prSet presAssocID="{D34D9BB8-C010-4B5E-A89B-43A828071B64}" presName="comp" presStyleCnt="0"/>
      <dgm:spPr/>
    </dgm:pt>
    <dgm:pt modelId="{D097A5B6-EB2B-4FAD-A248-AE422ED0CAB3}" type="pres">
      <dgm:prSet presAssocID="{D34D9BB8-C010-4B5E-A89B-43A828071B64}" presName="box" presStyleLbl="node1" presStyleIdx="3" presStyleCnt="5" custLinFactNeighborY="-658"/>
      <dgm:spPr/>
    </dgm:pt>
    <dgm:pt modelId="{28E84ACD-62A9-4EAD-8E9C-CDF4D0923DF9}" type="pres">
      <dgm:prSet presAssocID="{D34D9BB8-C010-4B5E-A89B-43A828071B64}" presName="img" presStyleLbl="fgImgPlace1" presStyleIdx="3" presStyleCnt="5" custScaleX="89554" custLinFactNeighborX="-5911"/>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9ACD25D-FFCC-4DBE-ADF8-ED8C11856916}" type="pres">
      <dgm:prSet presAssocID="{D34D9BB8-C010-4B5E-A89B-43A828071B64}" presName="text" presStyleLbl="node1" presStyleIdx="3" presStyleCnt="5">
        <dgm:presLayoutVars>
          <dgm:bulletEnabled val="1"/>
        </dgm:presLayoutVars>
      </dgm:prSet>
      <dgm:spPr/>
    </dgm:pt>
    <dgm:pt modelId="{6D6FCBD8-5938-48DD-82D0-32DB6617C546}" type="pres">
      <dgm:prSet presAssocID="{CCBF53B5-20E0-4823-84E5-B84590F94BBE}" presName="spacer" presStyleCnt="0"/>
      <dgm:spPr/>
    </dgm:pt>
    <dgm:pt modelId="{8104273F-3C3D-4775-9D6B-BCC03D830824}" type="pres">
      <dgm:prSet presAssocID="{65EBB6D4-0CCE-4E1C-9FF2-EE897B5E7A3F}" presName="comp" presStyleCnt="0"/>
      <dgm:spPr/>
    </dgm:pt>
    <dgm:pt modelId="{EC889E56-17D4-45FD-B502-3D843FE2FA5C}" type="pres">
      <dgm:prSet presAssocID="{65EBB6D4-0CCE-4E1C-9FF2-EE897B5E7A3F}" presName="box" presStyleLbl="node1" presStyleIdx="4" presStyleCnt="5" custLinFactNeighborX="0" custLinFactNeighborY="-1404"/>
      <dgm:spPr/>
    </dgm:pt>
    <dgm:pt modelId="{579DD3FB-C762-405F-8FB9-29B43D3CDD3F}" type="pres">
      <dgm:prSet presAssocID="{65EBB6D4-0CCE-4E1C-9FF2-EE897B5E7A3F}" presName="img" presStyleLbl="fgImgPlace1" presStyleIdx="4" presStyleCnt="5" custScaleX="89554" custLinFactNeighborX="-5911"/>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B6334268-44B0-4ECE-9C73-F16CD90B9CCA}" type="pres">
      <dgm:prSet presAssocID="{65EBB6D4-0CCE-4E1C-9FF2-EE897B5E7A3F}" presName="text" presStyleLbl="node1" presStyleIdx="4" presStyleCnt="5">
        <dgm:presLayoutVars>
          <dgm:bulletEnabled val="1"/>
        </dgm:presLayoutVars>
      </dgm:prSet>
      <dgm:spPr/>
    </dgm:pt>
  </dgm:ptLst>
  <dgm:cxnLst>
    <dgm:cxn modelId="{4E784507-24CE-4CB9-9007-FB0750C97E8E}" type="presOf" srcId="{DC2C0814-8C2D-4CF6-963D-29E3939FFD09}" destId="{83815D15-148D-4D3C-9479-1216A566EC52}" srcOrd="0" destOrd="0" presId="urn:microsoft.com/office/officeart/2005/8/layout/vList4"/>
    <dgm:cxn modelId="{86EFB812-1C9A-4944-B600-7145885AA7A2}" srcId="{6A4B1809-493F-4018-AF8A-EBB96376B39C}" destId="{65EBB6D4-0CCE-4E1C-9FF2-EE897B5E7A3F}" srcOrd="4" destOrd="0" parTransId="{185F109D-8588-4B3C-A925-DF4756124C88}" sibTransId="{D8749B01-65D0-491B-B17B-14C3904A1CF9}"/>
    <dgm:cxn modelId="{60B5E121-FD50-4D5E-8CC9-F4A512CE68B7}" type="presOf" srcId="{DC2C0814-8C2D-4CF6-963D-29E3939FFD09}" destId="{B8E24C4E-87E6-4FB0-A168-CEB21C588CA0}" srcOrd="1" destOrd="0" presId="urn:microsoft.com/office/officeart/2005/8/layout/vList4"/>
    <dgm:cxn modelId="{33895026-1512-4172-82A9-88C1EE9F403A}" srcId="{6A4B1809-493F-4018-AF8A-EBB96376B39C}" destId="{DC2C0814-8C2D-4CF6-963D-29E3939FFD09}" srcOrd="1" destOrd="0" parTransId="{4777A956-4A2F-48F2-A8E2-69037129EE62}" sibTransId="{034CDA90-4339-4C50-8365-884C703DF27B}"/>
    <dgm:cxn modelId="{29A53264-D4CA-4451-BD02-F86634EB4E16}" type="presOf" srcId="{65EBB6D4-0CCE-4E1C-9FF2-EE897B5E7A3F}" destId="{EC889E56-17D4-45FD-B502-3D843FE2FA5C}" srcOrd="0" destOrd="0" presId="urn:microsoft.com/office/officeart/2005/8/layout/vList4"/>
    <dgm:cxn modelId="{4FFDF96B-9A67-4031-A810-E4C437757B72}" type="presOf" srcId="{D34D9BB8-C010-4B5E-A89B-43A828071B64}" destId="{D097A5B6-EB2B-4FAD-A248-AE422ED0CAB3}" srcOrd="0" destOrd="0" presId="urn:microsoft.com/office/officeart/2005/8/layout/vList4"/>
    <dgm:cxn modelId="{A9A21B70-F9D2-4002-B4F9-866CD8CD7F3E}" type="presOf" srcId="{A35696A1-81E1-484C-8953-179E6ABB53E8}" destId="{25241517-BE87-4835-8171-A2CA9D52043F}" srcOrd="1" destOrd="0" presId="urn:microsoft.com/office/officeart/2005/8/layout/vList4"/>
    <dgm:cxn modelId="{73F04A74-296A-4871-843A-9E362BBB36B4}" type="presOf" srcId="{A35696A1-81E1-484C-8953-179E6ABB53E8}" destId="{90FDEDB8-D03F-4851-8CED-3E964D3D5F03}" srcOrd="0" destOrd="0" presId="urn:microsoft.com/office/officeart/2005/8/layout/vList4"/>
    <dgm:cxn modelId="{26E9C285-A8CF-4A53-A1CB-2467C24D7279}" type="presOf" srcId="{3CAF376F-F7CF-4546-ACBD-036A28D1854F}" destId="{03729731-029B-45D8-B9E2-6E3AB6446BCC}" srcOrd="1" destOrd="0" presId="urn:microsoft.com/office/officeart/2005/8/layout/vList4"/>
    <dgm:cxn modelId="{6B664487-2F4B-44D4-97A8-5DDD63470FEA}" srcId="{6A4B1809-493F-4018-AF8A-EBB96376B39C}" destId="{3CAF376F-F7CF-4546-ACBD-036A28D1854F}" srcOrd="2" destOrd="0" parTransId="{6EC6AB9A-49FF-4368-B2B4-F7316D11358F}" sibTransId="{23E3C41D-C531-4A2F-9EF9-A5FB93F6B151}"/>
    <dgm:cxn modelId="{F19862AC-8C83-408F-A5D0-0EA87BD2A1A5}" type="presOf" srcId="{D34D9BB8-C010-4B5E-A89B-43A828071B64}" destId="{29ACD25D-FFCC-4DBE-ADF8-ED8C11856916}" srcOrd="1" destOrd="0" presId="urn:microsoft.com/office/officeart/2005/8/layout/vList4"/>
    <dgm:cxn modelId="{681002B8-E32E-45A8-8CEF-E3BCAB8EE22A}" type="presOf" srcId="{3CAF376F-F7CF-4546-ACBD-036A28D1854F}" destId="{C0BC97E2-AD53-4CC2-B3D9-B1D7E2FBDF18}" srcOrd="0" destOrd="0" presId="urn:microsoft.com/office/officeart/2005/8/layout/vList4"/>
    <dgm:cxn modelId="{C08916C5-2675-4A02-8741-F97ED4ED0D08}" type="presOf" srcId="{65EBB6D4-0CCE-4E1C-9FF2-EE897B5E7A3F}" destId="{B6334268-44B0-4ECE-9C73-F16CD90B9CCA}" srcOrd="1" destOrd="0" presId="urn:microsoft.com/office/officeart/2005/8/layout/vList4"/>
    <dgm:cxn modelId="{F1531DD8-B68C-4199-9C0A-BB2009A9A132}" srcId="{6A4B1809-493F-4018-AF8A-EBB96376B39C}" destId="{D34D9BB8-C010-4B5E-A89B-43A828071B64}" srcOrd="3" destOrd="0" parTransId="{BD86496E-511F-452D-BBF7-C35A02B0D99B}" sibTransId="{CCBF53B5-20E0-4823-84E5-B84590F94BBE}"/>
    <dgm:cxn modelId="{A85822EF-947F-4BEF-BFFD-4294F6AE93E4}" type="presOf" srcId="{6A4B1809-493F-4018-AF8A-EBB96376B39C}" destId="{14DB3190-B836-4339-BBE6-F6B21F74F217}" srcOrd="0" destOrd="0" presId="urn:microsoft.com/office/officeart/2005/8/layout/vList4"/>
    <dgm:cxn modelId="{2239F4FA-B871-421C-9920-4C676EEAF77E}" srcId="{6A4B1809-493F-4018-AF8A-EBB96376B39C}" destId="{A35696A1-81E1-484C-8953-179E6ABB53E8}" srcOrd="0" destOrd="0" parTransId="{7949E2E7-A57E-40F8-BFF9-AAC114DC03D1}" sibTransId="{F54CA121-3E30-418F-9C91-0528B57C192D}"/>
    <dgm:cxn modelId="{3900D157-A65E-4E04-882F-04DE801D7FA6}" type="presParOf" srcId="{14DB3190-B836-4339-BBE6-F6B21F74F217}" destId="{2D974DB2-D68D-4368-9E6A-098B4A7C3145}" srcOrd="0" destOrd="0" presId="urn:microsoft.com/office/officeart/2005/8/layout/vList4"/>
    <dgm:cxn modelId="{6B9CC20F-5229-4257-A624-A26FC712A122}" type="presParOf" srcId="{2D974DB2-D68D-4368-9E6A-098B4A7C3145}" destId="{90FDEDB8-D03F-4851-8CED-3E964D3D5F03}" srcOrd="0" destOrd="0" presId="urn:microsoft.com/office/officeart/2005/8/layout/vList4"/>
    <dgm:cxn modelId="{7F538B3E-EC64-41C0-8106-64A259660795}" type="presParOf" srcId="{2D974DB2-D68D-4368-9E6A-098B4A7C3145}" destId="{159C6FA1-2C0A-422B-80B8-15209773880F}" srcOrd="1" destOrd="0" presId="urn:microsoft.com/office/officeart/2005/8/layout/vList4"/>
    <dgm:cxn modelId="{AC9A7BFC-6D2C-49B1-873A-B3BE03CC47F1}" type="presParOf" srcId="{2D974DB2-D68D-4368-9E6A-098B4A7C3145}" destId="{25241517-BE87-4835-8171-A2CA9D52043F}" srcOrd="2" destOrd="0" presId="urn:microsoft.com/office/officeart/2005/8/layout/vList4"/>
    <dgm:cxn modelId="{92FDD7D1-58B0-481C-B409-305B6AABB0D3}" type="presParOf" srcId="{14DB3190-B836-4339-BBE6-F6B21F74F217}" destId="{56010AAC-5400-4622-924B-98EDEB162190}" srcOrd="1" destOrd="0" presId="urn:microsoft.com/office/officeart/2005/8/layout/vList4"/>
    <dgm:cxn modelId="{5D26E951-7720-4C36-BD2E-AB6F29F18DEC}" type="presParOf" srcId="{14DB3190-B836-4339-BBE6-F6B21F74F217}" destId="{F0E4492E-471B-4843-AE96-13A814E11BFE}" srcOrd="2" destOrd="0" presId="urn:microsoft.com/office/officeart/2005/8/layout/vList4"/>
    <dgm:cxn modelId="{12DB8ED8-6B93-46B1-A92F-FC9429CBE1EA}" type="presParOf" srcId="{F0E4492E-471B-4843-AE96-13A814E11BFE}" destId="{83815D15-148D-4D3C-9479-1216A566EC52}" srcOrd="0" destOrd="0" presId="urn:microsoft.com/office/officeart/2005/8/layout/vList4"/>
    <dgm:cxn modelId="{71044589-0BA2-47D5-9C6C-768B3D0634EF}" type="presParOf" srcId="{F0E4492E-471B-4843-AE96-13A814E11BFE}" destId="{4062FEA9-CD99-4A4C-99BE-37CD46A6BE37}" srcOrd="1" destOrd="0" presId="urn:microsoft.com/office/officeart/2005/8/layout/vList4"/>
    <dgm:cxn modelId="{3F22CF5C-6A26-461B-9706-B51F26F91456}" type="presParOf" srcId="{F0E4492E-471B-4843-AE96-13A814E11BFE}" destId="{B8E24C4E-87E6-4FB0-A168-CEB21C588CA0}" srcOrd="2" destOrd="0" presId="urn:microsoft.com/office/officeart/2005/8/layout/vList4"/>
    <dgm:cxn modelId="{76594774-382C-4DF3-B987-C51D76814079}" type="presParOf" srcId="{14DB3190-B836-4339-BBE6-F6B21F74F217}" destId="{6E7CBD43-6BAA-4274-BA7D-8B9575EDAA86}" srcOrd="3" destOrd="0" presId="urn:microsoft.com/office/officeart/2005/8/layout/vList4"/>
    <dgm:cxn modelId="{5BB0B874-7344-49D3-878F-1C434A41E588}" type="presParOf" srcId="{14DB3190-B836-4339-BBE6-F6B21F74F217}" destId="{FC11477C-B12A-4F05-84F1-791B1653BCAC}" srcOrd="4" destOrd="0" presId="urn:microsoft.com/office/officeart/2005/8/layout/vList4"/>
    <dgm:cxn modelId="{AAA71E5E-4BA4-4E70-9242-0246A861DB06}" type="presParOf" srcId="{FC11477C-B12A-4F05-84F1-791B1653BCAC}" destId="{C0BC97E2-AD53-4CC2-B3D9-B1D7E2FBDF18}" srcOrd="0" destOrd="0" presId="urn:microsoft.com/office/officeart/2005/8/layout/vList4"/>
    <dgm:cxn modelId="{2A18DF4B-F965-4255-A4E4-09374ADCF753}" type="presParOf" srcId="{FC11477C-B12A-4F05-84F1-791B1653BCAC}" destId="{90055D21-210A-4DEE-B035-B1215F2914F4}" srcOrd="1" destOrd="0" presId="urn:microsoft.com/office/officeart/2005/8/layout/vList4"/>
    <dgm:cxn modelId="{8CD0E37B-040E-4559-805A-6B05B4416A8D}" type="presParOf" srcId="{FC11477C-B12A-4F05-84F1-791B1653BCAC}" destId="{03729731-029B-45D8-B9E2-6E3AB6446BCC}" srcOrd="2" destOrd="0" presId="urn:microsoft.com/office/officeart/2005/8/layout/vList4"/>
    <dgm:cxn modelId="{00EFA932-89B4-4B07-9A92-65B16D74B49C}" type="presParOf" srcId="{14DB3190-B836-4339-BBE6-F6B21F74F217}" destId="{54B80A29-24A3-4808-9C49-C73B5D5DB04D}" srcOrd="5" destOrd="0" presId="urn:microsoft.com/office/officeart/2005/8/layout/vList4"/>
    <dgm:cxn modelId="{276C98CB-0D3F-4720-8BE2-A755471A8163}" type="presParOf" srcId="{14DB3190-B836-4339-BBE6-F6B21F74F217}" destId="{8C4BC3FC-24A6-4FE6-AF81-4832EB9F2F66}" srcOrd="6" destOrd="0" presId="urn:microsoft.com/office/officeart/2005/8/layout/vList4"/>
    <dgm:cxn modelId="{5B98C931-1674-42C1-8808-747F4635599E}" type="presParOf" srcId="{8C4BC3FC-24A6-4FE6-AF81-4832EB9F2F66}" destId="{D097A5B6-EB2B-4FAD-A248-AE422ED0CAB3}" srcOrd="0" destOrd="0" presId="urn:microsoft.com/office/officeart/2005/8/layout/vList4"/>
    <dgm:cxn modelId="{472738EA-634B-40A3-9DD2-CD2175333D38}" type="presParOf" srcId="{8C4BC3FC-24A6-4FE6-AF81-4832EB9F2F66}" destId="{28E84ACD-62A9-4EAD-8E9C-CDF4D0923DF9}" srcOrd="1" destOrd="0" presId="urn:microsoft.com/office/officeart/2005/8/layout/vList4"/>
    <dgm:cxn modelId="{E6BD393C-870D-4A55-A708-257CA496CD68}" type="presParOf" srcId="{8C4BC3FC-24A6-4FE6-AF81-4832EB9F2F66}" destId="{29ACD25D-FFCC-4DBE-ADF8-ED8C11856916}" srcOrd="2" destOrd="0" presId="urn:microsoft.com/office/officeart/2005/8/layout/vList4"/>
    <dgm:cxn modelId="{283600B0-6030-424B-B707-1085ACEB4368}" type="presParOf" srcId="{14DB3190-B836-4339-BBE6-F6B21F74F217}" destId="{6D6FCBD8-5938-48DD-82D0-32DB6617C546}" srcOrd="7" destOrd="0" presId="urn:microsoft.com/office/officeart/2005/8/layout/vList4"/>
    <dgm:cxn modelId="{39FAED10-4454-4B0B-908C-025C9B2B0DC2}" type="presParOf" srcId="{14DB3190-B836-4339-BBE6-F6B21F74F217}" destId="{8104273F-3C3D-4775-9D6B-BCC03D830824}" srcOrd="8" destOrd="0" presId="urn:microsoft.com/office/officeart/2005/8/layout/vList4"/>
    <dgm:cxn modelId="{920CDC6A-85D8-4B06-A4BE-8B8D5A4113DE}" type="presParOf" srcId="{8104273F-3C3D-4775-9D6B-BCC03D830824}" destId="{EC889E56-17D4-45FD-B502-3D843FE2FA5C}" srcOrd="0" destOrd="0" presId="urn:microsoft.com/office/officeart/2005/8/layout/vList4"/>
    <dgm:cxn modelId="{02AA3D0D-2AD5-45F9-9AFB-723CF25D553F}" type="presParOf" srcId="{8104273F-3C3D-4775-9D6B-BCC03D830824}" destId="{579DD3FB-C762-405F-8FB9-29B43D3CDD3F}" srcOrd="1" destOrd="0" presId="urn:microsoft.com/office/officeart/2005/8/layout/vList4"/>
    <dgm:cxn modelId="{CB5948B1-4EB5-426F-86D8-78F185644878}" type="presParOf" srcId="{8104273F-3C3D-4775-9D6B-BCC03D830824}" destId="{B6334268-44B0-4ECE-9C73-F16CD90B9CC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A4B1809-493F-4018-AF8A-EBB96376B39C}" type="doc">
      <dgm:prSet loTypeId="urn:microsoft.com/office/officeart/2005/8/layout/vList4" loCatId="list" qsTypeId="urn:microsoft.com/office/officeart/2005/8/quickstyle/simple1" qsCatId="simple" csTypeId="urn:microsoft.com/office/officeart/2005/8/colors/accent3_4" csCatId="accent3" phldr="1"/>
      <dgm:spPr/>
      <dgm:t>
        <a:bodyPr/>
        <a:lstStyle/>
        <a:p>
          <a:endParaRPr lang="en-US"/>
        </a:p>
      </dgm:t>
    </dgm:pt>
    <dgm:pt modelId="{20E072E1-B9AF-4A15-A1DA-E4AC8B8202B4}">
      <dgm:prSet custT="1"/>
      <dgm:spPr>
        <a:solidFill>
          <a:schemeClr val="tx2"/>
        </a:solidFill>
      </dgm:spPr>
      <dgm:t>
        <a:bodyPr/>
        <a:lstStyle/>
        <a:p>
          <a:r>
            <a:rPr lang="en-US" sz="2800" b="1" i="0" dirty="0">
              <a:latin typeface="Calibri" panose="020F0502020204030204" pitchFamily="34" charset="0"/>
              <a:cs typeface="Calibri" panose="020F0502020204030204" pitchFamily="34" charset="0"/>
            </a:rPr>
            <a:t>Appendix – Historical Financials</a:t>
          </a:r>
        </a:p>
      </dgm:t>
    </dgm:pt>
    <dgm:pt modelId="{5025FE7A-75F1-40D2-8066-698B17BB12F9}" type="parTrans" cxnId="{1030524C-E01A-4D6F-9787-96E85AEF9995}">
      <dgm:prSet/>
      <dgm:spPr/>
      <dgm:t>
        <a:bodyPr/>
        <a:lstStyle/>
        <a:p>
          <a:endParaRPr lang="en-US"/>
        </a:p>
      </dgm:t>
    </dgm:pt>
    <dgm:pt modelId="{FF9806D4-3118-4A25-8C2D-714DDAE4AB5D}" type="sibTrans" cxnId="{1030524C-E01A-4D6F-9787-96E85AEF9995}">
      <dgm:prSet/>
      <dgm:spPr/>
      <dgm:t>
        <a:bodyPr/>
        <a:lstStyle/>
        <a:p>
          <a:endParaRPr lang="en-US"/>
        </a:p>
      </dgm:t>
    </dgm:pt>
    <dgm:pt modelId="{14DB3190-B836-4339-BBE6-F6B21F74F217}" type="pres">
      <dgm:prSet presAssocID="{6A4B1809-493F-4018-AF8A-EBB96376B39C}" presName="linear" presStyleCnt="0">
        <dgm:presLayoutVars>
          <dgm:dir/>
          <dgm:resizeHandles val="exact"/>
        </dgm:presLayoutVars>
      </dgm:prSet>
      <dgm:spPr/>
    </dgm:pt>
    <dgm:pt modelId="{EAC52897-D46B-4530-9954-3F10361215DF}" type="pres">
      <dgm:prSet presAssocID="{20E072E1-B9AF-4A15-A1DA-E4AC8B8202B4}" presName="comp" presStyleCnt="0"/>
      <dgm:spPr/>
    </dgm:pt>
    <dgm:pt modelId="{03E1596E-5D93-4BCD-AC64-582E10CD84C7}" type="pres">
      <dgm:prSet presAssocID="{20E072E1-B9AF-4A15-A1DA-E4AC8B8202B4}" presName="box" presStyleLbl="node1" presStyleIdx="0" presStyleCnt="1" custLinFactNeighborY="1253"/>
      <dgm:spPr/>
    </dgm:pt>
    <dgm:pt modelId="{926B31B3-0D3C-4797-9F50-87F2BDBD714C}" type="pres">
      <dgm:prSet presAssocID="{20E072E1-B9AF-4A15-A1DA-E4AC8B8202B4}" presName="img" presStyleLbl="fgImgPlace1" presStyleIdx="0" presStyleCnt="1" custScaleX="90202" custLinFactNeighborX="-5626"/>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254A2E5-0BA0-45A9-8917-5706BBD19381}" type="pres">
      <dgm:prSet presAssocID="{20E072E1-B9AF-4A15-A1DA-E4AC8B8202B4}" presName="text" presStyleLbl="node1" presStyleIdx="0" presStyleCnt="1">
        <dgm:presLayoutVars>
          <dgm:bulletEnabled val="1"/>
        </dgm:presLayoutVars>
      </dgm:prSet>
      <dgm:spPr/>
    </dgm:pt>
  </dgm:ptLst>
  <dgm:cxnLst>
    <dgm:cxn modelId="{1030524C-E01A-4D6F-9787-96E85AEF9995}" srcId="{6A4B1809-493F-4018-AF8A-EBB96376B39C}" destId="{20E072E1-B9AF-4A15-A1DA-E4AC8B8202B4}" srcOrd="0" destOrd="0" parTransId="{5025FE7A-75F1-40D2-8066-698B17BB12F9}" sibTransId="{FF9806D4-3118-4A25-8C2D-714DDAE4AB5D}"/>
    <dgm:cxn modelId="{F7318185-041C-4F7F-BDF0-017186D91CB4}" type="presOf" srcId="{20E072E1-B9AF-4A15-A1DA-E4AC8B8202B4}" destId="{4254A2E5-0BA0-45A9-8917-5706BBD19381}" srcOrd="1" destOrd="0" presId="urn:microsoft.com/office/officeart/2005/8/layout/vList4"/>
    <dgm:cxn modelId="{711DCACC-C926-42B8-A63C-F51DA07DF5C0}" type="presOf" srcId="{20E072E1-B9AF-4A15-A1DA-E4AC8B8202B4}" destId="{03E1596E-5D93-4BCD-AC64-582E10CD84C7}" srcOrd="0" destOrd="0" presId="urn:microsoft.com/office/officeart/2005/8/layout/vList4"/>
    <dgm:cxn modelId="{A85822EF-947F-4BEF-BFFD-4294F6AE93E4}" type="presOf" srcId="{6A4B1809-493F-4018-AF8A-EBB96376B39C}" destId="{14DB3190-B836-4339-BBE6-F6B21F74F217}" srcOrd="0" destOrd="0" presId="urn:microsoft.com/office/officeart/2005/8/layout/vList4"/>
    <dgm:cxn modelId="{644CB082-1F0E-48C1-8293-1A0522941038}" type="presParOf" srcId="{14DB3190-B836-4339-BBE6-F6B21F74F217}" destId="{EAC52897-D46B-4530-9954-3F10361215DF}" srcOrd="0" destOrd="0" presId="urn:microsoft.com/office/officeart/2005/8/layout/vList4"/>
    <dgm:cxn modelId="{BA0C6E63-A66B-4ECD-AC11-8745FDAE789A}" type="presParOf" srcId="{EAC52897-D46B-4530-9954-3F10361215DF}" destId="{03E1596E-5D93-4BCD-AC64-582E10CD84C7}" srcOrd="0" destOrd="0" presId="urn:microsoft.com/office/officeart/2005/8/layout/vList4"/>
    <dgm:cxn modelId="{23035F45-4016-44C1-8278-9A7D862D0CA5}" type="presParOf" srcId="{EAC52897-D46B-4530-9954-3F10361215DF}" destId="{926B31B3-0D3C-4797-9F50-87F2BDBD714C}" srcOrd="1" destOrd="0" presId="urn:microsoft.com/office/officeart/2005/8/layout/vList4"/>
    <dgm:cxn modelId="{EA20FD54-7ABC-4E9B-B7C1-C42EB009C243}" type="presParOf" srcId="{EAC52897-D46B-4530-9954-3F10361215DF}" destId="{4254A2E5-0BA0-45A9-8917-5706BBD19381}" srcOrd="2" destOrd="0" presId="urn:microsoft.com/office/officeart/2005/8/layout/vList4"/>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4B1809-493F-4018-AF8A-EBB96376B39C}" type="doc">
      <dgm:prSet loTypeId="urn:microsoft.com/office/officeart/2005/8/layout/vList4" loCatId="list" qsTypeId="urn:microsoft.com/office/officeart/2005/8/quickstyle/simple1" qsCatId="simple" csTypeId="urn:microsoft.com/office/officeart/2005/8/colors/accent3_4" csCatId="accent3" phldr="1"/>
      <dgm:spPr/>
      <dgm:t>
        <a:bodyPr/>
        <a:lstStyle/>
        <a:p>
          <a:endParaRPr lang="en-US"/>
        </a:p>
      </dgm:t>
    </dgm:pt>
    <dgm:pt modelId="{20E072E1-B9AF-4A15-A1DA-E4AC8B8202B4}">
      <dgm:prSet custT="1"/>
      <dgm:spPr>
        <a:solidFill>
          <a:schemeClr val="accent3"/>
        </a:solidFill>
      </dgm:spPr>
      <dgm:t>
        <a:bodyPr/>
        <a:lstStyle/>
        <a:p>
          <a:r>
            <a:rPr lang="en-US" sz="2800" b="1" i="0" dirty="0">
              <a:latin typeface="Calibri" panose="020F0502020204030204" pitchFamily="34" charset="0"/>
              <a:cs typeface="Calibri" panose="020F0502020204030204" pitchFamily="34" charset="0"/>
            </a:rPr>
            <a:t>Appendix – Historical Financials</a:t>
          </a:r>
        </a:p>
      </dgm:t>
    </dgm:pt>
    <dgm:pt modelId="{5025FE7A-75F1-40D2-8066-698B17BB12F9}" type="parTrans" cxnId="{1030524C-E01A-4D6F-9787-96E85AEF9995}">
      <dgm:prSet/>
      <dgm:spPr/>
      <dgm:t>
        <a:bodyPr/>
        <a:lstStyle/>
        <a:p>
          <a:endParaRPr lang="en-US"/>
        </a:p>
      </dgm:t>
    </dgm:pt>
    <dgm:pt modelId="{FF9806D4-3118-4A25-8C2D-714DDAE4AB5D}" type="sibTrans" cxnId="{1030524C-E01A-4D6F-9787-96E85AEF9995}">
      <dgm:prSet/>
      <dgm:spPr/>
      <dgm:t>
        <a:bodyPr/>
        <a:lstStyle/>
        <a:p>
          <a:endParaRPr lang="en-US"/>
        </a:p>
      </dgm:t>
    </dgm:pt>
    <dgm:pt modelId="{14DB3190-B836-4339-BBE6-F6B21F74F217}" type="pres">
      <dgm:prSet presAssocID="{6A4B1809-493F-4018-AF8A-EBB96376B39C}" presName="linear" presStyleCnt="0">
        <dgm:presLayoutVars>
          <dgm:dir/>
          <dgm:resizeHandles val="exact"/>
        </dgm:presLayoutVars>
      </dgm:prSet>
      <dgm:spPr/>
    </dgm:pt>
    <dgm:pt modelId="{EAC52897-D46B-4530-9954-3F10361215DF}" type="pres">
      <dgm:prSet presAssocID="{20E072E1-B9AF-4A15-A1DA-E4AC8B8202B4}" presName="comp" presStyleCnt="0"/>
      <dgm:spPr/>
    </dgm:pt>
    <dgm:pt modelId="{03E1596E-5D93-4BCD-AC64-582E10CD84C7}" type="pres">
      <dgm:prSet presAssocID="{20E072E1-B9AF-4A15-A1DA-E4AC8B8202B4}" presName="box" presStyleLbl="node1" presStyleIdx="0" presStyleCnt="1" custLinFactNeighborY="1253"/>
      <dgm:spPr/>
    </dgm:pt>
    <dgm:pt modelId="{926B31B3-0D3C-4797-9F50-87F2BDBD714C}" type="pres">
      <dgm:prSet presAssocID="{20E072E1-B9AF-4A15-A1DA-E4AC8B8202B4}" presName="img" presStyleLbl="fgImgPlace1" presStyleIdx="0" presStyleCnt="1" custScaleX="90202" custLinFactNeighborX="-5626"/>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254A2E5-0BA0-45A9-8917-5706BBD19381}" type="pres">
      <dgm:prSet presAssocID="{20E072E1-B9AF-4A15-A1DA-E4AC8B8202B4}" presName="text" presStyleLbl="node1" presStyleIdx="0" presStyleCnt="1">
        <dgm:presLayoutVars>
          <dgm:bulletEnabled val="1"/>
        </dgm:presLayoutVars>
      </dgm:prSet>
      <dgm:spPr/>
    </dgm:pt>
  </dgm:ptLst>
  <dgm:cxnLst>
    <dgm:cxn modelId="{1030524C-E01A-4D6F-9787-96E85AEF9995}" srcId="{6A4B1809-493F-4018-AF8A-EBB96376B39C}" destId="{20E072E1-B9AF-4A15-A1DA-E4AC8B8202B4}" srcOrd="0" destOrd="0" parTransId="{5025FE7A-75F1-40D2-8066-698B17BB12F9}" sibTransId="{FF9806D4-3118-4A25-8C2D-714DDAE4AB5D}"/>
    <dgm:cxn modelId="{F7318185-041C-4F7F-BDF0-017186D91CB4}" type="presOf" srcId="{20E072E1-B9AF-4A15-A1DA-E4AC8B8202B4}" destId="{4254A2E5-0BA0-45A9-8917-5706BBD19381}" srcOrd="1" destOrd="0" presId="urn:microsoft.com/office/officeart/2005/8/layout/vList4"/>
    <dgm:cxn modelId="{711DCACC-C926-42B8-A63C-F51DA07DF5C0}" type="presOf" srcId="{20E072E1-B9AF-4A15-A1DA-E4AC8B8202B4}" destId="{03E1596E-5D93-4BCD-AC64-582E10CD84C7}" srcOrd="0" destOrd="0" presId="urn:microsoft.com/office/officeart/2005/8/layout/vList4"/>
    <dgm:cxn modelId="{A85822EF-947F-4BEF-BFFD-4294F6AE93E4}" type="presOf" srcId="{6A4B1809-493F-4018-AF8A-EBB96376B39C}" destId="{14DB3190-B836-4339-BBE6-F6B21F74F217}" srcOrd="0" destOrd="0" presId="urn:microsoft.com/office/officeart/2005/8/layout/vList4"/>
    <dgm:cxn modelId="{644CB082-1F0E-48C1-8293-1A0522941038}" type="presParOf" srcId="{14DB3190-B836-4339-BBE6-F6B21F74F217}" destId="{EAC52897-D46B-4530-9954-3F10361215DF}" srcOrd="0" destOrd="0" presId="urn:microsoft.com/office/officeart/2005/8/layout/vList4"/>
    <dgm:cxn modelId="{BA0C6E63-A66B-4ECD-AC11-8745FDAE789A}" type="presParOf" srcId="{EAC52897-D46B-4530-9954-3F10361215DF}" destId="{03E1596E-5D93-4BCD-AC64-582E10CD84C7}" srcOrd="0" destOrd="0" presId="urn:microsoft.com/office/officeart/2005/8/layout/vList4"/>
    <dgm:cxn modelId="{23035F45-4016-44C1-8278-9A7D862D0CA5}" type="presParOf" srcId="{EAC52897-D46B-4530-9954-3F10361215DF}" destId="{926B31B3-0D3C-4797-9F50-87F2BDBD714C}" srcOrd="1" destOrd="0" presId="urn:microsoft.com/office/officeart/2005/8/layout/vList4"/>
    <dgm:cxn modelId="{EA20FD54-7ABC-4E9B-B7C1-C42EB009C243}" type="presParOf" srcId="{EAC52897-D46B-4530-9954-3F10361215DF}" destId="{4254A2E5-0BA0-45A9-8917-5706BBD19381}" srcOrd="2" destOrd="0" presId="urn:microsoft.com/office/officeart/2005/8/layout/vList4"/>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9C414E-98AE-4DEF-85AD-FF6C12D2760B}" type="doc">
      <dgm:prSet loTypeId="urn:microsoft.com/office/officeart/2005/8/layout/hProcess10" loCatId="process" qsTypeId="urn:microsoft.com/office/officeart/2005/8/quickstyle/simple1" qsCatId="simple" csTypeId="urn:microsoft.com/office/officeart/2005/8/colors/colorful1" csCatId="colorful" phldr="1"/>
      <dgm:spPr/>
      <dgm:t>
        <a:bodyPr/>
        <a:lstStyle/>
        <a:p>
          <a:endParaRPr lang="en-US"/>
        </a:p>
      </dgm:t>
    </dgm:pt>
    <dgm:pt modelId="{D7BF2781-9BD8-4C7B-BD32-52B0EA8A4983}">
      <dgm:prSet phldrT="[Text]"/>
      <dgm:spPr/>
      <dgm:t>
        <a:bodyPr/>
        <a:lstStyle/>
        <a:p>
          <a:r>
            <a:rPr lang="en-US" b="1" dirty="0"/>
            <a:t>Strong Cash Balance</a:t>
          </a:r>
        </a:p>
      </dgm:t>
    </dgm:pt>
    <dgm:pt modelId="{A0ED1C6E-A2EF-4047-B4D1-0D2D055C94DE}" type="parTrans" cxnId="{EF3A2EF5-A73E-4F62-8A1F-75636FEFBAC3}">
      <dgm:prSet/>
      <dgm:spPr/>
      <dgm:t>
        <a:bodyPr/>
        <a:lstStyle/>
        <a:p>
          <a:endParaRPr lang="en-US"/>
        </a:p>
      </dgm:t>
    </dgm:pt>
    <dgm:pt modelId="{8188A0D5-908A-4FB4-B1A9-5508E458FA7E}" type="sibTrans" cxnId="{EF3A2EF5-A73E-4F62-8A1F-75636FEFBAC3}">
      <dgm:prSet/>
      <dgm:spPr/>
      <dgm:t>
        <a:bodyPr/>
        <a:lstStyle/>
        <a:p>
          <a:endParaRPr lang="en-US"/>
        </a:p>
      </dgm:t>
    </dgm:pt>
    <dgm:pt modelId="{7111AE98-DDC0-465A-AF4E-469E92667A61}">
      <dgm:prSet phldrT="[Text]"/>
      <dgm:spPr/>
      <dgm:t>
        <a:bodyPr/>
        <a:lstStyle/>
        <a:p>
          <a:r>
            <a:rPr lang="en-US" dirty="0"/>
            <a:t>$85M at 12/31/2024</a:t>
          </a:r>
        </a:p>
      </dgm:t>
    </dgm:pt>
    <dgm:pt modelId="{7796D5D2-BAE8-4C44-A408-0EE538BDA3B8}" type="parTrans" cxnId="{4B98C29C-2631-4B94-AF9D-7C5FD30FB28E}">
      <dgm:prSet/>
      <dgm:spPr/>
      <dgm:t>
        <a:bodyPr/>
        <a:lstStyle/>
        <a:p>
          <a:endParaRPr lang="en-US"/>
        </a:p>
      </dgm:t>
    </dgm:pt>
    <dgm:pt modelId="{F3B8076B-5191-49A7-9ACC-0AD554FC434B}" type="sibTrans" cxnId="{4B98C29C-2631-4B94-AF9D-7C5FD30FB28E}">
      <dgm:prSet/>
      <dgm:spPr/>
      <dgm:t>
        <a:bodyPr/>
        <a:lstStyle/>
        <a:p>
          <a:endParaRPr lang="en-US"/>
        </a:p>
      </dgm:t>
    </dgm:pt>
    <dgm:pt modelId="{B56AE2A5-5DB2-47A6-9DDF-60023A359DF4}">
      <dgm:prSet phldrT="[Text]"/>
      <dgm:spPr/>
      <dgm:t>
        <a:bodyPr/>
        <a:lstStyle/>
        <a:p>
          <a:r>
            <a:rPr lang="en-US" b="1" dirty="0"/>
            <a:t>R&amp;D Investments</a:t>
          </a:r>
        </a:p>
      </dgm:t>
    </dgm:pt>
    <dgm:pt modelId="{7F5C04AF-5697-419B-B928-03BE9A59FAA5}" type="parTrans" cxnId="{BE3450C3-71EA-4828-8F23-A10F38BF5078}">
      <dgm:prSet/>
      <dgm:spPr/>
      <dgm:t>
        <a:bodyPr/>
        <a:lstStyle/>
        <a:p>
          <a:endParaRPr lang="en-US"/>
        </a:p>
      </dgm:t>
    </dgm:pt>
    <dgm:pt modelId="{FC3299E4-9F54-4363-9968-C39FD24D6AC2}" type="sibTrans" cxnId="{BE3450C3-71EA-4828-8F23-A10F38BF5078}">
      <dgm:prSet/>
      <dgm:spPr/>
      <dgm:t>
        <a:bodyPr/>
        <a:lstStyle/>
        <a:p>
          <a:endParaRPr lang="en-US"/>
        </a:p>
      </dgm:t>
    </dgm:pt>
    <dgm:pt modelId="{5B5745CC-E21D-4658-8073-90D6214C5E5B}">
      <dgm:prSet phldrT="[Text]"/>
      <dgm:spPr/>
      <dgm:t>
        <a:bodyPr/>
        <a:lstStyle/>
        <a:p>
          <a:r>
            <a:rPr lang="en-US" dirty="0"/>
            <a:t>Continued investments in post-quantum chips</a:t>
          </a:r>
        </a:p>
      </dgm:t>
    </dgm:pt>
    <dgm:pt modelId="{2692B945-6191-463B-A8E2-4D5CB9E33CC7}" type="parTrans" cxnId="{519EC10A-C8DE-4325-B9EF-ED12A9CF541F}">
      <dgm:prSet/>
      <dgm:spPr/>
      <dgm:t>
        <a:bodyPr/>
        <a:lstStyle/>
        <a:p>
          <a:endParaRPr lang="en-US"/>
        </a:p>
      </dgm:t>
    </dgm:pt>
    <dgm:pt modelId="{E8C12B10-F964-4EBB-970F-A9A36DEEE0C5}" type="sibTrans" cxnId="{519EC10A-C8DE-4325-B9EF-ED12A9CF541F}">
      <dgm:prSet/>
      <dgm:spPr/>
      <dgm:t>
        <a:bodyPr/>
        <a:lstStyle/>
        <a:p>
          <a:endParaRPr lang="en-US"/>
        </a:p>
      </dgm:t>
    </dgm:pt>
    <dgm:pt modelId="{8971916B-6BFD-483E-9D90-1598124410CF}">
      <dgm:prSet phldrT="[Text]"/>
      <dgm:spPr/>
      <dgm:t>
        <a:bodyPr/>
        <a:lstStyle/>
        <a:p>
          <a:r>
            <a:rPr lang="en-US" b="1" dirty="0"/>
            <a:t>Investing in Start-ups</a:t>
          </a:r>
        </a:p>
      </dgm:t>
    </dgm:pt>
    <dgm:pt modelId="{9E0D83EC-7EAA-4486-8242-78EEC0E02981}" type="parTrans" cxnId="{9F25000B-0037-4FE5-AF2B-2CAD51BF874E}">
      <dgm:prSet/>
      <dgm:spPr/>
      <dgm:t>
        <a:bodyPr/>
        <a:lstStyle/>
        <a:p>
          <a:endParaRPr lang="en-US"/>
        </a:p>
      </dgm:t>
    </dgm:pt>
    <dgm:pt modelId="{43E3D90E-55B4-4958-BAD5-61E196557D53}" type="sibTrans" cxnId="{9F25000B-0037-4FE5-AF2B-2CAD51BF874E}">
      <dgm:prSet/>
      <dgm:spPr/>
      <dgm:t>
        <a:bodyPr/>
        <a:lstStyle/>
        <a:p>
          <a:endParaRPr lang="en-US"/>
        </a:p>
      </dgm:t>
    </dgm:pt>
    <dgm:pt modelId="{FD9E39B1-B8DA-44B2-BDC0-5F27AD211C14}">
      <dgm:prSet phldrT="[Text]"/>
      <dgm:spPr/>
      <dgm:t>
        <a:bodyPr/>
        <a:lstStyle/>
        <a:p>
          <a:r>
            <a:rPr lang="en-US" dirty="0"/>
            <a:t>$20M Allocated</a:t>
          </a:r>
        </a:p>
      </dgm:t>
    </dgm:pt>
    <dgm:pt modelId="{29454E5C-CEF5-46D1-9973-F09D4DCFC265}" type="parTrans" cxnId="{772A8C1F-487C-4CCE-9DAD-76F8D14BB159}">
      <dgm:prSet/>
      <dgm:spPr/>
      <dgm:t>
        <a:bodyPr/>
        <a:lstStyle/>
        <a:p>
          <a:endParaRPr lang="en-US"/>
        </a:p>
      </dgm:t>
    </dgm:pt>
    <dgm:pt modelId="{D9D51D82-0F18-4EA9-85AF-5863578A5394}" type="sibTrans" cxnId="{772A8C1F-487C-4CCE-9DAD-76F8D14BB159}">
      <dgm:prSet/>
      <dgm:spPr/>
      <dgm:t>
        <a:bodyPr/>
        <a:lstStyle/>
        <a:p>
          <a:endParaRPr lang="en-US"/>
        </a:p>
      </dgm:t>
    </dgm:pt>
    <dgm:pt modelId="{C3567F6A-3D1A-4896-BB7D-5645E5972E0D}">
      <dgm:prSet/>
      <dgm:spPr/>
      <dgm:t>
        <a:bodyPr/>
        <a:lstStyle/>
        <a:p>
          <a:r>
            <a:rPr lang="en-US" b="1" dirty="0"/>
            <a:t>Targeting Acquisitions</a:t>
          </a:r>
        </a:p>
      </dgm:t>
    </dgm:pt>
    <dgm:pt modelId="{A656B7A3-DE2A-425B-9FC7-4BCCD38AA76C}" type="parTrans" cxnId="{C2D77C02-FE39-4DB1-8945-19D958C34411}">
      <dgm:prSet/>
      <dgm:spPr/>
      <dgm:t>
        <a:bodyPr/>
        <a:lstStyle/>
        <a:p>
          <a:endParaRPr lang="en-US"/>
        </a:p>
      </dgm:t>
    </dgm:pt>
    <dgm:pt modelId="{B8E8E267-8138-49DB-9592-03012939CE69}" type="sibTrans" cxnId="{C2D77C02-FE39-4DB1-8945-19D958C34411}">
      <dgm:prSet/>
      <dgm:spPr/>
      <dgm:t>
        <a:bodyPr/>
        <a:lstStyle/>
        <a:p>
          <a:endParaRPr lang="en-US"/>
        </a:p>
      </dgm:t>
    </dgm:pt>
    <dgm:pt modelId="{A1487F62-D30B-4562-B456-E9C4553E8D87}">
      <dgm:prSet/>
      <dgm:spPr/>
      <dgm:t>
        <a:bodyPr/>
        <a:lstStyle/>
        <a:p>
          <a:r>
            <a:rPr lang="en-US" dirty="0"/>
            <a:t>In exclusive negotiations with IC ALPS</a:t>
          </a:r>
        </a:p>
      </dgm:t>
    </dgm:pt>
    <dgm:pt modelId="{BD8D17A5-1901-4E58-A73D-6F3AD745E1DF}" type="parTrans" cxnId="{0D29FC71-F183-4D6F-9A68-AFE7D68FFC63}">
      <dgm:prSet/>
      <dgm:spPr/>
      <dgm:t>
        <a:bodyPr/>
        <a:lstStyle/>
        <a:p>
          <a:endParaRPr lang="en-US"/>
        </a:p>
      </dgm:t>
    </dgm:pt>
    <dgm:pt modelId="{D2B10273-DF47-41A1-B878-A7516F95CCBE}" type="sibTrans" cxnId="{0D29FC71-F183-4D6F-9A68-AFE7D68FFC63}">
      <dgm:prSet/>
      <dgm:spPr/>
      <dgm:t>
        <a:bodyPr/>
        <a:lstStyle/>
        <a:p>
          <a:endParaRPr lang="en-US"/>
        </a:p>
      </dgm:t>
    </dgm:pt>
    <dgm:pt modelId="{58594D58-80A7-4DB9-9035-0DEC1BA8B231}" type="pres">
      <dgm:prSet presAssocID="{639C414E-98AE-4DEF-85AD-FF6C12D2760B}" presName="Name0" presStyleCnt="0">
        <dgm:presLayoutVars>
          <dgm:dir/>
          <dgm:resizeHandles val="exact"/>
        </dgm:presLayoutVars>
      </dgm:prSet>
      <dgm:spPr/>
    </dgm:pt>
    <dgm:pt modelId="{21019CAE-2C37-40B5-A37A-8E3952B6BC26}" type="pres">
      <dgm:prSet presAssocID="{D7BF2781-9BD8-4C7B-BD32-52B0EA8A4983}" presName="composite" presStyleCnt="0"/>
      <dgm:spPr/>
    </dgm:pt>
    <dgm:pt modelId="{799880F3-500C-49DC-B192-9C3F51646821}" type="pres">
      <dgm:prSet presAssocID="{D7BF2781-9BD8-4C7B-BD32-52B0EA8A4983}" presName="imagSh" presStyleLbl="bgImgPlace1" presStyleIdx="0" presStyleCnt="4"/>
      <dgm:spPr>
        <a:blipFill>
          <a:blip xmlns:r="http://schemas.openxmlformats.org/officeDocument/2006/relationships" r:embed="rId1"/>
          <a:srcRect/>
          <a:stretch>
            <a:fillRect t="-255000" b="-255000"/>
          </a:stretch>
        </a:blipFill>
      </dgm:spPr>
    </dgm:pt>
    <dgm:pt modelId="{E9408981-C72E-4FF6-A5DA-D43BE73DA573}" type="pres">
      <dgm:prSet presAssocID="{D7BF2781-9BD8-4C7B-BD32-52B0EA8A4983}" presName="txNode" presStyleLbl="node1" presStyleIdx="0" presStyleCnt="4">
        <dgm:presLayoutVars>
          <dgm:bulletEnabled val="1"/>
        </dgm:presLayoutVars>
      </dgm:prSet>
      <dgm:spPr/>
    </dgm:pt>
    <dgm:pt modelId="{280ADA54-5E92-44C2-A2A9-0ABFBD8F91D1}" type="pres">
      <dgm:prSet presAssocID="{8188A0D5-908A-4FB4-B1A9-5508E458FA7E}" presName="sibTrans" presStyleLbl="sibTrans2D1" presStyleIdx="0" presStyleCnt="3"/>
      <dgm:spPr/>
    </dgm:pt>
    <dgm:pt modelId="{9BECB9FC-DE80-43D2-B475-1B2E0C3063BC}" type="pres">
      <dgm:prSet presAssocID="{8188A0D5-908A-4FB4-B1A9-5508E458FA7E}" presName="connTx" presStyleLbl="sibTrans2D1" presStyleIdx="0" presStyleCnt="3"/>
      <dgm:spPr/>
    </dgm:pt>
    <dgm:pt modelId="{73796C8C-1B21-45C0-954A-813650BC4CF7}" type="pres">
      <dgm:prSet presAssocID="{B56AE2A5-5DB2-47A6-9DDF-60023A359DF4}" presName="composite" presStyleCnt="0"/>
      <dgm:spPr/>
    </dgm:pt>
    <dgm:pt modelId="{23397815-410F-4BF1-9E81-7C0B5A928212}" type="pres">
      <dgm:prSet presAssocID="{B56AE2A5-5DB2-47A6-9DDF-60023A359DF4}" presName="imagSh" presStyleLbl="bgImgPlace1" presStyleIdx="1" presStyleCnt="4"/>
      <dgm:spPr>
        <a:blipFill>
          <a:blip xmlns:r="http://schemas.openxmlformats.org/officeDocument/2006/relationships" r:embed="rId2"/>
          <a:srcRect/>
          <a:stretch>
            <a:fillRect t="-255000" b="-255000"/>
          </a:stretch>
        </a:blipFill>
      </dgm:spPr>
    </dgm:pt>
    <dgm:pt modelId="{CCB72AAE-BC7E-4D48-953B-95D7EDEB3669}" type="pres">
      <dgm:prSet presAssocID="{B56AE2A5-5DB2-47A6-9DDF-60023A359DF4}" presName="txNode" presStyleLbl="node1" presStyleIdx="1" presStyleCnt="4">
        <dgm:presLayoutVars>
          <dgm:bulletEnabled val="1"/>
        </dgm:presLayoutVars>
      </dgm:prSet>
      <dgm:spPr/>
    </dgm:pt>
    <dgm:pt modelId="{9A6C0B05-CDFE-4687-B1B6-0C156E005496}" type="pres">
      <dgm:prSet presAssocID="{FC3299E4-9F54-4363-9968-C39FD24D6AC2}" presName="sibTrans" presStyleLbl="sibTrans2D1" presStyleIdx="1" presStyleCnt="3"/>
      <dgm:spPr/>
    </dgm:pt>
    <dgm:pt modelId="{CE620086-F89F-40EF-9DA1-A64A4FD77FAD}" type="pres">
      <dgm:prSet presAssocID="{FC3299E4-9F54-4363-9968-C39FD24D6AC2}" presName="connTx" presStyleLbl="sibTrans2D1" presStyleIdx="1" presStyleCnt="3"/>
      <dgm:spPr/>
    </dgm:pt>
    <dgm:pt modelId="{9659795D-4860-466C-9B80-4D9F357E77AB}" type="pres">
      <dgm:prSet presAssocID="{8971916B-6BFD-483E-9D90-1598124410CF}" presName="composite" presStyleCnt="0"/>
      <dgm:spPr/>
    </dgm:pt>
    <dgm:pt modelId="{3829FEA8-DED4-4358-9DBC-63D1EBAE2497}" type="pres">
      <dgm:prSet presAssocID="{8971916B-6BFD-483E-9D90-1598124410CF}" presName="imagSh" presStyleLbl="bgImgPlace1" presStyleIdx="2" presStyleCnt="4"/>
      <dgm:spPr>
        <a:blipFill>
          <a:blip xmlns:r="http://schemas.openxmlformats.org/officeDocument/2006/relationships" r:embed="rId3"/>
          <a:srcRect/>
          <a:stretch>
            <a:fillRect t="-255000" b="-255000"/>
          </a:stretch>
        </a:blipFill>
      </dgm:spPr>
    </dgm:pt>
    <dgm:pt modelId="{5427782A-7212-4F79-A6CC-0EEE6EB8ECF1}" type="pres">
      <dgm:prSet presAssocID="{8971916B-6BFD-483E-9D90-1598124410CF}" presName="txNode" presStyleLbl="node1" presStyleIdx="2" presStyleCnt="4">
        <dgm:presLayoutVars>
          <dgm:bulletEnabled val="1"/>
        </dgm:presLayoutVars>
      </dgm:prSet>
      <dgm:spPr/>
    </dgm:pt>
    <dgm:pt modelId="{CB4701CE-B19A-4750-A296-1AB9CAF58B1D}" type="pres">
      <dgm:prSet presAssocID="{43E3D90E-55B4-4958-BAD5-61E196557D53}" presName="sibTrans" presStyleLbl="sibTrans2D1" presStyleIdx="2" presStyleCnt="3"/>
      <dgm:spPr/>
    </dgm:pt>
    <dgm:pt modelId="{2A59C1D2-86D7-412A-B773-2C207300FBFD}" type="pres">
      <dgm:prSet presAssocID="{43E3D90E-55B4-4958-BAD5-61E196557D53}" presName="connTx" presStyleLbl="sibTrans2D1" presStyleIdx="2" presStyleCnt="3"/>
      <dgm:spPr/>
    </dgm:pt>
    <dgm:pt modelId="{F4F4F1E6-6ED1-4BEC-AB48-A505B4E8BDE2}" type="pres">
      <dgm:prSet presAssocID="{C3567F6A-3D1A-4896-BB7D-5645E5972E0D}" presName="composite" presStyleCnt="0"/>
      <dgm:spPr/>
    </dgm:pt>
    <dgm:pt modelId="{ABDE9A67-7BD9-4B10-8894-4D0744809D28}" type="pres">
      <dgm:prSet presAssocID="{C3567F6A-3D1A-4896-BB7D-5645E5972E0D}" presName="imagSh" presStyleLbl="bgImgPlace1"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91C66042-D005-4E06-96EB-543E26AEED06}" type="pres">
      <dgm:prSet presAssocID="{C3567F6A-3D1A-4896-BB7D-5645E5972E0D}" presName="txNode" presStyleLbl="node1" presStyleIdx="3" presStyleCnt="4">
        <dgm:presLayoutVars>
          <dgm:bulletEnabled val="1"/>
        </dgm:presLayoutVars>
      </dgm:prSet>
      <dgm:spPr/>
    </dgm:pt>
  </dgm:ptLst>
  <dgm:cxnLst>
    <dgm:cxn modelId="{4AC30F01-6EC0-45E6-A232-E08BFDC45563}" type="presOf" srcId="{7111AE98-DDC0-465A-AF4E-469E92667A61}" destId="{E9408981-C72E-4FF6-A5DA-D43BE73DA573}" srcOrd="0" destOrd="1" presId="urn:microsoft.com/office/officeart/2005/8/layout/hProcess10"/>
    <dgm:cxn modelId="{C2D77C02-FE39-4DB1-8945-19D958C34411}" srcId="{639C414E-98AE-4DEF-85AD-FF6C12D2760B}" destId="{C3567F6A-3D1A-4896-BB7D-5645E5972E0D}" srcOrd="3" destOrd="0" parTransId="{A656B7A3-DE2A-425B-9FC7-4BCCD38AA76C}" sibTransId="{B8E8E267-8138-49DB-9592-03012939CE69}"/>
    <dgm:cxn modelId="{519EC10A-C8DE-4325-B9EF-ED12A9CF541F}" srcId="{B56AE2A5-5DB2-47A6-9DDF-60023A359DF4}" destId="{5B5745CC-E21D-4658-8073-90D6214C5E5B}" srcOrd="0" destOrd="0" parTransId="{2692B945-6191-463B-A8E2-4D5CB9E33CC7}" sibTransId="{E8C12B10-F964-4EBB-970F-A9A36DEEE0C5}"/>
    <dgm:cxn modelId="{9F25000B-0037-4FE5-AF2B-2CAD51BF874E}" srcId="{639C414E-98AE-4DEF-85AD-FF6C12D2760B}" destId="{8971916B-6BFD-483E-9D90-1598124410CF}" srcOrd="2" destOrd="0" parTransId="{9E0D83EC-7EAA-4486-8242-78EEC0E02981}" sibTransId="{43E3D90E-55B4-4958-BAD5-61E196557D53}"/>
    <dgm:cxn modelId="{0CF1161B-65BF-4A9C-9548-21E64F40FBBB}" type="presOf" srcId="{8188A0D5-908A-4FB4-B1A9-5508E458FA7E}" destId="{9BECB9FC-DE80-43D2-B475-1B2E0C3063BC}" srcOrd="1" destOrd="0" presId="urn:microsoft.com/office/officeart/2005/8/layout/hProcess10"/>
    <dgm:cxn modelId="{31707D1C-97D3-43C1-99A1-7A5C126FBEC1}" type="presOf" srcId="{FD9E39B1-B8DA-44B2-BDC0-5F27AD211C14}" destId="{5427782A-7212-4F79-A6CC-0EEE6EB8ECF1}" srcOrd="0" destOrd="1" presId="urn:microsoft.com/office/officeart/2005/8/layout/hProcess10"/>
    <dgm:cxn modelId="{772A8C1F-487C-4CCE-9DAD-76F8D14BB159}" srcId="{8971916B-6BFD-483E-9D90-1598124410CF}" destId="{FD9E39B1-B8DA-44B2-BDC0-5F27AD211C14}" srcOrd="0" destOrd="0" parTransId="{29454E5C-CEF5-46D1-9973-F09D4DCFC265}" sibTransId="{D9D51D82-0F18-4EA9-85AF-5863578A5394}"/>
    <dgm:cxn modelId="{4E0F7923-43BD-4EC4-BE13-E566F6264723}" type="presOf" srcId="{8971916B-6BFD-483E-9D90-1598124410CF}" destId="{5427782A-7212-4F79-A6CC-0EEE6EB8ECF1}" srcOrd="0" destOrd="0" presId="urn:microsoft.com/office/officeart/2005/8/layout/hProcess10"/>
    <dgm:cxn modelId="{83A33C26-0715-408D-A5A5-48CCA7C408BD}" type="presOf" srcId="{FC3299E4-9F54-4363-9968-C39FD24D6AC2}" destId="{9A6C0B05-CDFE-4687-B1B6-0C156E005496}" srcOrd="0" destOrd="0" presId="urn:microsoft.com/office/officeart/2005/8/layout/hProcess10"/>
    <dgm:cxn modelId="{AF3F0062-A03B-4EFE-BB79-A3E2C93DE6B3}" type="presOf" srcId="{43E3D90E-55B4-4958-BAD5-61E196557D53}" destId="{2A59C1D2-86D7-412A-B773-2C207300FBFD}" srcOrd="1" destOrd="0" presId="urn:microsoft.com/office/officeart/2005/8/layout/hProcess10"/>
    <dgm:cxn modelId="{0D29FC71-F183-4D6F-9A68-AFE7D68FFC63}" srcId="{C3567F6A-3D1A-4896-BB7D-5645E5972E0D}" destId="{A1487F62-D30B-4562-B456-E9C4553E8D87}" srcOrd="0" destOrd="0" parTransId="{BD8D17A5-1901-4E58-A73D-6F3AD745E1DF}" sibTransId="{D2B10273-DF47-41A1-B878-A7516F95CCBE}"/>
    <dgm:cxn modelId="{D82D5979-1B1E-4364-9145-359BDEEFD501}" type="presOf" srcId="{C3567F6A-3D1A-4896-BB7D-5645E5972E0D}" destId="{91C66042-D005-4E06-96EB-543E26AEED06}" srcOrd="0" destOrd="0" presId="urn:microsoft.com/office/officeart/2005/8/layout/hProcess10"/>
    <dgm:cxn modelId="{16C8EA94-AEDA-4778-8CE9-BCF358ACD387}" type="presOf" srcId="{8188A0D5-908A-4FB4-B1A9-5508E458FA7E}" destId="{280ADA54-5E92-44C2-A2A9-0ABFBD8F91D1}" srcOrd="0" destOrd="0" presId="urn:microsoft.com/office/officeart/2005/8/layout/hProcess10"/>
    <dgm:cxn modelId="{8467599A-295D-4681-843B-CE45D280F0F2}" type="presOf" srcId="{FC3299E4-9F54-4363-9968-C39FD24D6AC2}" destId="{CE620086-F89F-40EF-9DA1-A64A4FD77FAD}" srcOrd="1" destOrd="0" presId="urn:microsoft.com/office/officeart/2005/8/layout/hProcess10"/>
    <dgm:cxn modelId="{4B98C29C-2631-4B94-AF9D-7C5FD30FB28E}" srcId="{D7BF2781-9BD8-4C7B-BD32-52B0EA8A4983}" destId="{7111AE98-DDC0-465A-AF4E-469E92667A61}" srcOrd="0" destOrd="0" parTransId="{7796D5D2-BAE8-4C44-A408-0EE538BDA3B8}" sibTransId="{F3B8076B-5191-49A7-9ACC-0AD554FC434B}"/>
    <dgm:cxn modelId="{AEE8E8A5-DDA7-4CA6-9CEE-6CEE4B55DFC5}" type="presOf" srcId="{43E3D90E-55B4-4958-BAD5-61E196557D53}" destId="{CB4701CE-B19A-4750-A296-1AB9CAF58B1D}" srcOrd="0" destOrd="0" presId="urn:microsoft.com/office/officeart/2005/8/layout/hProcess10"/>
    <dgm:cxn modelId="{A95147B0-ABA7-4EB6-A627-74041A9A5B3A}" type="presOf" srcId="{A1487F62-D30B-4562-B456-E9C4553E8D87}" destId="{91C66042-D005-4E06-96EB-543E26AEED06}" srcOrd="0" destOrd="1" presId="urn:microsoft.com/office/officeart/2005/8/layout/hProcess10"/>
    <dgm:cxn modelId="{2DE94FB6-9F52-47A2-8A8A-C6D40D11D456}" type="presOf" srcId="{5B5745CC-E21D-4658-8073-90D6214C5E5B}" destId="{CCB72AAE-BC7E-4D48-953B-95D7EDEB3669}" srcOrd="0" destOrd="1" presId="urn:microsoft.com/office/officeart/2005/8/layout/hProcess10"/>
    <dgm:cxn modelId="{5FD3CFB7-6C66-488C-A4F4-DD2DA3189AE7}" type="presOf" srcId="{D7BF2781-9BD8-4C7B-BD32-52B0EA8A4983}" destId="{E9408981-C72E-4FF6-A5DA-D43BE73DA573}" srcOrd="0" destOrd="0" presId="urn:microsoft.com/office/officeart/2005/8/layout/hProcess10"/>
    <dgm:cxn modelId="{BE3450C3-71EA-4828-8F23-A10F38BF5078}" srcId="{639C414E-98AE-4DEF-85AD-FF6C12D2760B}" destId="{B56AE2A5-5DB2-47A6-9DDF-60023A359DF4}" srcOrd="1" destOrd="0" parTransId="{7F5C04AF-5697-419B-B928-03BE9A59FAA5}" sibTransId="{FC3299E4-9F54-4363-9968-C39FD24D6AC2}"/>
    <dgm:cxn modelId="{558EC2D8-A5A8-40B5-B0DC-CD669D3384AD}" type="presOf" srcId="{639C414E-98AE-4DEF-85AD-FF6C12D2760B}" destId="{58594D58-80A7-4DB9-9035-0DEC1BA8B231}" srcOrd="0" destOrd="0" presId="urn:microsoft.com/office/officeart/2005/8/layout/hProcess10"/>
    <dgm:cxn modelId="{E1DC36ED-0337-4357-9BF0-F15265D8E6F7}" type="presOf" srcId="{B56AE2A5-5DB2-47A6-9DDF-60023A359DF4}" destId="{CCB72AAE-BC7E-4D48-953B-95D7EDEB3669}" srcOrd="0" destOrd="0" presId="urn:microsoft.com/office/officeart/2005/8/layout/hProcess10"/>
    <dgm:cxn modelId="{EF3A2EF5-A73E-4F62-8A1F-75636FEFBAC3}" srcId="{639C414E-98AE-4DEF-85AD-FF6C12D2760B}" destId="{D7BF2781-9BD8-4C7B-BD32-52B0EA8A4983}" srcOrd="0" destOrd="0" parTransId="{A0ED1C6E-A2EF-4047-B4D1-0D2D055C94DE}" sibTransId="{8188A0D5-908A-4FB4-B1A9-5508E458FA7E}"/>
    <dgm:cxn modelId="{90F6D6FC-2A7C-4FC8-9979-906C2EC86C72}" type="presParOf" srcId="{58594D58-80A7-4DB9-9035-0DEC1BA8B231}" destId="{21019CAE-2C37-40B5-A37A-8E3952B6BC26}" srcOrd="0" destOrd="0" presId="urn:microsoft.com/office/officeart/2005/8/layout/hProcess10"/>
    <dgm:cxn modelId="{F8102967-CAC9-4C44-B916-E003181DA898}" type="presParOf" srcId="{21019CAE-2C37-40B5-A37A-8E3952B6BC26}" destId="{799880F3-500C-49DC-B192-9C3F51646821}" srcOrd="0" destOrd="0" presId="urn:microsoft.com/office/officeart/2005/8/layout/hProcess10"/>
    <dgm:cxn modelId="{22F543BD-442D-422B-BC08-E7466393327C}" type="presParOf" srcId="{21019CAE-2C37-40B5-A37A-8E3952B6BC26}" destId="{E9408981-C72E-4FF6-A5DA-D43BE73DA573}" srcOrd="1" destOrd="0" presId="urn:microsoft.com/office/officeart/2005/8/layout/hProcess10"/>
    <dgm:cxn modelId="{7D1BC835-0AEC-4739-B585-C4911BB5BFE8}" type="presParOf" srcId="{58594D58-80A7-4DB9-9035-0DEC1BA8B231}" destId="{280ADA54-5E92-44C2-A2A9-0ABFBD8F91D1}" srcOrd="1" destOrd="0" presId="urn:microsoft.com/office/officeart/2005/8/layout/hProcess10"/>
    <dgm:cxn modelId="{0F9B38C0-A020-4257-9A01-12F5B426B716}" type="presParOf" srcId="{280ADA54-5E92-44C2-A2A9-0ABFBD8F91D1}" destId="{9BECB9FC-DE80-43D2-B475-1B2E0C3063BC}" srcOrd="0" destOrd="0" presId="urn:microsoft.com/office/officeart/2005/8/layout/hProcess10"/>
    <dgm:cxn modelId="{93CCD983-942B-4FC5-BA3F-AFEEA8F1C79A}" type="presParOf" srcId="{58594D58-80A7-4DB9-9035-0DEC1BA8B231}" destId="{73796C8C-1B21-45C0-954A-813650BC4CF7}" srcOrd="2" destOrd="0" presId="urn:microsoft.com/office/officeart/2005/8/layout/hProcess10"/>
    <dgm:cxn modelId="{E6726713-ECC8-4CE3-B682-6461E0CACE1E}" type="presParOf" srcId="{73796C8C-1B21-45C0-954A-813650BC4CF7}" destId="{23397815-410F-4BF1-9E81-7C0B5A928212}" srcOrd="0" destOrd="0" presId="urn:microsoft.com/office/officeart/2005/8/layout/hProcess10"/>
    <dgm:cxn modelId="{7A0BD91B-B07A-459E-8B19-B9E3BBA5A52C}" type="presParOf" srcId="{73796C8C-1B21-45C0-954A-813650BC4CF7}" destId="{CCB72AAE-BC7E-4D48-953B-95D7EDEB3669}" srcOrd="1" destOrd="0" presId="urn:microsoft.com/office/officeart/2005/8/layout/hProcess10"/>
    <dgm:cxn modelId="{C8910161-CB9D-42A1-9216-83C32837180C}" type="presParOf" srcId="{58594D58-80A7-4DB9-9035-0DEC1BA8B231}" destId="{9A6C0B05-CDFE-4687-B1B6-0C156E005496}" srcOrd="3" destOrd="0" presId="urn:microsoft.com/office/officeart/2005/8/layout/hProcess10"/>
    <dgm:cxn modelId="{C08A62A6-04F5-4487-BDC2-4D7195A53C6E}" type="presParOf" srcId="{9A6C0B05-CDFE-4687-B1B6-0C156E005496}" destId="{CE620086-F89F-40EF-9DA1-A64A4FD77FAD}" srcOrd="0" destOrd="0" presId="urn:microsoft.com/office/officeart/2005/8/layout/hProcess10"/>
    <dgm:cxn modelId="{64D49B10-CDB0-4B5C-8DF0-8FC1B8C5CB80}" type="presParOf" srcId="{58594D58-80A7-4DB9-9035-0DEC1BA8B231}" destId="{9659795D-4860-466C-9B80-4D9F357E77AB}" srcOrd="4" destOrd="0" presId="urn:microsoft.com/office/officeart/2005/8/layout/hProcess10"/>
    <dgm:cxn modelId="{3144E15C-AD73-47DC-8858-4369AA4698CE}" type="presParOf" srcId="{9659795D-4860-466C-9B80-4D9F357E77AB}" destId="{3829FEA8-DED4-4358-9DBC-63D1EBAE2497}" srcOrd="0" destOrd="0" presId="urn:microsoft.com/office/officeart/2005/8/layout/hProcess10"/>
    <dgm:cxn modelId="{18917280-5C35-4780-A2F7-14B6B45793AA}" type="presParOf" srcId="{9659795D-4860-466C-9B80-4D9F357E77AB}" destId="{5427782A-7212-4F79-A6CC-0EEE6EB8ECF1}" srcOrd="1" destOrd="0" presId="urn:microsoft.com/office/officeart/2005/8/layout/hProcess10"/>
    <dgm:cxn modelId="{C81960A1-6C41-4012-8E82-F722029E9011}" type="presParOf" srcId="{58594D58-80A7-4DB9-9035-0DEC1BA8B231}" destId="{CB4701CE-B19A-4750-A296-1AB9CAF58B1D}" srcOrd="5" destOrd="0" presId="urn:microsoft.com/office/officeart/2005/8/layout/hProcess10"/>
    <dgm:cxn modelId="{FA5F0774-EFF0-41C0-AA16-A7CA6EB10942}" type="presParOf" srcId="{CB4701CE-B19A-4750-A296-1AB9CAF58B1D}" destId="{2A59C1D2-86D7-412A-B773-2C207300FBFD}" srcOrd="0" destOrd="0" presId="urn:microsoft.com/office/officeart/2005/8/layout/hProcess10"/>
    <dgm:cxn modelId="{1AA9F992-5CAD-40F8-98C4-D87C373F14FA}" type="presParOf" srcId="{58594D58-80A7-4DB9-9035-0DEC1BA8B231}" destId="{F4F4F1E6-6ED1-4BEC-AB48-A505B4E8BDE2}" srcOrd="6" destOrd="0" presId="urn:microsoft.com/office/officeart/2005/8/layout/hProcess10"/>
    <dgm:cxn modelId="{01F03F04-42D2-4E81-AEB4-936B30394885}" type="presParOf" srcId="{F4F4F1E6-6ED1-4BEC-AB48-A505B4E8BDE2}" destId="{ABDE9A67-7BD9-4B10-8894-4D0744809D28}" srcOrd="0" destOrd="0" presId="urn:microsoft.com/office/officeart/2005/8/layout/hProcess10"/>
    <dgm:cxn modelId="{0B86EF90-540A-4B88-A058-B16008822853}" type="presParOf" srcId="{F4F4F1E6-6ED1-4BEC-AB48-A505B4E8BDE2}" destId="{91C66042-D005-4E06-96EB-543E26AEED06}"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5E9396-6898-40F6-BABD-E839078B8EAE}" type="doc">
      <dgm:prSet loTypeId="urn:microsoft.com/office/officeart/2005/8/layout/process1" loCatId="process" qsTypeId="urn:microsoft.com/office/officeart/2005/8/quickstyle/simple1" qsCatId="simple" csTypeId="urn:microsoft.com/office/officeart/2005/8/colors/accent3_1" csCatId="accent3" phldr="1"/>
      <dgm:spPr/>
      <dgm:t>
        <a:bodyPr/>
        <a:lstStyle/>
        <a:p>
          <a:endParaRPr lang="en-US"/>
        </a:p>
      </dgm:t>
    </dgm:pt>
    <dgm:pt modelId="{47B3BF14-881D-4812-8A15-C93FD9E69485}">
      <dgm:prSet phldrT="[Text]" custT="1"/>
      <dgm:spPr>
        <a:solidFill>
          <a:schemeClr val="lt1">
            <a:hueOff val="0"/>
            <a:satOff val="0"/>
            <a:lumOff val="0"/>
            <a:alpha val="50000"/>
          </a:schemeClr>
        </a:solidFill>
        <a:ln>
          <a:solidFill>
            <a:schemeClr val="tx2"/>
          </a:solidFill>
        </a:ln>
      </dgm:spPr>
      <dgm:t>
        <a:bodyPr/>
        <a:lstStyle/>
        <a:p>
          <a:pPr>
            <a:buFontTx/>
            <a:buChar char="-"/>
          </a:pPr>
          <a:r>
            <a:rPr lang="en-US" sz="1600" b="1" dirty="0">
              <a:latin typeface="Calibri" panose="020F0502020204030204" pitchFamily="34" charset="0"/>
              <a:ea typeface="Roboto" panose="02000000000000000000" pitchFamily="2" charset="0"/>
              <a:cs typeface="Calibri" panose="020F0502020204030204" pitchFamily="34" charset="0"/>
            </a:rPr>
            <a:t>One-stop-shop provider </a:t>
          </a:r>
          <a:endParaRPr lang="en-US" sz="1600" dirty="0"/>
        </a:p>
      </dgm:t>
    </dgm:pt>
    <dgm:pt modelId="{013A5063-0B86-4F20-9D33-48450B9752B6}" type="parTrans" cxnId="{1BE080B5-1CF8-4E9E-8848-7D7D0A13EC6C}">
      <dgm:prSet/>
      <dgm:spPr/>
      <dgm:t>
        <a:bodyPr/>
        <a:lstStyle/>
        <a:p>
          <a:endParaRPr lang="en-US" sz="1600"/>
        </a:p>
      </dgm:t>
    </dgm:pt>
    <dgm:pt modelId="{33522BE3-E302-4378-A82A-81999F8CC7CD}" type="sibTrans" cxnId="{1BE080B5-1CF8-4E9E-8848-7D7D0A13EC6C}">
      <dgm:prSet custT="1"/>
      <dgm:spPr>
        <a:solidFill>
          <a:schemeClr val="tx2"/>
        </a:solidFill>
      </dgm:spPr>
      <dgm:t>
        <a:bodyPr/>
        <a:lstStyle/>
        <a:p>
          <a:endParaRPr lang="en-US" sz="1600"/>
        </a:p>
      </dgm:t>
    </dgm:pt>
    <dgm:pt modelId="{93B0E3DF-5E0E-4356-8D21-B45A8CB7D173}">
      <dgm:prSet phldrT="[Text]" custT="1"/>
      <dgm:spPr>
        <a:solidFill>
          <a:schemeClr val="lt1">
            <a:hueOff val="0"/>
            <a:satOff val="0"/>
            <a:lumOff val="0"/>
            <a:alpha val="50000"/>
          </a:schemeClr>
        </a:solidFill>
        <a:ln>
          <a:solidFill>
            <a:schemeClr val="tx2"/>
          </a:solidFill>
        </a:ln>
      </dgm:spPr>
      <dgm:t>
        <a:bodyPr/>
        <a:lstStyle/>
        <a:p>
          <a:r>
            <a:rPr lang="en-US" sz="1600" b="1" dirty="0">
              <a:latin typeface="Calibri" panose="020F0502020204030204" pitchFamily="34" charset="0"/>
              <a:ea typeface="Roboto" panose="02000000000000000000" pitchFamily="2" charset="0"/>
              <a:cs typeface="Calibri" panose="020F0502020204030204" pitchFamily="34" charset="0"/>
            </a:rPr>
            <a:t>Offering</a:t>
          </a:r>
          <a:r>
            <a:rPr lang="en-US" sz="1600" b="1" spc="182" dirty="0">
              <a:latin typeface="Calibri" panose="020F0502020204030204" pitchFamily="34" charset="0"/>
              <a:ea typeface="Roboto" panose="02000000000000000000" pitchFamily="2" charset="0"/>
              <a:cs typeface="Calibri" panose="020F0502020204030204" pitchFamily="34" charset="0"/>
            </a:rPr>
            <a:t> </a:t>
          </a:r>
          <a:r>
            <a:rPr lang="en-US" sz="1600" b="1" dirty="0">
              <a:latin typeface="Calibri" panose="020F0502020204030204" pitchFamily="34" charset="0"/>
              <a:ea typeface="Roboto" panose="02000000000000000000" pitchFamily="2" charset="0"/>
              <a:cs typeface="Calibri" panose="020F0502020204030204" pitchFamily="34" charset="0"/>
            </a:rPr>
            <a:t>a fully</a:t>
          </a:r>
          <a:r>
            <a:rPr lang="en-US" sz="1600" b="1" spc="182" dirty="0">
              <a:latin typeface="Calibri" panose="020F0502020204030204" pitchFamily="34" charset="0"/>
              <a:ea typeface="Roboto" panose="02000000000000000000" pitchFamily="2" charset="0"/>
              <a:cs typeface="Calibri" panose="020F0502020204030204" pitchFamily="34" charset="0"/>
            </a:rPr>
            <a:t> </a:t>
          </a:r>
          <a:r>
            <a:rPr lang="en-US" sz="1600" b="1" dirty="0">
              <a:latin typeface="Calibri" panose="020F0502020204030204" pitchFamily="34" charset="0"/>
              <a:ea typeface="Roboto" panose="02000000000000000000" pitchFamily="2" charset="0"/>
              <a:cs typeface="Calibri" panose="020F0502020204030204" pitchFamily="34" charset="0"/>
            </a:rPr>
            <a:t>integrated</a:t>
          </a:r>
          <a:r>
            <a:rPr lang="en-US" sz="1600" b="1" spc="182" dirty="0">
              <a:latin typeface="Calibri" panose="020F0502020204030204" pitchFamily="34" charset="0"/>
              <a:ea typeface="Roboto" panose="02000000000000000000" pitchFamily="2" charset="0"/>
              <a:cs typeface="Calibri" panose="020F0502020204030204" pitchFamily="34" charset="0"/>
            </a:rPr>
            <a:t> </a:t>
          </a:r>
          <a:r>
            <a:rPr lang="en-US" sz="1600" b="1" spc="-6" dirty="0">
              <a:latin typeface="Calibri" panose="020F0502020204030204" pitchFamily="34" charset="0"/>
              <a:ea typeface="Roboto" panose="02000000000000000000" pitchFamily="2" charset="0"/>
              <a:cs typeface="Calibri" panose="020F0502020204030204" pitchFamily="34" charset="0"/>
            </a:rPr>
            <a:t>vertical </a:t>
          </a:r>
          <a:r>
            <a:rPr lang="en-US" sz="1600" b="1" dirty="0">
              <a:latin typeface="Calibri" panose="020F0502020204030204" pitchFamily="34" charset="0"/>
              <a:ea typeface="Roboto" panose="02000000000000000000" pitchFamily="2" charset="0"/>
              <a:cs typeface="Calibri" panose="020F0502020204030204" pitchFamily="34" charset="0"/>
            </a:rPr>
            <a:t>suite</a:t>
          </a:r>
          <a:r>
            <a:rPr lang="en-US" sz="1600" b="1" spc="27" dirty="0">
              <a:latin typeface="Calibri" panose="020F0502020204030204" pitchFamily="34" charset="0"/>
              <a:ea typeface="Roboto" panose="02000000000000000000" pitchFamily="2" charset="0"/>
              <a:cs typeface="Calibri" panose="020F0502020204030204" pitchFamily="34" charset="0"/>
            </a:rPr>
            <a:t> </a:t>
          </a:r>
          <a:r>
            <a:rPr lang="en-US" sz="1600" b="1" dirty="0">
              <a:latin typeface="Calibri" panose="020F0502020204030204" pitchFamily="34" charset="0"/>
              <a:ea typeface="Roboto" panose="02000000000000000000" pitchFamily="2" charset="0"/>
              <a:cs typeface="Calibri" panose="020F0502020204030204" pitchFamily="34" charset="0"/>
            </a:rPr>
            <a:t>of</a:t>
          </a:r>
          <a:r>
            <a:rPr lang="en-US" sz="1600" b="1" spc="30" dirty="0">
              <a:latin typeface="Calibri" panose="020F0502020204030204" pitchFamily="34" charset="0"/>
              <a:ea typeface="Roboto" panose="02000000000000000000" pitchFamily="2" charset="0"/>
              <a:cs typeface="Calibri" panose="020F0502020204030204" pitchFamily="34" charset="0"/>
            </a:rPr>
            <a:t> </a:t>
          </a:r>
          <a:r>
            <a:rPr lang="en-US" sz="1600" b="1" dirty="0">
              <a:latin typeface="Calibri" panose="020F0502020204030204" pitchFamily="34" charset="0"/>
              <a:ea typeface="Roboto" panose="02000000000000000000" pitchFamily="2" charset="0"/>
              <a:cs typeface="Calibri" panose="020F0502020204030204" pitchFamily="34" charset="0"/>
            </a:rPr>
            <a:t>microcontrollers</a:t>
          </a:r>
          <a:r>
            <a:rPr lang="en-US" sz="1600" b="1" spc="27" dirty="0">
              <a:latin typeface="Calibri" panose="020F0502020204030204" pitchFamily="34" charset="0"/>
              <a:ea typeface="Roboto" panose="02000000000000000000" pitchFamily="2" charset="0"/>
              <a:cs typeface="Calibri" panose="020F0502020204030204" pitchFamily="34" charset="0"/>
            </a:rPr>
            <a:t> </a:t>
          </a:r>
          <a:r>
            <a:rPr lang="en-US" sz="1600" b="1" dirty="0">
              <a:latin typeface="Calibri" panose="020F0502020204030204" pitchFamily="34" charset="0"/>
              <a:ea typeface="Roboto" panose="02000000000000000000" pitchFamily="2" charset="0"/>
              <a:cs typeface="Calibri" panose="020F0502020204030204" pitchFamily="34" charset="0"/>
            </a:rPr>
            <a:t>and</a:t>
          </a:r>
          <a:r>
            <a:rPr lang="en-US" sz="1600" b="1" spc="30" dirty="0">
              <a:latin typeface="Calibri" panose="020F0502020204030204" pitchFamily="34" charset="0"/>
              <a:ea typeface="Roboto" panose="02000000000000000000" pitchFamily="2" charset="0"/>
              <a:cs typeface="Calibri" panose="020F0502020204030204" pitchFamily="34" charset="0"/>
            </a:rPr>
            <a:t> </a:t>
          </a:r>
          <a:r>
            <a:rPr lang="en-US" sz="1600" b="1" dirty="0">
              <a:latin typeface="Calibri" panose="020F0502020204030204" pitchFamily="34" charset="0"/>
              <a:ea typeface="Roboto" panose="02000000000000000000" pitchFamily="2" charset="0"/>
              <a:cs typeface="Calibri" panose="020F0502020204030204" pitchFamily="34" charset="0"/>
            </a:rPr>
            <a:t>trust</a:t>
          </a:r>
          <a:r>
            <a:rPr lang="en-US" sz="1600" b="1" spc="30" dirty="0">
              <a:latin typeface="Calibri" panose="020F0502020204030204" pitchFamily="34" charset="0"/>
              <a:ea typeface="Roboto" panose="02000000000000000000" pitchFamily="2" charset="0"/>
              <a:cs typeface="Calibri" panose="020F0502020204030204" pitchFamily="34" charset="0"/>
            </a:rPr>
            <a:t> </a:t>
          </a:r>
          <a:r>
            <a:rPr lang="en-US" sz="1600" b="1" dirty="0">
              <a:latin typeface="Calibri" panose="020F0502020204030204" pitchFamily="34" charset="0"/>
              <a:ea typeface="Roboto" panose="02000000000000000000" pitchFamily="2" charset="0"/>
              <a:cs typeface="Calibri" panose="020F0502020204030204" pitchFamily="34" charset="0"/>
            </a:rPr>
            <a:t>services</a:t>
          </a:r>
          <a:r>
            <a:rPr lang="en-US" sz="1600" b="1" spc="27" dirty="0">
              <a:latin typeface="Calibri" panose="020F0502020204030204" pitchFamily="34" charset="0"/>
              <a:ea typeface="Roboto" panose="02000000000000000000" pitchFamily="2" charset="0"/>
              <a:cs typeface="Calibri" panose="020F0502020204030204" pitchFamily="34" charset="0"/>
            </a:rPr>
            <a:t> </a:t>
          </a:r>
          <a:endParaRPr lang="en-US" sz="1600" dirty="0"/>
        </a:p>
      </dgm:t>
    </dgm:pt>
    <dgm:pt modelId="{3C486C35-4ABE-448B-906D-8CBA307A697A}" type="parTrans" cxnId="{212169EA-CC54-4827-A047-483CF4FCC475}">
      <dgm:prSet/>
      <dgm:spPr/>
      <dgm:t>
        <a:bodyPr/>
        <a:lstStyle/>
        <a:p>
          <a:endParaRPr lang="en-US" sz="1600"/>
        </a:p>
      </dgm:t>
    </dgm:pt>
    <dgm:pt modelId="{E1B6472E-0D66-40FB-A4E3-CB066069D08A}" type="sibTrans" cxnId="{212169EA-CC54-4827-A047-483CF4FCC475}">
      <dgm:prSet custT="1"/>
      <dgm:spPr>
        <a:solidFill>
          <a:schemeClr val="tx2"/>
        </a:solidFill>
      </dgm:spPr>
      <dgm:t>
        <a:bodyPr/>
        <a:lstStyle/>
        <a:p>
          <a:endParaRPr lang="en-US" sz="1600"/>
        </a:p>
      </dgm:t>
    </dgm:pt>
    <dgm:pt modelId="{F1AD8509-41D2-48AE-A602-4F2E37315B38}">
      <dgm:prSet phldrT="[Text]" custT="1"/>
      <dgm:spPr>
        <a:solidFill>
          <a:schemeClr val="lt1">
            <a:hueOff val="0"/>
            <a:satOff val="0"/>
            <a:lumOff val="0"/>
            <a:alpha val="50000"/>
          </a:schemeClr>
        </a:solidFill>
        <a:ln>
          <a:solidFill>
            <a:schemeClr val="tx2"/>
          </a:solidFill>
        </a:ln>
      </dgm:spPr>
      <dgm:t>
        <a:bodyPr/>
        <a:lstStyle/>
        <a:p>
          <a:pPr>
            <a:buFontTx/>
            <a:buChar char="-"/>
          </a:pPr>
          <a:r>
            <a:rPr lang="en-US" sz="1600" b="1" dirty="0">
              <a:latin typeface="Calibri" panose="020F0502020204030204" pitchFamily="34" charset="0"/>
              <a:ea typeface="Roboto" panose="02000000000000000000" pitchFamily="2" charset="0"/>
              <a:cs typeface="Calibri" panose="020F0502020204030204" pitchFamily="34" charset="0"/>
            </a:rPr>
            <a:t>Securing</a:t>
          </a:r>
          <a:r>
            <a:rPr lang="en-US" sz="1600" b="1" spc="30" dirty="0">
              <a:latin typeface="Calibri" panose="020F0502020204030204" pitchFamily="34" charset="0"/>
              <a:ea typeface="Roboto" panose="02000000000000000000" pitchFamily="2" charset="0"/>
              <a:cs typeface="Calibri" panose="020F0502020204030204" pitchFamily="34" charset="0"/>
            </a:rPr>
            <a:t> </a:t>
          </a:r>
          <a:r>
            <a:rPr lang="en-US" sz="1600" b="1" dirty="0">
              <a:latin typeface="Calibri" panose="020F0502020204030204" pitchFamily="34" charset="0"/>
              <a:ea typeface="Roboto" panose="02000000000000000000" pitchFamily="2" charset="0"/>
              <a:cs typeface="Calibri" panose="020F0502020204030204" pitchFamily="34" charset="0"/>
            </a:rPr>
            <a:t>any</a:t>
          </a:r>
          <a:r>
            <a:rPr lang="en-US" sz="1600" b="1" spc="27" dirty="0">
              <a:latin typeface="Calibri" panose="020F0502020204030204" pitchFamily="34" charset="0"/>
              <a:ea typeface="Roboto" panose="02000000000000000000" pitchFamily="2" charset="0"/>
              <a:cs typeface="Calibri" panose="020F0502020204030204" pitchFamily="34" charset="0"/>
            </a:rPr>
            <a:t> </a:t>
          </a:r>
          <a:r>
            <a:rPr lang="en-US" sz="1600" b="1" dirty="0">
              <a:latin typeface="Calibri" panose="020F0502020204030204" pitchFamily="34" charset="0"/>
              <a:ea typeface="Roboto" panose="02000000000000000000" pitchFamily="2" charset="0"/>
              <a:cs typeface="Calibri" panose="020F0502020204030204" pitchFamily="34" charset="0"/>
            </a:rPr>
            <a:t>kind</a:t>
          </a:r>
          <a:r>
            <a:rPr lang="en-US" sz="1600" b="1" spc="30" dirty="0">
              <a:latin typeface="Calibri" panose="020F0502020204030204" pitchFamily="34" charset="0"/>
              <a:ea typeface="Roboto" panose="02000000000000000000" pitchFamily="2" charset="0"/>
              <a:cs typeface="Calibri" panose="020F0502020204030204" pitchFamily="34" charset="0"/>
            </a:rPr>
            <a:t> </a:t>
          </a:r>
          <a:r>
            <a:rPr lang="en-US" sz="1600" b="1" dirty="0">
              <a:latin typeface="Calibri" panose="020F0502020204030204" pitchFamily="34" charset="0"/>
              <a:ea typeface="Roboto" panose="02000000000000000000" pitchFamily="2" charset="0"/>
              <a:cs typeface="Calibri" panose="020F0502020204030204" pitchFamily="34" charset="0"/>
            </a:rPr>
            <a:t>of</a:t>
          </a:r>
          <a:r>
            <a:rPr lang="en-US" sz="1600" b="1" spc="30" dirty="0">
              <a:latin typeface="Calibri" panose="020F0502020204030204" pitchFamily="34" charset="0"/>
              <a:ea typeface="Roboto" panose="02000000000000000000" pitchFamily="2" charset="0"/>
              <a:cs typeface="Calibri" panose="020F0502020204030204" pitchFamily="34" charset="0"/>
            </a:rPr>
            <a:t> </a:t>
          </a:r>
          <a:r>
            <a:rPr lang="en-US" sz="1600" b="1" dirty="0">
              <a:latin typeface="Calibri" panose="020F0502020204030204" pitchFamily="34" charset="0"/>
              <a:ea typeface="Roboto" panose="02000000000000000000" pitchFamily="2" charset="0"/>
              <a:cs typeface="Calibri" panose="020F0502020204030204" pitchFamily="34" charset="0"/>
            </a:rPr>
            <a:t>connected</a:t>
          </a:r>
          <a:r>
            <a:rPr lang="en-US" sz="1600" b="1" spc="27" dirty="0">
              <a:latin typeface="Calibri" panose="020F0502020204030204" pitchFamily="34" charset="0"/>
              <a:ea typeface="Roboto" panose="02000000000000000000" pitchFamily="2" charset="0"/>
              <a:cs typeface="Calibri" panose="020F0502020204030204" pitchFamily="34" charset="0"/>
            </a:rPr>
            <a:t> </a:t>
          </a:r>
          <a:r>
            <a:rPr lang="en-US" sz="1600" b="1" dirty="0">
              <a:latin typeface="Calibri" panose="020F0502020204030204" pitchFamily="34" charset="0"/>
              <a:ea typeface="Roboto" panose="02000000000000000000" pitchFamily="2" charset="0"/>
              <a:cs typeface="Calibri" panose="020F0502020204030204" pitchFamily="34" charset="0"/>
            </a:rPr>
            <a:t>devices</a:t>
          </a:r>
          <a:r>
            <a:rPr lang="en-US" sz="1600" b="1" spc="30" dirty="0">
              <a:latin typeface="Calibri" panose="020F0502020204030204" pitchFamily="34" charset="0"/>
              <a:ea typeface="Roboto" panose="02000000000000000000" pitchFamily="2" charset="0"/>
              <a:cs typeface="Calibri" panose="020F0502020204030204" pitchFamily="34" charset="0"/>
            </a:rPr>
            <a:t> </a:t>
          </a:r>
          <a:r>
            <a:rPr lang="en-US" sz="1600" b="1" spc="-15" dirty="0">
              <a:latin typeface="Calibri" panose="020F0502020204030204" pitchFamily="34" charset="0"/>
              <a:ea typeface="Roboto" panose="02000000000000000000" pitchFamily="2" charset="0"/>
              <a:cs typeface="Calibri" panose="020F0502020204030204" pitchFamily="34" charset="0"/>
            </a:rPr>
            <a:t>and </a:t>
          </a:r>
          <a:r>
            <a:rPr lang="en-US" sz="1600" b="1" spc="-6" dirty="0">
              <a:latin typeface="Calibri" panose="020F0502020204030204" pitchFamily="34" charset="0"/>
              <a:ea typeface="Roboto" panose="02000000000000000000" pitchFamily="2" charset="0"/>
              <a:cs typeface="Calibri" panose="020F0502020204030204" pitchFamily="34" charset="0"/>
            </a:rPr>
            <a:t>systems</a:t>
          </a:r>
          <a:endParaRPr lang="en-US" sz="1600" dirty="0"/>
        </a:p>
      </dgm:t>
    </dgm:pt>
    <dgm:pt modelId="{F5508B48-CC31-4B4F-980E-347575ECE7CB}" type="parTrans" cxnId="{A55F8F38-4134-4083-86B9-2E38CC6D2931}">
      <dgm:prSet/>
      <dgm:spPr/>
      <dgm:t>
        <a:bodyPr/>
        <a:lstStyle/>
        <a:p>
          <a:endParaRPr lang="en-US" sz="1600"/>
        </a:p>
      </dgm:t>
    </dgm:pt>
    <dgm:pt modelId="{F59558D2-41AC-4DE4-81F2-2210E65BF241}" type="sibTrans" cxnId="{A55F8F38-4134-4083-86B9-2E38CC6D2931}">
      <dgm:prSet/>
      <dgm:spPr/>
      <dgm:t>
        <a:bodyPr/>
        <a:lstStyle/>
        <a:p>
          <a:endParaRPr lang="en-US" sz="1600"/>
        </a:p>
      </dgm:t>
    </dgm:pt>
    <dgm:pt modelId="{FB3A5F72-F0B1-4ED1-9973-F9C09AE2DBF0}" type="pres">
      <dgm:prSet presAssocID="{D05E9396-6898-40F6-BABD-E839078B8EAE}" presName="Name0" presStyleCnt="0">
        <dgm:presLayoutVars>
          <dgm:dir/>
          <dgm:resizeHandles val="exact"/>
        </dgm:presLayoutVars>
      </dgm:prSet>
      <dgm:spPr/>
    </dgm:pt>
    <dgm:pt modelId="{F8D33FCA-6C11-4833-87EF-38AD7E5EE2A8}" type="pres">
      <dgm:prSet presAssocID="{47B3BF14-881D-4812-8A15-C93FD9E69485}" presName="node" presStyleLbl="node1" presStyleIdx="0" presStyleCnt="3" custScaleX="174090">
        <dgm:presLayoutVars>
          <dgm:bulletEnabled val="1"/>
        </dgm:presLayoutVars>
      </dgm:prSet>
      <dgm:spPr>
        <a:prstGeom prst="rect">
          <a:avLst/>
        </a:prstGeom>
      </dgm:spPr>
    </dgm:pt>
    <dgm:pt modelId="{D644DBF7-F356-479A-A3F9-05FCECF628BF}" type="pres">
      <dgm:prSet presAssocID="{33522BE3-E302-4378-A82A-81999F8CC7CD}" presName="sibTrans" presStyleLbl="sibTrans2D1" presStyleIdx="0" presStyleCnt="2"/>
      <dgm:spPr/>
    </dgm:pt>
    <dgm:pt modelId="{28162BD4-6F62-4555-961D-6AC3670A8227}" type="pres">
      <dgm:prSet presAssocID="{33522BE3-E302-4378-A82A-81999F8CC7CD}" presName="connectorText" presStyleLbl="sibTrans2D1" presStyleIdx="0" presStyleCnt="2"/>
      <dgm:spPr/>
    </dgm:pt>
    <dgm:pt modelId="{71118609-2566-4CEA-B10E-8595C6DE3E13}" type="pres">
      <dgm:prSet presAssocID="{93B0E3DF-5E0E-4356-8D21-B45A8CB7D173}" presName="node" presStyleLbl="node1" presStyleIdx="1" presStyleCnt="3" custScaleX="174090">
        <dgm:presLayoutVars>
          <dgm:bulletEnabled val="1"/>
        </dgm:presLayoutVars>
      </dgm:prSet>
      <dgm:spPr>
        <a:prstGeom prst="rect">
          <a:avLst/>
        </a:prstGeom>
      </dgm:spPr>
    </dgm:pt>
    <dgm:pt modelId="{99334E9B-B57D-4980-9981-E4747D7B7728}" type="pres">
      <dgm:prSet presAssocID="{E1B6472E-0D66-40FB-A4E3-CB066069D08A}" presName="sibTrans" presStyleLbl="sibTrans2D1" presStyleIdx="1" presStyleCnt="2"/>
      <dgm:spPr/>
    </dgm:pt>
    <dgm:pt modelId="{3685EEEC-E040-4F8B-8005-DFCE69096163}" type="pres">
      <dgm:prSet presAssocID="{E1B6472E-0D66-40FB-A4E3-CB066069D08A}" presName="connectorText" presStyleLbl="sibTrans2D1" presStyleIdx="1" presStyleCnt="2"/>
      <dgm:spPr/>
    </dgm:pt>
    <dgm:pt modelId="{19A24E76-43D5-4859-9B32-5A0E919877BA}" type="pres">
      <dgm:prSet presAssocID="{F1AD8509-41D2-48AE-A602-4F2E37315B38}" presName="node" presStyleLbl="node1" presStyleIdx="2" presStyleCnt="3" custScaleX="174090">
        <dgm:presLayoutVars>
          <dgm:bulletEnabled val="1"/>
        </dgm:presLayoutVars>
      </dgm:prSet>
      <dgm:spPr>
        <a:prstGeom prst="rect">
          <a:avLst/>
        </a:prstGeom>
      </dgm:spPr>
    </dgm:pt>
  </dgm:ptLst>
  <dgm:cxnLst>
    <dgm:cxn modelId="{C646BA36-C940-4644-87F2-386D34E9535B}" type="presOf" srcId="{E1B6472E-0D66-40FB-A4E3-CB066069D08A}" destId="{99334E9B-B57D-4980-9981-E4747D7B7728}" srcOrd="0" destOrd="0" presId="urn:microsoft.com/office/officeart/2005/8/layout/process1"/>
    <dgm:cxn modelId="{A55F8F38-4134-4083-86B9-2E38CC6D2931}" srcId="{D05E9396-6898-40F6-BABD-E839078B8EAE}" destId="{F1AD8509-41D2-48AE-A602-4F2E37315B38}" srcOrd="2" destOrd="0" parTransId="{F5508B48-CC31-4B4F-980E-347575ECE7CB}" sibTransId="{F59558D2-41AC-4DE4-81F2-2210E65BF241}"/>
    <dgm:cxn modelId="{98868F5D-D0B8-4449-86BA-EAAC5E1813CF}" type="presOf" srcId="{F1AD8509-41D2-48AE-A602-4F2E37315B38}" destId="{19A24E76-43D5-4859-9B32-5A0E919877BA}" srcOrd="0" destOrd="0" presId="urn:microsoft.com/office/officeart/2005/8/layout/process1"/>
    <dgm:cxn modelId="{1D614269-5C92-458B-B203-6F8D5288FC07}" type="presOf" srcId="{93B0E3DF-5E0E-4356-8D21-B45A8CB7D173}" destId="{71118609-2566-4CEA-B10E-8595C6DE3E13}" srcOrd="0" destOrd="0" presId="urn:microsoft.com/office/officeart/2005/8/layout/process1"/>
    <dgm:cxn modelId="{FE1FAA99-7A79-4374-87B8-2B6B358FA04C}" type="presOf" srcId="{33522BE3-E302-4378-A82A-81999F8CC7CD}" destId="{D644DBF7-F356-479A-A3F9-05FCECF628BF}" srcOrd="0" destOrd="0" presId="urn:microsoft.com/office/officeart/2005/8/layout/process1"/>
    <dgm:cxn modelId="{9F32759C-18D0-4DED-9671-76DF6443EB22}" type="presOf" srcId="{E1B6472E-0D66-40FB-A4E3-CB066069D08A}" destId="{3685EEEC-E040-4F8B-8005-DFCE69096163}" srcOrd="1" destOrd="0" presId="urn:microsoft.com/office/officeart/2005/8/layout/process1"/>
    <dgm:cxn modelId="{777A07B5-3531-46F1-A5D1-1D9646CCC4CD}" type="presOf" srcId="{47B3BF14-881D-4812-8A15-C93FD9E69485}" destId="{F8D33FCA-6C11-4833-87EF-38AD7E5EE2A8}" srcOrd="0" destOrd="0" presId="urn:microsoft.com/office/officeart/2005/8/layout/process1"/>
    <dgm:cxn modelId="{1BE080B5-1CF8-4E9E-8848-7D7D0A13EC6C}" srcId="{D05E9396-6898-40F6-BABD-E839078B8EAE}" destId="{47B3BF14-881D-4812-8A15-C93FD9E69485}" srcOrd="0" destOrd="0" parTransId="{013A5063-0B86-4F20-9D33-48450B9752B6}" sibTransId="{33522BE3-E302-4378-A82A-81999F8CC7CD}"/>
    <dgm:cxn modelId="{2E3D50C0-1F9D-4A07-9D68-24235D481C3F}" type="presOf" srcId="{33522BE3-E302-4378-A82A-81999F8CC7CD}" destId="{28162BD4-6F62-4555-961D-6AC3670A8227}" srcOrd="1" destOrd="0" presId="urn:microsoft.com/office/officeart/2005/8/layout/process1"/>
    <dgm:cxn modelId="{E3A94BC5-D506-4714-A803-280D6F6C32DB}" type="presOf" srcId="{D05E9396-6898-40F6-BABD-E839078B8EAE}" destId="{FB3A5F72-F0B1-4ED1-9973-F9C09AE2DBF0}" srcOrd="0" destOrd="0" presId="urn:microsoft.com/office/officeart/2005/8/layout/process1"/>
    <dgm:cxn modelId="{212169EA-CC54-4827-A047-483CF4FCC475}" srcId="{D05E9396-6898-40F6-BABD-E839078B8EAE}" destId="{93B0E3DF-5E0E-4356-8D21-B45A8CB7D173}" srcOrd="1" destOrd="0" parTransId="{3C486C35-4ABE-448B-906D-8CBA307A697A}" sibTransId="{E1B6472E-0D66-40FB-A4E3-CB066069D08A}"/>
    <dgm:cxn modelId="{A641FFC9-B912-46D4-9F63-E1CF111D5DDF}" type="presParOf" srcId="{FB3A5F72-F0B1-4ED1-9973-F9C09AE2DBF0}" destId="{F8D33FCA-6C11-4833-87EF-38AD7E5EE2A8}" srcOrd="0" destOrd="0" presId="urn:microsoft.com/office/officeart/2005/8/layout/process1"/>
    <dgm:cxn modelId="{603045E9-181C-4945-B7DE-9F708E2052B6}" type="presParOf" srcId="{FB3A5F72-F0B1-4ED1-9973-F9C09AE2DBF0}" destId="{D644DBF7-F356-479A-A3F9-05FCECF628BF}" srcOrd="1" destOrd="0" presId="urn:microsoft.com/office/officeart/2005/8/layout/process1"/>
    <dgm:cxn modelId="{8B59E4B7-B771-4EAB-93DC-9D14DD2EE448}" type="presParOf" srcId="{D644DBF7-F356-479A-A3F9-05FCECF628BF}" destId="{28162BD4-6F62-4555-961D-6AC3670A8227}" srcOrd="0" destOrd="0" presId="urn:microsoft.com/office/officeart/2005/8/layout/process1"/>
    <dgm:cxn modelId="{B7D3388F-CA81-4F6B-87AC-499A6863E0D3}" type="presParOf" srcId="{FB3A5F72-F0B1-4ED1-9973-F9C09AE2DBF0}" destId="{71118609-2566-4CEA-B10E-8595C6DE3E13}" srcOrd="2" destOrd="0" presId="urn:microsoft.com/office/officeart/2005/8/layout/process1"/>
    <dgm:cxn modelId="{748BD053-CB62-41E7-8DEA-C61389827A39}" type="presParOf" srcId="{FB3A5F72-F0B1-4ED1-9973-F9C09AE2DBF0}" destId="{99334E9B-B57D-4980-9981-E4747D7B7728}" srcOrd="3" destOrd="0" presId="urn:microsoft.com/office/officeart/2005/8/layout/process1"/>
    <dgm:cxn modelId="{210BBA4B-D22B-4D95-8046-B234B99C031D}" type="presParOf" srcId="{99334E9B-B57D-4980-9981-E4747D7B7728}" destId="{3685EEEC-E040-4F8B-8005-DFCE69096163}" srcOrd="0" destOrd="0" presId="urn:microsoft.com/office/officeart/2005/8/layout/process1"/>
    <dgm:cxn modelId="{ED72DA9F-AC45-463F-82FD-5BE6BB6682F6}" type="presParOf" srcId="{FB3A5F72-F0B1-4ED1-9973-F9C09AE2DBF0}" destId="{19A24E76-43D5-4859-9B32-5A0E919877BA}"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4B1809-493F-4018-AF8A-EBB96376B39C}" type="doc">
      <dgm:prSet loTypeId="urn:microsoft.com/office/officeart/2005/8/layout/vList4" loCatId="list" qsTypeId="urn:microsoft.com/office/officeart/2005/8/quickstyle/simple1" qsCatId="simple" csTypeId="urn:microsoft.com/office/officeart/2005/8/colors/accent3_4" csCatId="accent3" phldr="1"/>
      <dgm:spPr/>
      <dgm:t>
        <a:bodyPr/>
        <a:lstStyle/>
        <a:p>
          <a:endParaRPr lang="en-US"/>
        </a:p>
      </dgm:t>
    </dgm:pt>
    <dgm:pt modelId="{D34D9BB8-C010-4B5E-A89B-43A828071B64}">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Financial Highlights &amp; Outlook</a:t>
          </a:r>
          <a:endParaRPr lang="fr-FR" sz="2800" b="1" dirty="0">
            <a:latin typeface="Calibri" panose="020F0502020204030204" pitchFamily="34" charset="0"/>
            <a:cs typeface="Calibri" panose="020F0502020204030204" pitchFamily="34" charset="0"/>
          </a:endParaRPr>
        </a:p>
      </dgm:t>
    </dgm:pt>
    <dgm:pt modelId="{BD86496E-511F-452D-BBF7-C35A02B0D99B}" type="parTrans" cxnId="{F1531DD8-B68C-4199-9C0A-BB2009A9A132}">
      <dgm:prSet/>
      <dgm:spPr/>
      <dgm:t>
        <a:bodyPr/>
        <a:lstStyle/>
        <a:p>
          <a:endParaRPr lang="en-US" sz="2400">
            <a:latin typeface="Calibri" panose="020F0502020204030204" pitchFamily="34" charset="0"/>
            <a:cs typeface="Calibri" panose="020F0502020204030204" pitchFamily="34" charset="0"/>
          </a:endParaRPr>
        </a:p>
      </dgm:t>
    </dgm:pt>
    <dgm:pt modelId="{CCBF53B5-20E0-4823-84E5-B84590F94BBE}" type="sibTrans" cxnId="{F1531DD8-B68C-4199-9C0A-BB2009A9A132}">
      <dgm:prSet/>
      <dgm:spPr/>
      <dgm:t>
        <a:bodyPr/>
        <a:lstStyle/>
        <a:p>
          <a:endParaRPr lang="en-US" sz="2400">
            <a:latin typeface="Calibri" panose="020F0502020204030204" pitchFamily="34" charset="0"/>
            <a:cs typeface="Calibri" panose="020F0502020204030204" pitchFamily="34" charset="0"/>
          </a:endParaRPr>
        </a:p>
      </dgm:t>
    </dgm:pt>
    <dgm:pt modelId="{3CAF376F-F7CF-4546-ACBD-036A28D1854F}">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Strategic Initiatives</a:t>
          </a:r>
        </a:p>
      </dgm:t>
    </dgm:pt>
    <dgm:pt modelId="{6EC6AB9A-49FF-4368-B2B4-F7316D11358F}" type="parTrans" cxnId="{6B664487-2F4B-44D4-97A8-5DDD63470FEA}">
      <dgm:prSet/>
      <dgm:spPr/>
      <dgm:t>
        <a:bodyPr/>
        <a:lstStyle/>
        <a:p>
          <a:endParaRPr lang="en-US" sz="2400">
            <a:latin typeface="Calibri" panose="020F0502020204030204" pitchFamily="34" charset="0"/>
            <a:cs typeface="Calibri" panose="020F0502020204030204" pitchFamily="34" charset="0"/>
          </a:endParaRPr>
        </a:p>
      </dgm:t>
    </dgm:pt>
    <dgm:pt modelId="{23E3C41D-C531-4A2F-9EF9-A5FB93F6B151}" type="sibTrans" cxnId="{6B664487-2F4B-44D4-97A8-5DDD63470FEA}">
      <dgm:prSet/>
      <dgm:spPr/>
      <dgm:t>
        <a:bodyPr/>
        <a:lstStyle/>
        <a:p>
          <a:endParaRPr lang="en-US" sz="2400">
            <a:latin typeface="Calibri" panose="020F0502020204030204" pitchFamily="34" charset="0"/>
            <a:cs typeface="Calibri" panose="020F0502020204030204" pitchFamily="34" charset="0"/>
          </a:endParaRPr>
        </a:p>
      </dgm:t>
    </dgm:pt>
    <dgm:pt modelId="{65EBB6D4-0CCE-4E1C-9FF2-EE897B5E7A3F}">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Strong Commitment to ESG</a:t>
          </a:r>
          <a:endParaRPr lang="fr-FR" sz="2800" b="1" dirty="0">
            <a:latin typeface="Calibri" panose="020F0502020204030204" pitchFamily="34" charset="0"/>
            <a:cs typeface="Calibri" panose="020F0502020204030204" pitchFamily="34" charset="0"/>
          </a:endParaRPr>
        </a:p>
      </dgm:t>
    </dgm:pt>
    <dgm:pt modelId="{185F109D-8588-4B3C-A925-DF4756124C88}" type="parTrans" cxnId="{86EFB812-1C9A-4944-B600-7145885AA7A2}">
      <dgm:prSet/>
      <dgm:spPr/>
      <dgm:t>
        <a:bodyPr/>
        <a:lstStyle/>
        <a:p>
          <a:endParaRPr lang="en-US" sz="1800">
            <a:latin typeface="Calibri" panose="020F0502020204030204" pitchFamily="34" charset="0"/>
            <a:cs typeface="Calibri" panose="020F0502020204030204" pitchFamily="34" charset="0"/>
          </a:endParaRPr>
        </a:p>
      </dgm:t>
    </dgm:pt>
    <dgm:pt modelId="{D8749B01-65D0-491B-B17B-14C3904A1CF9}" type="sibTrans" cxnId="{86EFB812-1C9A-4944-B600-7145885AA7A2}">
      <dgm:prSet/>
      <dgm:spPr/>
      <dgm:t>
        <a:bodyPr/>
        <a:lstStyle/>
        <a:p>
          <a:endParaRPr lang="en-US" sz="1800">
            <a:latin typeface="Calibri" panose="020F0502020204030204" pitchFamily="34" charset="0"/>
            <a:cs typeface="Calibri" panose="020F0502020204030204" pitchFamily="34" charset="0"/>
          </a:endParaRPr>
        </a:p>
      </dgm:t>
    </dgm:pt>
    <dgm:pt modelId="{A35696A1-81E1-484C-8953-179E6ABB53E8}">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Who We Are</a:t>
          </a:r>
        </a:p>
      </dgm:t>
    </dgm:pt>
    <dgm:pt modelId="{7949E2E7-A57E-40F8-BFF9-AAC114DC03D1}" type="parTrans" cxnId="{2239F4FA-B871-421C-9920-4C676EEAF77E}">
      <dgm:prSet/>
      <dgm:spPr/>
      <dgm:t>
        <a:bodyPr/>
        <a:lstStyle/>
        <a:p>
          <a:endParaRPr lang="en-US"/>
        </a:p>
      </dgm:t>
    </dgm:pt>
    <dgm:pt modelId="{F54CA121-3E30-418F-9C91-0528B57C192D}" type="sibTrans" cxnId="{2239F4FA-B871-421C-9920-4C676EEAF77E}">
      <dgm:prSet/>
      <dgm:spPr/>
      <dgm:t>
        <a:bodyPr/>
        <a:lstStyle/>
        <a:p>
          <a:endParaRPr lang="en-US"/>
        </a:p>
      </dgm:t>
    </dgm:pt>
    <dgm:pt modelId="{DC2C0814-8C2D-4CF6-963D-29E3939FFD09}">
      <dgm:prSet custT="1"/>
      <dgm:spPr>
        <a:solidFill>
          <a:schemeClr val="tx2"/>
        </a:solidFill>
      </dgm:spPr>
      <dgm:t>
        <a:bodyPr/>
        <a:lstStyle/>
        <a:p>
          <a:r>
            <a:rPr lang="en-US" sz="2800" b="1" dirty="0">
              <a:latin typeface="Calibri" panose="020F0502020204030204" pitchFamily="34" charset="0"/>
              <a:cs typeface="Calibri" panose="020F0502020204030204" pitchFamily="34" charset="0"/>
            </a:rPr>
            <a:t>How We Compete</a:t>
          </a:r>
        </a:p>
      </dgm:t>
    </dgm:pt>
    <dgm:pt modelId="{4777A956-4A2F-48F2-A8E2-69037129EE62}" type="parTrans" cxnId="{33895026-1512-4172-82A9-88C1EE9F403A}">
      <dgm:prSet/>
      <dgm:spPr/>
      <dgm:t>
        <a:bodyPr/>
        <a:lstStyle/>
        <a:p>
          <a:endParaRPr lang="en-US"/>
        </a:p>
      </dgm:t>
    </dgm:pt>
    <dgm:pt modelId="{034CDA90-4339-4C50-8365-884C703DF27B}" type="sibTrans" cxnId="{33895026-1512-4172-82A9-88C1EE9F403A}">
      <dgm:prSet/>
      <dgm:spPr/>
      <dgm:t>
        <a:bodyPr/>
        <a:lstStyle/>
        <a:p>
          <a:endParaRPr lang="en-US"/>
        </a:p>
      </dgm:t>
    </dgm:pt>
    <dgm:pt modelId="{14DB3190-B836-4339-BBE6-F6B21F74F217}" type="pres">
      <dgm:prSet presAssocID="{6A4B1809-493F-4018-AF8A-EBB96376B39C}" presName="linear" presStyleCnt="0">
        <dgm:presLayoutVars>
          <dgm:dir/>
          <dgm:resizeHandles val="exact"/>
        </dgm:presLayoutVars>
      </dgm:prSet>
      <dgm:spPr/>
    </dgm:pt>
    <dgm:pt modelId="{2D974DB2-D68D-4368-9E6A-098B4A7C3145}" type="pres">
      <dgm:prSet presAssocID="{A35696A1-81E1-484C-8953-179E6ABB53E8}" presName="comp" presStyleCnt="0"/>
      <dgm:spPr/>
    </dgm:pt>
    <dgm:pt modelId="{90FDEDB8-D03F-4851-8CED-3E964D3D5F03}" type="pres">
      <dgm:prSet presAssocID="{A35696A1-81E1-484C-8953-179E6ABB53E8}" presName="box" presStyleLbl="node1" presStyleIdx="0" presStyleCnt="5"/>
      <dgm:spPr/>
    </dgm:pt>
    <dgm:pt modelId="{159C6FA1-2C0A-422B-80B8-15209773880F}" type="pres">
      <dgm:prSet presAssocID="{A35696A1-81E1-484C-8953-179E6ABB53E8}" presName="img" presStyleLbl="fgImgPlace1" presStyleIdx="0" presStyleCnt="5" custScaleX="89379" custLinFactNeighborX="-6004" custLinFactNeighborY="-638"/>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5241517-BE87-4835-8171-A2CA9D52043F}" type="pres">
      <dgm:prSet presAssocID="{A35696A1-81E1-484C-8953-179E6ABB53E8}" presName="text" presStyleLbl="node1" presStyleIdx="0" presStyleCnt="5">
        <dgm:presLayoutVars>
          <dgm:bulletEnabled val="1"/>
        </dgm:presLayoutVars>
      </dgm:prSet>
      <dgm:spPr/>
    </dgm:pt>
    <dgm:pt modelId="{56010AAC-5400-4622-924B-98EDEB162190}" type="pres">
      <dgm:prSet presAssocID="{F54CA121-3E30-418F-9C91-0528B57C192D}" presName="spacer" presStyleCnt="0"/>
      <dgm:spPr/>
    </dgm:pt>
    <dgm:pt modelId="{F0E4492E-471B-4843-AE96-13A814E11BFE}" type="pres">
      <dgm:prSet presAssocID="{DC2C0814-8C2D-4CF6-963D-29E3939FFD09}" presName="comp" presStyleCnt="0"/>
      <dgm:spPr/>
    </dgm:pt>
    <dgm:pt modelId="{83815D15-148D-4D3C-9479-1216A566EC52}" type="pres">
      <dgm:prSet presAssocID="{DC2C0814-8C2D-4CF6-963D-29E3939FFD09}" presName="box" presStyleLbl="node1" presStyleIdx="1" presStyleCnt="5"/>
      <dgm:spPr/>
    </dgm:pt>
    <dgm:pt modelId="{4062FEA9-CD99-4A4C-99BE-37CD46A6BE37}" type="pres">
      <dgm:prSet presAssocID="{DC2C0814-8C2D-4CF6-963D-29E3939FFD09}" presName="img" presStyleLbl="fgImgPlace1" presStyleIdx="1" presStyleCnt="5" custScaleX="89234" custLinFactNeighborX="-5577"/>
      <dgm:spPr>
        <a:blipFill rotWithShape="1">
          <a:blip xmlns:r="http://schemas.openxmlformats.org/officeDocument/2006/relationships" r:embed="rId2"/>
          <a:srcRect/>
          <a:stretch>
            <a:fillRect t="-123000" b="-123000"/>
          </a:stretch>
        </a:blipFill>
      </dgm:spPr>
    </dgm:pt>
    <dgm:pt modelId="{B8E24C4E-87E6-4FB0-A168-CEB21C588CA0}" type="pres">
      <dgm:prSet presAssocID="{DC2C0814-8C2D-4CF6-963D-29E3939FFD09}" presName="text" presStyleLbl="node1" presStyleIdx="1" presStyleCnt="5">
        <dgm:presLayoutVars>
          <dgm:bulletEnabled val="1"/>
        </dgm:presLayoutVars>
      </dgm:prSet>
      <dgm:spPr/>
    </dgm:pt>
    <dgm:pt modelId="{6E7CBD43-6BAA-4274-BA7D-8B9575EDAA86}" type="pres">
      <dgm:prSet presAssocID="{034CDA90-4339-4C50-8365-884C703DF27B}" presName="spacer" presStyleCnt="0"/>
      <dgm:spPr/>
    </dgm:pt>
    <dgm:pt modelId="{FC11477C-B12A-4F05-84F1-791B1653BCAC}" type="pres">
      <dgm:prSet presAssocID="{3CAF376F-F7CF-4546-ACBD-036A28D1854F}" presName="comp" presStyleCnt="0"/>
      <dgm:spPr/>
    </dgm:pt>
    <dgm:pt modelId="{C0BC97E2-AD53-4CC2-B3D9-B1D7E2FBDF18}" type="pres">
      <dgm:prSet presAssocID="{3CAF376F-F7CF-4546-ACBD-036A28D1854F}" presName="box" presStyleLbl="node1" presStyleIdx="2" presStyleCnt="5"/>
      <dgm:spPr/>
    </dgm:pt>
    <dgm:pt modelId="{90055D21-210A-4DEE-B035-B1215F2914F4}" type="pres">
      <dgm:prSet presAssocID="{3CAF376F-F7CF-4546-ACBD-036A28D1854F}" presName="img" presStyleLbl="fgImgPlace1" presStyleIdx="2" presStyleCnt="5" custScaleX="89554" custLinFactNeighborX="-5911" custLinFactNeighborY="13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3729731-029B-45D8-B9E2-6E3AB6446BCC}" type="pres">
      <dgm:prSet presAssocID="{3CAF376F-F7CF-4546-ACBD-036A28D1854F}" presName="text" presStyleLbl="node1" presStyleIdx="2" presStyleCnt="5">
        <dgm:presLayoutVars>
          <dgm:bulletEnabled val="1"/>
        </dgm:presLayoutVars>
      </dgm:prSet>
      <dgm:spPr/>
    </dgm:pt>
    <dgm:pt modelId="{54B80A29-24A3-4808-9C49-C73B5D5DB04D}" type="pres">
      <dgm:prSet presAssocID="{23E3C41D-C531-4A2F-9EF9-A5FB93F6B151}" presName="spacer" presStyleCnt="0"/>
      <dgm:spPr/>
    </dgm:pt>
    <dgm:pt modelId="{8C4BC3FC-24A6-4FE6-AF81-4832EB9F2F66}" type="pres">
      <dgm:prSet presAssocID="{D34D9BB8-C010-4B5E-A89B-43A828071B64}" presName="comp" presStyleCnt="0"/>
      <dgm:spPr/>
    </dgm:pt>
    <dgm:pt modelId="{D097A5B6-EB2B-4FAD-A248-AE422ED0CAB3}" type="pres">
      <dgm:prSet presAssocID="{D34D9BB8-C010-4B5E-A89B-43A828071B64}" presName="box" presStyleLbl="node1" presStyleIdx="3" presStyleCnt="5" custLinFactNeighborY="-658"/>
      <dgm:spPr/>
    </dgm:pt>
    <dgm:pt modelId="{28E84ACD-62A9-4EAD-8E9C-CDF4D0923DF9}" type="pres">
      <dgm:prSet presAssocID="{D34D9BB8-C010-4B5E-A89B-43A828071B64}" presName="img" presStyleLbl="fgImgPlace1" presStyleIdx="3" presStyleCnt="5" custScaleX="89554" custLinFactNeighborX="-5911"/>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9ACD25D-FFCC-4DBE-ADF8-ED8C11856916}" type="pres">
      <dgm:prSet presAssocID="{D34D9BB8-C010-4B5E-A89B-43A828071B64}" presName="text" presStyleLbl="node1" presStyleIdx="3" presStyleCnt="5">
        <dgm:presLayoutVars>
          <dgm:bulletEnabled val="1"/>
        </dgm:presLayoutVars>
      </dgm:prSet>
      <dgm:spPr/>
    </dgm:pt>
    <dgm:pt modelId="{6D6FCBD8-5938-48DD-82D0-32DB6617C546}" type="pres">
      <dgm:prSet presAssocID="{CCBF53B5-20E0-4823-84E5-B84590F94BBE}" presName="spacer" presStyleCnt="0"/>
      <dgm:spPr/>
    </dgm:pt>
    <dgm:pt modelId="{8104273F-3C3D-4775-9D6B-BCC03D830824}" type="pres">
      <dgm:prSet presAssocID="{65EBB6D4-0CCE-4E1C-9FF2-EE897B5E7A3F}" presName="comp" presStyleCnt="0"/>
      <dgm:spPr/>
    </dgm:pt>
    <dgm:pt modelId="{EC889E56-17D4-45FD-B502-3D843FE2FA5C}" type="pres">
      <dgm:prSet presAssocID="{65EBB6D4-0CCE-4E1C-9FF2-EE897B5E7A3F}" presName="box" presStyleLbl="node1" presStyleIdx="4" presStyleCnt="5" custLinFactNeighborX="0" custLinFactNeighborY="-1404"/>
      <dgm:spPr/>
    </dgm:pt>
    <dgm:pt modelId="{579DD3FB-C762-405F-8FB9-29B43D3CDD3F}" type="pres">
      <dgm:prSet presAssocID="{65EBB6D4-0CCE-4E1C-9FF2-EE897B5E7A3F}" presName="img" presStyleLbl="fgImgPlace1" presStyleIdx="4" presStyleCnt="5" custScaleX="89554" custLinFactNeighborX="-5911"/>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B6334268-44B0-4ECE-9C73-F16CD90B9CCA}" type="pres">
      <dgm:prSet presAssocID="{65EBB6D4-0CCE-4E1C-9FF2-EE897B5E7A3F}" presName="text" presStyleLbl="node1" presStyleIdx="4" presStyleCnt="5">
        <dgm:presLayoutVars>
          <dgm:bulletEnabled val="1"/>
        </dgm:presLayoutVars>
      </dgm:prSet>
      <dgm:spPr/>
    </dgm:pt>
  </dgm:ptLst>
  <dgm:cxnLst>
    <dgm:cxn modelId="{4E784507-24CE-4CB9-9007-FB0750C97E8E}" type="presOf" srcId="{DC2C0814-8C2D-4CF6-963D-29E3939FFD09}" destId="{83815D15-148D-4D3C-9479-1216A566EC52}" srcOrd="0" destOrd="0" presId="urn:microsoft.com/office/officeart/2005/8/layout/vList4"/>
    <dgm:cxn modelId="{86EFB812-1C9A-4944-B600-7145885AA7A2}" srcId="{6A4B1809-493F-4018-AF8A-EBB96376B39C}" destId="{65EBB6D4-0CCE-4E1C-9FF2-EE897B5E7A3F}" srcOrd="4" destOrd="0" parTransId="{185F109D-8588-4B3C-A925-DF4756124C88}" sibTransId="{D8749B01-65D0-491B-B17B-14C3904A1CF9}"/>
    <dgm:cxn modelId="{60B5E121-FD50-4D5E-8CC9-F4A512CE68B7}" type="presOf" srcId="{DC2C0814-8C2D-4CF6-963D-29E3939FFD09}" destId="{B8E24C4E-87E6-4FB0-A168-CEB21C588CA0}" srcOrd="1" destOrd="0" presId="urn:microsoft.com/office/officeart/2005/8/layout/vList4"/>
    <dgm:cxn modelId="{33895026-1512-4172-82A9-88C1EE9F403A}" srcId="{6A4B1809-493F-4018-AF8A-EBB96376B39C}" destId="{DC2C0814-8C2D-4CF6-963D-29E3939FFD09}" srcOrd="1" destOrd="0" parTransId="{4777A956-4A2F-48F2-A8E2-69037129EE62}" sibTransId="{034CDA90-4339-4C50-8365-884C703DF27B}"/>
    <dgm:cxn modelId="{29A53264-D4CA-4451-BD02-F86634EB4E16}" type="presOf" srcId="{65EBB6D4-0CCE-4E1C-9FF2-EE897B5E7A3F}" destId="{EC889E56-17D4-45FD-B502-3D843FE2FA5C}" srcOrd="0" destOrd="0" presId="urn:microsoft.com/office/officeart/2005/8/layout/vList4"/>
    <dgm:cxn modelId="{4FFDF96B-9A67-4031-A810-E4C437757B72}" type="presOf" srcId="{D34D9BB8-C010-4B5E-A89B-43A828071B64}" destId="{D097A5B6-EB2B-4FAD-A248-AE422ED0CAB3}" srcOrd="0" destOrd="0" presId="urn:microsoft.com/office/officeart/2005/8/layout/vList4"/>
    <dgm:cxn modelId="{A9A21B70-F9D2-4002-B4F9-866CD8CD7F3E}" type="presOf" srcId="{A35696A1-81E1-484C-8953-179E6ABB53E8}" destId="{25241517-BE87-4835-8171-A2CA9D52043F}" srcOrd="1" destOrd="0" presId="urn:microsoft.com/office/officeart/2005/8/layout/vList4"/>
    <dgm:cxn modelId="{73F04A74-296A-4871-843A-9E362BBB36B4}" type="presOf" srcId="{A35696A1-81E1-484C-8953-179E6ABB53E8}" destId="{90FDEDB8-D03F-4851-8CED-3E964D3D5F03}" srcOrd="0" destOrd="0" presId="urn:microsoft.com/office/officeart/2005/8/layout/vList4"/>
    <dgm:cxn modelId="{26E9C285-A8CF-4A53-A1CB-2467C24D7279}" type="presOf" srcId="{3CAF376F-F7CF-4546-ACBD-036A28D1854F}" destId="{03729731-029B-45D8-B9E2-6E3AB6446BCC}" srcOrd="1" destOrd="0" presId="urn:microsoft.com/office/officeart/2005/8/layout/vList4"/>
    <dgm:cxn modelId="{6B664487-2F4B-44D4-97A8-5DDD63470FEA}" srcId="{6A4B1809-493F-4018-AF8A-EBB96376B39C}" destId="{3CAF376F-F7CF-4546-ACBD-036A28D1854F}" srcOrd="2" destOrd="0" parTransId="{6EC6AB9A-49FF-4368-B2B4-F7316D11358F}" sibTransId="{23E3C41D-C531-4A2F-9EF9-A5FB93F6B151}"/>
    <dgm:cxn modelId="{F19862AC-8C83-408F-A5D0-0EA87BD2A1A5}" type="presOf" srcId="{D34D9BB8-C010-4B5E-A89B-43A828071B64}" destId="{29ACD25D-FFCC-4DBE-ADF8-ED8C11856916}" srcOrd="1" destOrd="0" presId="urn:microsoft.com/office/officeart/2005/8/layout/vList4"/>
    <dgm:cxn modelId="{681002B8-E32E-45A8-8CEF-E3BCAB8EE22A}" type="presOf" srcId="{3CAF376F-F7CF-4546-ACBD-036A28D1854F}" destId="{C0BC97E2-AD53-4CC2-B3D9-B1D7E2FBDF18}" srcOrd="0" destOrd="0" presId="urn:microsoft.com/office/officeart/2005/8/layout/vList4"/>
    <dgm:cxn modelId="{C08916C5-2675-4A02-8741-F97ED4ED0D08}" type="presOf" srcId="{65EBB6D4-0CCE-4E1C-9FF2-EE897B5E7A3F}" destId="{B6334268-44B0-4ECE-9C73-F16CD90B9CCA}" srcOrd="1" destOrd="0" presId="urn:microsoft.com/office/officeart/2005/8/layout/vList4"/>
    <dgm:cxn modelId="{F1531DD8-B68C-4199-9C0A-BB2009A9A132}" srcId="{6A4B1809-493F-4018-AF8A-EBB96376B39C}" destId="{D34D9BB8-C010-4B5E-A89B-43A828071B64}" srcOrd="3" destOrd="0" parTransId="{BD86496E-511F-452D-BBF7-C35A02B0D99B}" sibTransId="{CCBF53B5-20E0-4823-84E5-B84590F94BBE}"/>
    <dgm:cxn modelId="{A85822EF-947F-4BEF-BFFD-4294F6AE93E4}" type="presOf" srcId="{6A4B1809-493F-4018-AF8A-EBB96376B39C}" destId="{14DB3190-B836-4339-BBE6-F6B21F74F217}" srcOrd="0" destOrd="0" presId="urn:microsoft.com/office/officeart/2005/8/layout/vList4"/>
    <dgm:cxn modelId="{2239F4FA-B871-421C-9920-4C676EEAF77E}" srcId="{6A4B1809-493F-4018-AF8A-EBB96376B39C}" destId="{A35696A1-81E1-484C-8953-179E6ABB53E8}" srcOrd="0" destOrd="0" parTransId="{7949E2E7-A57E-40F8-BFF9-AAC114DC03D1}" sibTransId="{F54CA121-3E30-418F-9C91-0528B57C192D}"/>
    <dgm:cxn modelId="{3900D157-A65E-4E04-882F-04DE801D7FA6}" type="presParOf" srcId="{14DB3190-B836-4339-BBE6-F6B21F74F217}" destId="{2D974DB2-D68D-4368-9E6A-098B4A7C3145}" srcOrd="0" destOrd="0" presId="urn:microsoft.com/office/officeart/2005/8/layout/vList4"/>
    <dgm:cxn modelId="{6B9CC20F-5229-4257-A624-A26FC712A122}" type="presParOf" srcId="{2D974DB2-D68D-4368-9E6A-098B4A7C3145}" destId="{90FDEDB8-D03F-4851-8CED-3E964D3D5F03}" srcOrd="0" destOrd="0" presId="urn:microsoft.com/office/officeart/2005/8/layout/vList4"/>
    <dgm:cxn modelId="{7F538B3E-EC64-41C0-8106-64A259660795}" type="presParOf" srcId="{2D974DB2-D68D-4368-9E6A-098B4A7C3145}" destId="{159C6FA1-2C0A-422B-80B8-15209773880F}" srcOrd="1" destOrd="0" presId="urn:microsoft.com/office/officeart/2005/8/layout/vList4"/>
    <dgm:cxn modelId="{AC9A7BFC-6D2C-49B1-873A-B3BE03CC47F1}" type="presParOf" srcId="{2D974DB2-D68D-4368-9E6A-098B4A7C3145}" destId="{25241517-BE87-4835-8171-A2CA9D52043F}" srcOrd="2" destOrd="0" presId="urn:microsoft.com/office/officeart/2005/8/layout/vList4"/>
    <dgm:cxn modelId="{92FDD7D1-58B0-481C-B409-305B6AABB0D3}" type="presParOf" srcId="{14DB3190-B836-4339-BBE6-F6B21F74F217}" destId="{56010AAC-5400-4622-924B-98EDEB162190}" srcOrd="1" destOrd="0" presId="urn:microsoft.com/office/officeart/2005/8/layout/vList4"/>
    <dgm:cxn modelId="{5D26E951-7720-4C36-BD2E-AB6F29F18DEC}" type="presParOf" srcId="{14DB3190-B836-4339-BBE6-F6B21F74F217}" destId="{F0E4492E-471B-4843-AE96-13A814E11BFE}" srcOrd="2" destOrd="0" presId="urn:microsoft.com/office/officeart/2005/8/layout/vList4"/>
    <dgm:cxn modelId="{12DB8ED8-6B93-46B1-A92F-FC9429CBE1EA}" type="presParOf" srcId="{F0E4492E-471B-4843-AE96-13A814E11BFE}" destId="{83815D15-148D-4D3C-9479-1216A566EC52}" srcOrd="0" destOrd="0" presId="urn:microsoft.com/office/officeart/2005/8/layout/vList4"/>
    <dgm:cxn modelId="{71044589-0BA2-47D5-9C6C-768B3D0634EF}" type="presParOf" srcId="{F0E4492E-471B-4843-AE96-13A814E11BFE}" destId="{4062FEA9-CD99-4A4C-99BE-37CD46A6BE37}" srcOrd="1" destOrd="0" presId="urn:microsoft.com/office/officeart/2005/8/layout/vList4"/>
    <dgm:cxn modelId="{3F22CF5C-6A26-461B-9706-B51F26F91456}" type="presParOf" srcId="{F0E4492E-471B-4843-AE96-13A814E11BFE}" destId="{B8E24C4E-87E6-4FB0-A168-CEB21C588CA0}" srcOrd="2" destOrd="0" presId="urn:microsoft.com/office/officeart/2005/8/layout/vList4"/>
    <dgm:cxn modelId="{76594774-382C-4DF3-B987-C51D76814079}" type="presParOf" srcId="{14DB3190-B836-4339-BBE6-F6B21F74F217}" destId="{6E7CBD43-6BAA-4274-BA7D-8B9575EDAA86}" srcOrd="3" destOrd="0" presId="urn:microsoft.com/office/officeart/2005/8/layout/vList4"/>
    <dgm:cxn modelId="{5BB0B874-7344-49D3-878F-1C434A41E588}" type="presParOf" srcId="{14DB3190-B836-4339-BBE6-F6B21F74F217}" destId="{FC11477C-B12A-4F05-84F1-791B1653BCAC}" srcOrd="4" destOrd="0" presId="urn:microsoft.com/office/officeart/2005/8/layout/vList4"/>
    <dgm:cxn modelId="{AAA71E5E-4BA4-4E70-9242-0246A861DB06}" type="presParOf" srcId="{FC11477C-B12A-4F05-84F1-791B1653BCAC}" destId="{C0BC97E2-AD53-4CC2-B3D9-B1D7E2FBDF18}" srcOrd="0" destOrd="0" presId="urn:microsoft.com/office/officeart/2005/8/layout/vList4"/>
    <dgm:cxn modelId="{2A18DF4B-F965-4255-A4E4-09374ADCF753}" type="presParOf" srcId="{FC11477C-B12A-4F05-84F1-791B1653BCAC}" destId="{90055D21-210A-4DEE-B035-B1215F2914F4}" srcOrd="1" destOrd="0" presId="urn:microsoft.com/office/officeart/2005/8/layout/vList4"/>
    <dgm:cxn modelId="{8CD0E37B-040E-4559-805A-6B05B4416A8D}" type="presParOf" srcId="{FC11477C-B12A-4F05-84F1-791B1653BCAC}" destId="{03729731-029B-45D8-B9E2-6E3AB6446BCC}" srcOrd="2" destOrd="0" presId="urn:microsoft.com/office/officeart/2005/8/layout/vList4"/>
    <dgm:cxn modelId="{00EFA932-89B4-4B07-9A92-65B16D74B49C}" type="presParOf" srcId="{14DB3190-B836-4339-BBE6-F6B21F74F217}" destId="{54B80A29-24A3-4808-9C49-C73B5D5DB04D}" srcOrd="5" destOrd="0" presId="urn:microsoft.com/office/officeart/2005/8/layout/vList4"/>
    <dgm:cxn modelId="{276C98CB-0D3F-4720-8BE2-A755471A8163}" type="presParOf" srcId="{14DB3190-B836-4339-BBE6-F6B21F74F217}" destId="{8C4BC3FC-24A6-4FE6-AF81-4832EB9F2F66}" srcOrd="6" destOrd="0" presId="urn:microsoft.com/office/officeart/2005/8/layout/vList4"/>
    <dgm:cxn modelId="{5B98C931-1674-42C1-8808-747F4635599E}" type="presParOf" srcId="{8C4BC3FC-24A6-4FE6-AF81-4832EB9F2F66}" destId="{D097A5B6-EB2B-4FAD-A248-AE422ED0CAB3}" srcOrd="0" destOrd="0" presId="urn:microsoft.com/office/officeart/2005/8/layout/vList4"/>
    <dgm:cxn modelId="{472738EA-634B-40A3-9DD2-CD2175333D38}" type="presParOf" srcId="{8C4BC3FC-24A6-4FE6-AF81-4832EB9F2F66}" destId="{28E84ACD-62A9-4EAD-8E9C-CDF4D0923DF9}" srcOrd="1" destOrd="0" presId="urn:microsoft.com/office/officeart/2005/8/layout/vList4"/>
    <dgm:cxn modelId="{E6BD393C-870D-4A55-A708-257CA496CD68}" type="presParOf" srcId="{8C4BC3FC-24A6-4FE6-AF81-4832EB9F2F66}" destId="{29ACD25D-FFCC-4DBE-ADF8-ED8C11856916}" srcOrd="2" destOrd="0" presId="urn:microsoft.com/office/officeart/2005/8/layout/vList4"/>
    <dgm:cxn modelId="{283600B0-6030-424B-B707-1085ACEB4368}" type="presParOf" srcId="{14DB3190-B836-4339-BBE6-F6B21F74F217}" destId="{6D6FCBD8-5938-48DD-82D0-32DB6617C546}" srcOrd="7" destOrd="0" presId="urn:microsoft.com/office/officeart/2005/8/layout/vList4"/>
    <dgm:cxn modelId="{39FAED10-4454-4B0B-908C-025C9B2B0DC2}" type="presParOf" srcId="{14DB3190-B836-4339-BBE6-F6B21F74F217}" destId="{8104273F-3C3D-4775-9D6B-BCC03D830824}" srcOrd="8" destOrd="0" presId="urn:microsoft.com/office/officeart/2005/8/layout/vList4"/>
    <dgm:cxn modelId="{920CDC6A-85D8-4B06-A4BE-8B8D5A4113DE}" type="presParOf" srcId="{8104273F-3C3D-4775-9D6B-BCC03D830824}" destId="{EC889E56-17D4-45FD-B502-3D843FE2FA5C}" srcOrd="0" destOrd="0" presId="urn:microsoft.com/office/officeart/2005/8/layout/vList4"/>
    <dgm:cxn modelId="{02AA3D0D-2AD5-45F9-9AFB-723CF25D553F}" type="presParOf" srcId="{8104273F-3C3D-4775-9D6B-BCC03D830824}" destId="{579DD3FB-C762-405F-8FB9-29B43D3CDD3F}" srcOrd="1" destOrd="0" presId="urn:microsoft.com/office/officeart/2005/8/layout/vList4"/>
    <dgm:cxn modelId="{CB5948B1-4EB5-426F-86D8-78F185644878}" type="presParOf" srcId="{8104273F-3C3D-4775-9D6B-BCC03D830824}" destId="{B6334268-44B0-4ECE-9C73-F16CD90B9CC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4B1809-493F-4018-AF8A-EBB96376B39C}" type="doc">
      <dgm:prSet loTypeId="urn:microsoft.com/office/officeart/2005/8/layout/vList4" loCatId="list" qsTypeId="urn:microsoft.com/office/officeart/2005/8/quickstyle/simple1" qsCatId="simple" csTypeId="urn:microsoft.com/office/officeart/2005/8/colors/accent3_4" csCatId="accent3" phldr="1"/>
      <dgm:spPr/>
      <dgm:t>
        <a:bodyPr/>
        <a:lstStyle/>
        <a:p>
          <a:endParaRPr lang="en-US"/>
        </a:p>
      </dgm:t>
    </dgm:pt>
    <dgm:pt modelId="{20E072E1-B9AF-4A15-A1DA-E4AC8B8202B4}">
      <dgm:prSet custT="1"/>
      <dgm:spPr>
        <a:solidFill>
          <a:schemeClr val="accent3"/>
        </a:solidFill>
      </dgm:spPr>
      <dgm:t>
        <a:bodyPr/>
        <a:lstStyle/>
        <a:p>
          <a:r>
            <a:rPr lang="en-US" sz="2800" b="1" i="0" dirty="0">
              <a:latin typeface="Calibri" panose="020F0502020204030204" pitchFamily="34" charset="0"/>
              <a:cs typeface="Calibri" panose="020F0502020204030204" pitchFamily="34" charset="0"/>
            </a:rPr>
            <a:t>Appendix – Historical Financials</a:t>
          </a:r>
        </a:p>
      </dgm:t>
    </dgm:pt>
    <dgm:pt modelId="{5025FE7A-75F1-40D2-8066-698B17BB12F9}" type="parTrans" cxnId="{1030524C-E01A-4D6F-9787-96E85AEF9995}">
      <dgm:prSet/>
      <dgm:spPr/>
      <dgm:t>
        <a:bodyPr/>
        <a:lstStyle/>
        <a:p>
          <a:endParaRPr lang="en-US"/>
        </a:p>
      </dgm:t>
    </dgm:pt>
    <dgm:pt modelId="{FF9806D4-3118-4A25-8C2D-714DDAE4AB5D}" type="sibTrans" cxnId="{1030524C-E01A-4D6F-9787-96E85AEF9995}">
      <dgm:prSet/>
      <dgm:spPr/>
      <dgm:t>
        <a:bodyPr/>
        <a:lstStyle/>
        <a:p>
          <a:endParaRPr lang="en-US"/>
        </a:p>
      </dgm:t>
    </dgm:pt>
    <dgm:pt modelId="{14DB3190-B836-4339-BBE6-F6B21F74F217}" type="pres">
      <dgm:prSet presAssocID="{6A4B1809-493F-4018-AF8A-EBB96376B39C}" presName="linear" presStyleCnt="0">
        <dgm:presLayoutVars>
          <dgm:dir/>
          <dgm:resizeHandles val="exact"/>
        </dgm:presLayoutVars>
      </dgm:prSet>
      <dgm:spPr/>
    </dgm:pt>
    <dgm:pt modelId="{EAC52897-D46B-4530-9954-3F10361215DF}" type="pres">
      <dgm:prSet presAssocID="{20E072E1-B9AF-4A15-A1DA-E4AC8B8202B4}" presName="comp" presStyleCnt="0"/>
      <dgm:spPr/>
    </dgm:pt>
    <dgm:pt modelId="{03E1596E-5D93-4BCD-AC64-582E10CD84C7}" type="pres">
      <dgm:prSet presAssocID="{20E072E1-B9AF-4A15-A1DA-E4AC8B8202B4}" presName="box" presStyleLbl="node1" presStyleIdx="0" presStyleCnt="1" custLinFactNeighborY="1253"/>
      <dgm:spPr/>
    </dgm:pt>
    <dgm:pt modelId="{926B31B3-0D3C-4797-9F50-87F2BDBD714C}" type="pres">
      <dgm:prSet presAssocID="{20E072E1-B9AF-4A15-A1DA-E4AC8B8202B4}" presName="img" presStyleLbl="fgImgPlace1" presStyleIdx="0" presStyleCnt="1" custScaleX="90202" custLinFactNeighborX="-5626"/>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254A2E5-0BA0-45A9-8917-5706BBD19381}" type="pres">
      <dgm:prSet presAssocID="{20E072E1-B9AF-4A15-A1DA-E4AC8B8202B4}" presName="text" presStyleLbl="node1" presStyleIdx="0" presStyleCnt="1">
        <dgm:presLayoutVars>
          <dgm:bulletEnabled val="1"/>
        </dgm:presLayoutVars>
      </dgm:prSet>
      <dgm:spPr/>
    </dgm:pt>
  </dgm:ptLst>
  <dgm:cxnLst>
    <dgm:cxn modelId="{1030524C-E01A-4D6F-9787-96E85AEF9995}" srcId="{6A4B1809-493F-4018-AF8A-EBB96376B39C}" destId="{20E072E1-B9AF-4A15-A1DA-E4AC8B8202B4}" srcOrd="0" destOrd="0" parTransId="{5025FE7A-75F1-40D2-8066-698B17BB12F9}" sibTransId="{FF9806D4-3118-4A25-8C2D-714DDAE4AB5D}"/>
    <dgm:cxn modelId="{F7318185-041C-4F7F-BDF0-017186D91CB4}" type="presOf" srcId="{20E072E1-B9AF-4A15-A1DA-E4AC8B8202B4}" destId="{4254A2E5-0BA0-45A9-8917-5706BBD19381}" srcOrd="1" destOrd="0" presId="urn:microsoft.com/office/officeart/2005/8/layout/vList4"/>
    <dgm:cxn modelId="{711DCACC-C926-42B8-A63C-F51DA07DF5C0}" type="presOf" srcId="{20E072E1-B9AF-4A15-A1DA-E4AC8B8202B4}" destId="{03E1596E-5D93-4BCD-AC64-582E10CD84C7}" srcOrd="0" destOrd="0" presId="urn:microsoft.com/office/officeart/2005/8/layout/vList4"/>
    <dgm:cxn modelId="{A85822EF-947F-4BEF-BFFD-4294F6AE93E4}" type="presOf" srcId="{6A4B1809-493F-4018-AF8A-EBB96376B39C}" destId="{14DB3190-B836-4339-BBE6-F6B21F74F217}" srcOrd="0" destOrd="0" presId="urn:microsoft.com/office/officeart/2005/8/layout/vList4"/>
    <dgm:cxn modelId="{644CB082-1F0E-48C1-8293-1A0522941038}" type="presParOf" srcId="{14DB3190-B836-4339-BBE6-F6B21F74F217}" destId="{EAC52897-D46B-4530-9954-3F10361215DF}" srcOrd="0" destOrd="0" presId="urn:microsoft.com/office/officeart/2005/8/layout/vList4"/>
    <dgm:cxn modelId="{BA0C6E63-A66B-4ECD-AC11-8745FDAE789A}" type="presParOf" srcId="{EAC52897-D46B-4530-9954-3F10361215DF}" destId="{03E1596E-5D93-4BCD-AC64-582E10CD84C7}" srcOrd="0" destOrd="0" presId="urn:microsoft.com/office/officeart/2005/8/layout/vList4"/>
    <dgm:cxn modelId="{23035F45-4016-44C1-8278-9A7D862D0CA5}" type="presParOf" srcId="{EAC52897-D46B-4530-9954-3F10361215DF}" destId="{926B31B3-0D3C-4797-9F50-87F2BDBD714C}" srcOrd="1" destOrd="0" presId="urn:microsoft.com/office/officeart/2005/8/layout/vList4"/>
    <dgm:cxn modelId="{EA20FD54-7ABC-4E9B-B7C1-C42EB009C243}" type="presParOf" srcId="{EAC52897-D46B-4530-9954-3F10361215DF}" destId="{4254A2E5-0BA0-45A9-8917-5706BBD19381}" srcOrd="2" destOrd="0" presId="urn:microsoft.com/office/officeart/2005/8/layout/vList4"/>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4B1809-493F-4018-AF8A-EBB96376B39C}" type="doc">
      <dgm:prSet loTypeId="urn:microsoft.com/office/officeart/2005/8/layout/vList4" loCatId="list" qsTypeId="urn:microsoft.com/office/officeart/2005/8/quickstyle/simple1" qsCatId="simple" csTypeId="urn:microsoft.com/office/officeart/2005/8/colors/accent3_4" csCatId="accent3" phldr="1"/>
      <dgm:spPr/>
      <dgm:t>
        <a:bodyPr/>
        <a:lstStyle/>
        <a:p>
          <a:endParaRPr lang="en-US"/>
        </a:p>
      </dgm:t>
    </dgm:pt>
    <dgm:pt modelId="{D34D9BB8-C010-4B5E-A89B-43A828071B64}">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Financial Highlights</a:t>
          </a:r>
          <a:endParaRPr lang="fr-FR" sz="2800" b="1" dirty="0">
            <a:latin typeface="Calibri" panose="020F0502020204030204" pitchFamily="34" charset="0"/>
            <a:cs typeface="Calibri" panose="020F0502020204030204" pitchFamily="34" charset="0"/>
          </a:endParaRPr>
        </a:p>
      </dgm:t>
    </dgm:pt>
    <dgm:pt modelId="{BD86496E-511F-452D-BBF7-C35A02B0D99B}" type="parTrans" cxnId="{F1531DD8-B68C-4199-9C0A-BB2009A9A132}">
      <dgm:prSet/>
      <dgm:spPr/>
      <dgm:t>
        <a:bodyPr/>
        <a:lstStyle/>
        <a:p>
          <a:endParaRPr lang="en-US" sz="2400">
            <a:latin typeface="Calibri" panose="020F0502020204030204" pitchFamily="34" charset="0"/>
            <a:cs typeface="Calibri" panose="020F0502020204030204" pitchFamily="34" charset="0"/>
          </a:endParaRPr>
        </a:p>
      </dgm:t>
    </dgm:pt>
    <dgm:pt modelId="{CCBF53B5-20E0-4823-84E5-B84590F94BBE}" type="sibTrans" cxnId="{F1531DD8-B68C-4199-9C0A-BB2009A9A132}">
      <dgm:prSet/>
      <dgm:spPr/>
      <dgm:t>
        <a:bodyPr/>
        <a:lstStyle/>
        <a:p>
          <a:endParaRPr lang="en-US" sz="2400">
            <a:latin typeface="Calibri" panose="020F0502020204030204" pitchFamily="34" charset="0"/>
            <a:cs typeface="Calibri" panose="020F0502020204030204" pitchFamily="34" charset="0"/>
          </a:endParaRPr>
        </a:p>
      </dgm:t>
    </dgm:pt>
    <dgm:pt modelId="{3CAF376F-F7CF-4546-ACBD-036A28D1854F}">
      <dgm:prSet custT="1"/>
      <dgm:spPr>
        <a:solidFill>
          <a:schemeClr val="tx2"/>
        </a:solidFill>
      </dgm:spPr>
      <dgm:t>
        <a:bodyPr/>
        <a:lstStyle/>
        <a:p>
          <a:r>
            <a:rPr lang="en-US" sz="2800" b="1" dirty="0">
              <a:latin typeface="Calibri" panose="020F0502020204030204" pitchFamily="34" charset="0"/>
              <a:cs typeface="Calibri" panose="020F0502020204030204" pitchFamily="34" charset="0"/>
            </a:rPr>
            <a:t>Strategic Initiatives</a:t>
          </a:r>
        </a:p>
      </dgm:t>
    </dgm:pt>
    <dgm:pt modelId="{6EC6AB9A-49FF-4368-B2B4-F7316D11358F}" type="parTrans" cxnId="{6B664487-2F4B-44D4-97A8-5DDD63470FEA}">
      <dgm:prSet/>
      <dgm:spPr/>
      <dgm:t>
        <a:bodyPr/>
        <a:lstStyle/>
        <a:p>
          <a:endParaRPr lang="en-US" sz="2400">
            <a:latin typeface="Calibri" panose="020F0502020204030204" pitchFamily="34" charset="0"/>
            <a:cs typeface="Calibri" panose="020F0502020204030204" pitchFamily="34" charset="0"/>
          </a:endParaRPr>
        </a:p>
      </dgm:t>
    </dgm:pt>
    <dgm:pt modelId="{23E3C41D-C531-4A2F-9EF9-A5FB93F6B151}" type="sibTrans" cxnId="{6B664487-2F4B-44D4-97A8-5DDD63470FEA}">
      <dgm:prSet/>
      <dgm:spPr/>
      <dgm:t>
        <a:bodyPr/>
        <a:lstStyle/>
        <a:p>
          <a:endParaRPr lang="en-US" sz="2400">
            <a:latin typeface="Calibri" panose="020F0502020204030204" pitchFamily="34" charset="0"/>
            <a:cs typeface="Calibri" panose="020F0502020204030204" pitchFamily="34" charset="0"/>
          </a:endParaRPr>
        </a:p>
      </dgm:t>
    </dgm:pt>
    <dgm:pt modelId="{65EBB6D4-0CCE-4E1C-9FF2-EE897B5E7A3F}">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Strong Commitment to ESG</a:t>
          </a:r>
          <a:endParaRPr lang="fr-FR" sz="2800" b="1" dirty="0">
            <a:latin typeface="Calibri" panose="020F0502020204030204" pitchFamily="34" charset="0"/>
            <a:cs typeface="Calibri" panose="020F0502020204030204" pitchFamily="34" charset="0"/>
          </a:endParaRPr>
        </a:p>
      </dgm:t>
    </dgm:pt>
    <dgm:pt modelId="{185F109D-8588-4B3C-A925-DF4756124C88}" type="parTrans" cxnId="{86EFB812-1C9A-4944-B600-7145885AA7A2}">
      <dgm:prSet/>
      <dgm:spPr/>
      <dgm:t>
        <a:bodyPr/>
        <a:lstStyle/>
        <a:p>
          <a:endParaRPr lang="en-US" sz="1800">
            <a:latin typeface="Calibri" panose="020F0502020204030204" pitchFamily="34" charset="0"/>
            <a:cs typeface="Calibri" panose="020F0502020204030204" pitchFamily="34" charset="0"/>
          </a:endParaRPr>
        </a:p>
      </dgm:t>
    </dgm:pt>
    <dgm:pt modelId="{D8749B01-65D0-491B-B17B-14C3904A1CF9}" type="sibTrans" cxnId="{86EFB812-1C9A-4944-B600-7145885AA7A2}">
      <dgm:prSet/>
      <dgm:spPr/>
      <dgm:t>
        <a:bodyPr/>
        <a:lstStyle/>
        <a:p>
          <a:endParaRPr lang="en-US" sz="1800">
            <a:latin typeface="Calibri" panose="020F0502020204030204" pitchFamily="34" charset="0"/>
            <a:cs typeface="Calibri" panose="020F0502020204030204" pitchFamily="34" charset="0"/>
          </a:endParaRPr>
        </a:p>
      </dgm:t>
    </dgm:pt>
    <dgm:pt modelId="{A35696A1-81E1-484C-8953-179E6ABB53E8}">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Who We Are</a:t>
          </a:r>
        </a:p>
      </dgm:t>
    </dgm:pt>
    <dgm:pt modelId="{7949E2E7-A57E-40F8-BFF9-AAC114DC03D1}" type="parTrans" cxnId="{2239F4FA-B871-421C-9920-4C676EEAF77E}">
      <dgm:prSet/>
      <dgm:spPr/>
      <dgm:t>
        <a:bodyPr/>
        <a:lstStyle/>
        <a:p>
          <a:endParaRPr lang="en-US"/>
        </a:p>
      </dgm:t>
    </dgm:pt>
    <dgm:pt modelId="{F54CA121-3E30-418F-9C91-0528B57C192D}" type="sibTrans" cxnId="{2239F4FA-B871-421C-9920-4C676EEAF77E}">
      <dgm:prSet/>
      <dgm:spPr/>
      <dgm:t>
        <a:bodyPr/>
        <a:lstStyle/>
        <a:p>
          <a:endParaRPr lang="en-US"/>
        </a:p>
      </dgm:t>
    </dgm:pt>
    <dgm:pt modelId="{DC2C0814-8C2D-4CF6-963D-29E3939FFD09}">
      <dgm:prSet custT="1"/>
      <dgm:spPr>
        <a:solidFill>
          <a:schemeClr val="accent3"/>
        </a:solidFill>
      </dgm:spPr>
      <dgm:t>
        <a:bodyPr/>
        <a:lstStyle/>
        <a:p>
          <a:r>
            <a:rPr lang="en-US" sz="2800" b="1" dirty="0">
              <a:latin typeface="Calibri" panose="020F0502020204030204" pitchFamily="34" charset="0"/>
              <a:cs typeface="Calibri" panose="020F0502020204030204" pitchFamily="34" charset="0"/>
            </a:rPr>
            <a:t>How We Compete</a:t>
          </a:r>
        </a:p>
      </dgm:t>
    </dgm:pt>
    <dgm:pt modelId="{4777A956-4A2F-48F2-A8E2-69037129EE62}" type="parTrans" cxnId="{33895026-1512-4172-82A9-88C1EE9F403A}">
      <dgm:prSet/>
      <dgm:spPr/>
      <dgm:t>
        <a:bodyPr/>
        <a:lstStyle/>
        <a:p>
          <a:endParaRPr lang="en-US"/>
        </a:p>
      </dgm:t>
    </dgm:pt>
    <dgm:pt modelId="{034CDA90-4339-4C50-8365-884C703DF27B}" type="sibTrans" cxnId="{33895026-1512-4172-82A9-88C1EE9F403A}">
      <dgm:prSet/>
      <dgm:spPr/>
      <dgm:t>
        <a:bodyPr/>
        <a:lstStyle/>
        <a:p>
          <a:endParaRPr lang="en-US"/>
        </a:p>
      </dgm:t>
    </dgm:pt>
    <dgm:pt modelId="{14DB3190-B836-4339-BBE6-F6B21F74F217}" type="pres">
      <dgm:prSet presAssocID="{6A4B1809-493F-4018-AF8A-EBB96376B39C}" presName="linear" presStyleCnt="0">
        <dgm:presLayoutVars>
          <dgm:dir/>
          <dgm:resizeHandles val="exact"/>
        </dgm:presLayoutVars>
      </dgm:prSet>
      <dgm:spPr/>
    </dgm:pt>
    <dgm:pt modelId="{2D974DB2-D68D-4368-9E6A-098B4A7C3145}" type="pres">
      <dgm:prSet presAssocID="{A35696A1-81E1-484C-8953-179E6ABB53E8}" presName="comp" presStyleCnt="0"/>
      <dgm:spPr/>
    </dgm:pt>
    <dgm:pt modelId="{90FDEDB8-D03F-4851-8CED-3E964D3D5F03}" type="pres">
      <dgm:prSet presAssocID="{A35696A1-81E1-484C-8953-179E6ABB53E8}" presName="box" presStyleLbl="node1" presStyleIdx="0" presStyleCnt="5"/>
      <dgm:spPr/>
    </dgm:pt>
    <dgm:pt modelId="{159C6FA1-2C0A-422B-80B8-15209773880F}" type="pres">
      <dgm:prSet presAssocID="{A35696A1-81E1-484C-8953-179E6ABB53E8}" presName="img" presStyleLbl="fgImgPlace1" presStyleIdx="0" presStyleCnt="5" custScaleX="89379" custLinFactNeighborX="-6004" custLinFactNeighborY="-638"/>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25241517-BE87-4835-8171-A2CA9D52043F}" type="pres">
      <dgm:prSet presAssocID="{A35696A1-81E1-484C-8953-179E6ABB53E8}" presName="text" presStyleLbl="node1" presStyleIdx="0" presStyleCnt="5">
        <dgm:presLayoutVars>
          <dgm:bulletEnabled val="1"/>
        </dgm:presLayoutVars>
      </dgm:prSet>
      <dgm:spPr/>
    </dgm:pt>
    <dgm:pt modelId="{56010AAC-5400-4622-924B-98EDEB162190}" type="pres">
      <dgm:prSet presAssocID="{F54CA121-3E30-418F-9C91-0528B57C192D}" presName="spacer" presStyleCnt="0"/>
      <dgm:spPr/>
    </dgm:pt>
    <dgm:pt modelId="{F0E4492E-471B-4843-AE96-13A814E11BFE}" type="pres">
      <dgm:prSet presAssocID="{DC2C0814-8C2D-4CF6-963D-29E3939FFD09}" presName="comp" presStyleCnt="0"/>
      <dgm:spPr/>
    </dgm:pt>
    <dgm:pt modelId="{83815D15-148D-4D3C-9479-1216A566EC52}" type="pres">
      <dgm:prSet presAssocID="{DC2C0814-8C2D-4CF6-963D-29E3939FFD09}" presName="box" presStyleLbl="node1" presStyleIdx="1" presStyleCnt="5"/>
      <dgm:spPr/>
    </dgm:pt>
    <dgm:pt modelId="{4062FEA9-CD99-4A4C-99BE-37CD46A6BE37}" type="pres">
      <dgm:prSet presAssocID="{DC2C0814-8C2D-4CF6-963D-29E3939FFD09}" presName="img" presStyleLbl="fgImgPlace1" presStyleIdx="1" presStyleCnt="5" custScaleX="89234" custLinFactNeighborX="-5577"/>
      <dgm:spPr>
        <a:blipFill rotWithShape="1">
          <a:blip xmlns:r="http://schemas.openxmlformats.org/officeDocument/2006/relationships" r:embed="rId2"/>
          <a:srcRect/>
          <a:stretch>
            <a:fillRect t="-123000" b="-123000"/>
          </a:stretch>
        </a:blipFill>
      </dgm:spPr>
    </dgm:pt>
    <dgm:pt modelId="{B8E24C4E-87E6-4FB0-A168-CEB21C588CA0}" type="pres">
      <dgm:prSet presAssocID="{DC2C0814-8C2D-4CF6-963D-29E3939FFD09}" presName="text" presStyleLbl="node1" presStyleIdx="1" presStyleCnt="5">
        <dgm:presLayoutVars>
          <dgm:bulletEnabled val="1"/>
        </dgm:presLayoutVars>
      </dgm:prSet>
      <dgm:spPr/>
    </dgm:pt>
    <dgm:pt modelId="{6E7CBD43-6BAA-4274-BA7D-8B9575EDAA86}" type="pres">
      <dgm:prSet presAssocID="{034CDA90-4339-4C50-8365-884C703DF27B}" presName="spacer" presStyleCnt="0"/>
      <dgm:spPr/>
    </dgm:pt>
    <dgm:pt modelId="{FC11477C-B12A-4F05-84F1-791B1653BCAC}" type="pres">
      <dgm:prSet presAssocID="{3CAF376F-F7CF-4546-ACBD-036A28D1854F}" presName="comp" presStyleCnt="0"/>
      <dgm:spPr/>
    </dgm:pt>
    <dgm:pt modelId="{C0BC97E2-AD53-4CC2-B3D9-B1D7E2FBDF18}" type="pres">
      <dgm:prSet presAssocID="{3CAF376F-F7CF-4546-ACBD-036A28D1854F}" presName="box" presStyleLbl="node1" presStyleIdx="2" presStyleCnt="5"/>
      <dgm:spPr/>
    </dgm:pt>
    <dgm:pt modelId="{90055D21-210A-4DEE-B035-B1215F2914F4}" type="pres">
      <dgm:prSet presAssocID="{3CAF376F-F7CF-4546-ACBD-036A28D1854F}" presName="img" presStyleLbl="fgImgPlace1" presStyleIdx="2" presStyleCnt="5" custScaleX="89554" custLinFactNeighborX="-5911" custLinFactNeighborY="13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3729731-029B-45D8-B9E2-6E3AB6446BCC}" type="pres">
      <dgm:prSet presAssocID="{3CAF376F-F7CF-4546-ACBD-036A28D1854F}" presName="text" presStyleLbl="node1" presStyleIdx="2" presStyleCnt="5">
        <dgm:presLayoutVars>
          <dgm:bulletEnabled val="1"/>
        </dgm:presLayoutVars>
      </dgm:prSet>
      <dgm:spPr/>
    </dgm:pt>
    <dgm:pt modelId="{54B80A29-24A3-4808-9C49-C73B5D5DB04D}" type="pres">
      <dgm:prSet presAssocID="{23E3C41D-C531-4A2F-9EF9-A5FB93F6B151}" presName="spacer" presStyleCnt="0"/>
      <dgm:spPr/>
    </dgm:pt>
    <dgm:pt modelId="{8C4BC3FC-24A6-4FE6-AF81-4832EB9F2F66}" type="pres">
      <dgm:prSet presAssocID="{D34D9BB8-C010-4B5E-A89B-43A828071B64}" presName="comp" presStyleCnt="0"/>
      <dgm:spPr/>
    </dgm:pt>
    <dgm:pt modelId="{D097A5B6-EB2B-4FAD-A248-AE422ED0CAB3}" type="pres">
      <dgm:prSet presAssocID="{D34D9BB8-C010-4B5E-A89B-43A828071B64}" presName="box" presStyleLbl="node1" presStyleIdx="3" presStyleCnt="5" custLinFactNeighborY="-658"/>
      <dgm:spPr/>
    </dgm:pt>
    <dgm:pt modelId="{28E84ACD-62A9-4EAD-8E9C-CDF4D0923DF9}" type="pres">
      <dgm:prSet presAssocID="{D34D9BB8-C010-4B5E-A89B-43A828071B64}" presName="img" presStyleLbl="fgImgPlace1" presStyleIdx="3" presStyleCnt="5" custScaleX="89554" custLinFactNeighborX="-5911"/>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9ACD25D-FFCC-4DBE-ADF8-ED8C11856916}" type="pres">
      <dgm:prSet presAssocID="{D34D9BB8-C010-4B5E-A89B-43A828071B64}" presName="text" presStyleLbl="node1" presStyleIdx="3" presStyleCnt="5">
        <dgm:presLayoutVars>
          <dgm:bulletEnabled val="1"/>
        </dgm:presLayoutVars>
      </dgm:prSet>
      <dgm:spPr/>
    </dgm:pt>
    <dgm:pt modelId="{6D6FCBD8-5938-48DD-82D0-32DB6617C546}" type="pres">
      <dgm:prSet presAssocID="{CCBF53B5-20E0-4823-84E5-B84590F94BBE}" presName="spacer" presStyleCnt="0"/>
      <dgm:spPr/>
    </dgm:pt>
    <dgm:pt modelId="{8104273F-3C3D-4775-9D6B-BCC03D830824}" type="pres">
      <dgm:prSet presAssocID="{65EBB6D4-0CCE-4E1C-9FF2-EE897B5E7A3F}" presName="comp" presStyleCnt="0"/>
      <dgm:spPr/>
    </dgm:pt>
    <dgm:pt modelId="{EC889E56-17D4-45FD-B502-3D843FE2FA5C}" type="pres">
      <dgm:prSet presAssocID="{65EBB6D4-0CCE-4E1C-9FF2-EE897B5E7A3F}" presName="box" presStyleLbl="node1" presStyleIdx="4" presStyleCnt="5" custLinFactNeighborX="0" custLinFactNeighborY="-1404"/>
      <dgm:spPr/>
    </dgm:pt>
    <dgm:pt modelId="{579DD3FB-C762-405F-8FB9-29B43D3CDD3F}" type="pres">
      <dgm:prSet presAssocID="{65EBB6D4-0CCE-4E1C-9FF2-EE897B5E7A3F}" presName="img" presStyleLbl="fgImgPlace1" presStyleIdx="4" presStyleCnt="5" custScaleX="89554" custLinFactNeighborX="-5911"/>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B6334268-44B0-4ECE-9C73-F16CD90B9CCA}" type="pres">
      <dgm:prSet presAssocID="{65EBB6D4-0CCE-4E1C-9FF2-EE897B5E7A3F}" presName="text" presStyleLbl="node1" presStyleIdx="4" presStyleCnt="5">
        <dgm:presLayoutVars>
          <dgm:bulletEnabled val="1"/>
        </dgm:presLayoutVars>
      </dgm:prSet>
      <dgm:spPr/>
    </dgm:pt>
  </dgm:ptLst>
  <dgm:cxnLst>
    <dgm:cxn modelId="{4E784507-24CE-4CB9-9007-FB0750C97E8E}" type="presOf" srcId="{DC2C0814-8C2D-4CF6-963D-29E3939FFD09}" destId="{83815D15-148D-4D3C-9479-1216A566EC52}" srcOrd="0" destOrd="0" presId="urn:microsoft.com/office/officeart/2005/8/layout/vList4"/>
    <dgm:cxn modelId="{86EFB812-1C9A-4944-B600-7145885AA7A2}" srcId="{6A4B1809-493F-4018-AF8A-EBB96376B39C}" destId="{65EBB6D4-0CCE-4E1C-9FF2-EE897B5E7A3F}" srcOrd="4" destOrd="0" parTransId="{185F109D-8588-4B3C-A925-DF4756124C88}" sibTransId="{D8749B01-65D0-491B-B17B-14C3904A1CF9}"/>
    <dgm:cxn modelId="{60B5E121-FD50-4D5E-8CC9-F4A512CE68B7}" type="presOf" srcId="{DC2C0814-8C2D-4CF6-963D-29E3939FFD09}" destId="{B8E24C4E-87E6-4FB0-A168-CEB21C588CA0}" srcOrd="1" destOrd="0" presId="urn:microsoft.com/office/officeart/2005/8/layout/vList4"/>
    <dgm:cxn modelId="{33895026-1512-4172-82A9-88C1EE9F403A}" srcId="{6A4B1809-493F-4018-AF8A-EBB96376B39C}" destId="{DC2C0814-8C2D-4CF6-963D-29E3939FFD09}" srcOrd="1" destOrd="0" parTransId="{4777A956-4A2F-48F2-A8E2-69037129EE62}" sibTransId="{034CDA90-4339-4C50-8365-884C703DF27B}"/>
    <dgm:cxn modelId="{29A53264-D4CA-4451-BD02-F86634EB4E16}" type="presOf" srcId="{65EBB6D4-0CCE-4E1C-9FF2-EE897B5E7A3F}" destId="{EC889E56-17D4-45FD-B502-3D843FE2FA5C}" srcOrd="0" destOrd="0" presId="urn:microsoft.com/office/officeart/2005/8/layout/vList4"/>
    <dgm:cxn modelId="{4FFDF96B-9A67-4031-A810-E4C437757B72}" type="presOf" srcId="{D34D9BB8-C010-4B5E-A89B-43A828071B64}" destId="{D097A5B6-EB2B-4FAD-A248-AE422ED0CAB3}" srcOrd="0" destOrd="0" presId="urn:microsoft.com/office/officeart/2005/8/layout/vList4"/>
    <dgm:cxn modelId="{A9A21B70-F9D2-4002-B4F9-866CD8CD7F3E}" type="presOf" srcId="{A35696A1-81E1-484C-8953-179E6ABB53E8}" destId="{25241517-BE87-4835-8171-A2CA9D52043F}" srcOrd="1" destOrd="0" presId="urn:microsoft.com/office/officeart/2005/8/layout/vList4"/>
    <dgm:cxn modelId="{73F04A74-296A-4871-843A-9E362BBB36B4}" type="presOf" srcId="{A35696A1-81E1-484C-8953-179E6ABB53E8}" destId="{90FDEDB8-D03F-4851-8CED-3E964D3D5F03}" srcOrd="0" destOrd="0" presId="urn:microsoft.com/office/officeart/2005/8/layout/vList4"/>
    <dgm:cxn modelId="{26E9C285-A8CF-4A53-A1CB-2467C24D7279}" type="presOf" srcId="{3CAF376F-F7CF-4546-ACBD-036A28D1854F}" destId="{03729731-029B-45D8-B9E2-6E3AB6446BCC}" srcOrd="1" destOrd="0" presId="urn:microsoft.com/office/officeart/2005/8/layout/vList4"/>
    <dgm:cxn modelId="{6B664487-2F4B-44D4-97A8-5DDD63470FEA}" srcId="{6A4B1809-493F-4018-AF8A-EBB96376B39C}" destId="{3CAF376F-F7CF-4546-ACBD-036A28D1854F}" srcOrd="2" destOrd="0" parTransId="{6EC6AB9A-49FF-4368-B2B4-F7316D11358F}" sibTransId="{23E3C41D-C531-4A2F-9EF9-A5FB93F6B151}"/>
    <dgm:cxn modelId="{F19862AC-8C83-408F-A5D0-0EA87BD2A1A5}" type="presOf" srcId="{D34D9BB8-C010-4B5E-A89B-43A828071B64}" destId="{29ACD25D-FFCC-4DBE-ADF8-ED8C11856916}" srcOrd="1" destOrd="0" presId="urn:microsoft.com/office/officeart/2005/8/layout/vList4"/>
    <dgm:cxn modelId="{681002B8-E32E-45A8-8CEF-E3BCAB8EE22A}" type="presOf" srcId="{3CAF376F-F7CF-4546-ACBD-036A28D1854F}" destId="{C0BC97E2-AD53-4CC2-B3D9-B1D7E2FBDF18}" srcOrd="0" destOrd="0" presId="urn:microsoft.com/office/officeart/2005/8/layout/vList4"/>
    <dgm:cxn modelId="{C08916C5-2675-4A02-8741-F97ED4ED0D08}" type="presOf" srcId="{65EBB6D4-0CCE-4E1C-9FF2-EE897B5E7A3F}" destId="{B6334268-44B0-4ECE-9C73-F16CD90B9CCA}" srcOrd="1" destOrd="0" presId="urn:microsoft.com/office/officeart/2005/8/layout/vList4"/>
    <dgm:cxn modelId="{F1531DD8-B68C-4199-9C0A-BB2009A9A132}" srcId="{6A4B1809-493F-4018-AF8A-EBB96376B39C}" destId="{D34D9BB8-C010-4B5E-A89B-43A828071B64}" srcOrd="3" destOrd="0" parTransId="{BD86496E-511F-452D-BBF7-C35A02B0D99B}" sibTransId="{CCBF53B5-20E0-4823-84E5-B84590F94BBE}"/>
    <dgm:cxn modelId="{A85822EF-947F-4BEF-BFFD-4294F6AE93E4}" type="presOf" srcId="{6A4B1809-493F-4018-AF8A-EBB96376B39C}" destId="{14DB3190-B836-4339-BBE6-F6B21F74F217}" srcOrd="0" destOrd="0" presId="urn:microsoft.com/office/officeart/2005/8/layout/vList4"/>
    <dgm:cxn modelId="{2239F4FA-B871-421C-9920-4C676EEAF77E}" srcId="{6A4B1809-493F-4018-AF8A-EBB96376B39C}" destId="{A35696A1-81E1-484C-8953-179E6ABB53E8}" srcOrd="0" destOrd="0" parTransId="{7949E2E7-A57E-40F8-BFF9-AAC114DC03D1}" sibTransId="{F54CA121-3E30-418F-9C91-0528B57C192D}"/>
    <dgm:cxn modelId="{3900D157-A65E-4E04-882F-04DE801D7FA6}" type="presParOf" srcId="{14DB3190-B836-4339-BBE6-F6B21F74F217}" destId="{2D974DB2-D68D-4368-9E6A-098B4A7C3145}" srcOrd="0" destOrd="0" presId="urn:microsoft.com/office/officeart/2005/8/layout/vList4"/>
    <dgm:cxn modelId="{6B9CC20F-5229-4257-A624-A26FC712A122}" type="presParOf" srcId="{2D974DB2-D68D-4368-9E6A-098B4A7C3145}" destId="{90FDEDB8-D03F-4851-8CED-3E964D3D5F03}" srcOrd="0" destOrd="0" presId="urn:microsoft.com/office/officeart/2005/8/layout/vList4"/>
    <dgm:cxn modelId="{7F538B3E-EC64-41C0-8106-64A259660795}" type="presParOf" srcId="{2D974DB2-D68D-4368-9E6A-098B4A7C3145}" destId="{159C6FA1-2C0A-422B-80B8-15209773880F}" srcOrd="1" destOrd="0" presId="urn:microsoft.com/office/officeart/2005/8/layout/vList4"/>
    <dgm:cxn modelId="{AC9A7BFC-6D2C-49B1-873A-B3BE03CC47F1}" type="presParOf" srcId="{2D974DB2-D68D-4368-9E6A-098B4A7C3145}" destId="{25241517-BE87-4835-8171-A2CA9D52043F}" srcOrd="2" destOrd="0" presId="urn:microsoft.com/office/officeart/2005/8/layout/vList4"/>
    <dgm:cxn modelId="{92FDD7D1-58B0-481C-B409-305B6AABB0D3}" type="presParOf" srcId="{14DB3190-B836-4339-BBE6-F6B21F74F217}" destId="{56010AAC-5400-4622-924B-98EDEB162190}" srcOrd="1" destOrd="0" presId="urn:microsoft.com/office/officeart/2005/8/layout/vList4"/>
    <dgm:cxn modelId="{5D26E951-7720-4C36-BD2E-AB6F29F18DEC}" type="presParOf" srcId="{14DB3190-B836-4339-BBE6-F6B21F74F217}" destId="{F0E4492E-471B-4843-AE96-13A814E11BFE}" srcOrd="2" destOrd="0" presId="urn:microsoft.com/office/officeart/2005/8/layout/vList4"/>
    <dgm:cxn modelId="{12DB8ED8-6B93-46B1-A92F-FC9429CBE1EA}" type="presParOf" srcId="{F0E4492E-471B-4843-AE96-13A814E11BFE}" destId="{83815D15-148D-4D3C-9479-1216A566EC52}" srcOrd="0" destOrd="0" presId="urn:microsoft.com/office/officeart/2005/8/layout/vList4"/>
    <dgm:cxn modelId="{71044589-0BA2-47D5-9C6C-768B3D0634EF}" type="presParOf" srcId="{F0E4492E-471B-4843-AE96-13A814E11BFE}" destId="{4062FEA9-CD99-4A4C-99BE-37CD46A6BE37}" srcOrd="1" destOrd="0" presId="urn:microsoft.com/office/officeart/2005/8/layout/vList4"/>
    <dgm:cxn modelId="{3F22CF5C-6A26-461B-9706-B51F26F91456}" type="presParOf" srcId="{F0E4492E-471B-4843-AE96-13A814E11BFE}" destId="{B8E24C4E-87E6-4FB0-A168-CEB21C588CA0}" srcOrd="2" destOrd="0" presId="urn:microsoft.com/office/officeart/2005/8/layout/vList4"/>
    <dgm:cxn modelId="{76594774-382C-4DF3-B987-C51D76814079}" type="presParOf" srcId="{14DB3190-B836-4339-BBE6-F6B21F74F217}" destId="{6E7CBD43-6BAA-4274-BA7D-8B9575EDAA86}" srcOrd="3" destOrd="0" presId="urn:microsoft.com/office/officeart/2005/8/layout/vList4"/>
    <dgm:cxn modelId="{5BB0B874-7344-49D3-878F-1C434A41E588}" type="presParOf" srcId="{14DB3190-B836-4339-BBE6-F6B21F74F217}" destId="{FC11477C-B12A-4F05-84F1-791B1653BCAC}" srcOrd="4" destOrd="0" presId="urn:microsoft.com/office/officeart/2005/8/layout/vList4"/>
    <dgm:cxn modelId="{AAA71E5E-4BA4-4E70-9242-0246A861DB06}" type="presParOf" srcId="{FC11477C-B12A-4F05-84F1-791B1653BCAC}" destId="{C0BC97E2-AD53-4CC2-B3D9-B1D7E2FBDF18}" srcOrd="0" destOrd="0" presId="urn:microsoft.com/office/officeart/2005/8/layout/vList4"/>
    <dgm:cxn modelId="{2A18DF4B-F965-4255-A4E4-09374ADCF753}" type="presParOf" srcId="{FC11477C-B12A-4F05-84F1-791B1653BCAC}" destId="{90055D21-210A-4DEE-B035-B1215F2914F4}" srcOrd="1" destOrd="0" presId="urn:microsoft.com/office/officeart/2005/8/layout/vList4"/>
    <dgm:cxn modelId="{8CD0E37B-040E-4559-805A-6B05B4416A8D}" type="presParOf" srcId="{FC11477C-B12A-4F05-84F1-791B1653BCAC}" destId="{03729731-029B-45D8-B9E2-6E3AB6446BCC}" srcOrd="2" destOrd="0" presId="urn:microsoft.com/office/officeart/2005/8/layout/vList4"/>
    <dgm:cxn modelId="{00EFA932-89B4-4B07-9A92-65B16D74B49C}" type="presParOf" srcId="{14DB3190-B836-4339-BBE6-F6B21F74F217}" destId="{54B80A29-24A3-4808-9C49-C73B5D5DB04D}" srcOrd="5" destOrd="0" presId="urn:microsoft.com/office/officeart/2005/8/layout/vList4"/>
    <dgm:cxn modelId="{276C98CB-0D3F-4720-8BE2-A755471A8163}" type="presParOf" srcId="{14DB3190-B836-4339-BBE6-F6B21F74F217}" destId="{8C4BC3FC-24A6-4FE6-AF81-4832EB9F2F66}" srcOrd="6" destOrd="0" presId="urn:microsoft.com/office/officeart/2005/8/layout/vList4"/>
    <dgm:cxn modelId="{5B98C931-1674-42C1-8808-747F4635599E}" type="presParOf" srcId="{8C4BC3FC-24A6-4FE6-AF81-4832EB9F2F66}" destId="{D097A5B6-EB2B-4FAD-A248-AE422ED0CAB3}" srcOrd="0" destOrd="0" presId="urn:microsoft.com/office/officeart/2005/8/layout/vList4"/>
    <dgm:cxn modelId="{472738EA-634B-40A3-9DD2-CD2175333D38}" type="presParOf" srcId="{8C4BC3FC-24A6-4FE6-AF81-4832EB9F2F66}" destId="{28E84ACD-62A9-4EAD-8E9C-CDF4D0923DF9}" srcOrd="1" destOrd="0" presId="urn:microsoft.com/office/officeart/2005/8/layout/vList4"/>
    <dgm:cxn modelId="{E6BD393C-870D-4A55-A708-257CA496CD68}" type="presParOf" srcId="{8C4BC3FC-24A6-4FE6-AF81-4832EB9F2F66}" destId="{29ACD25D-FFCC-4DBE-ADF8-ED8C11856916}" srcOrd="2" destOrd="0" presId="urn:microsoft.com/office/officeart/2005/8/layout/vList4"/>
    <dgm:cxn modelId="{283600B0-6030-424B-B707-1085ACEB4368}" type="presParOf" srcId="{14DB3190-B836-4339-BBE6-F6B21F74F217}" destId="{6D6FCBD8-5938-48DD-82D0-32DB6617C546}" srcOrd="7" destOrd="0" presId="urn:microsoft.com/office/officeart/2005/8/layout/vList4"/>
    <dgm:cxn modelId="{39FAED10-4454-4B0B-908C-025C9B2B0DC2}" type="presParOf" srcId="{14DB3190-B836-4339-BBE6-F6B21F74F217}" destId="{8104273F-3C3D-4775-9D6B-BCC03D830824}" srcOrd="8" destOrd="0" presId="urn:microsoft.com/office/officeart/2005/8/layout/vList4"/>
    <dgm:cxn modelId="{920CDC6A-85D8-4B06-A4BE-8B8D5A4113DE}" type="presParOf" srcId="{8104273F-3C3D-4775-9D6B-BCC03D830824}" destId="{EC889E56-17D4-45FD-B502-3D843FE2FA5C}" srcOrd="0" destOrd="0" presId="urn:microsoft.com/office/officeart/2005/8/layout/vList4"/>
    <dgm:cxn modelId="{02AA3D0D-2AD5-45F9-9AFB-723CF25D553F}" type="presParOf" srcId="{8104273F-3C3D-4775-9D6B-BCC03D830824}" destId="{579DD3FB-C762-405F-8FB9-29B43D3CDD3F}" srcOrd="1" destOrd="0" presId="urn:microsoft.com/office/officeart/2005/8/layout/vList4"/>
    <dgm:cxn modelId="{CB5948B1-4EB5-426F-86D8-78F185644878}" type="presParOf" srcId="{8104273F-3C3D-4775-9D6B-BCC03D830824}" destId="{B6334268-44B0-4ECE-9C73-F16CD90B9CC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4B1809-493F-4018-AF8A-EBB96376B39C}" type="doc">
      <dgm:prSet loTypeId="urn:microsoft.com/office/officeart/2005/8/layout/vList4" loCatId="list" qsTypeId="urn:microsoft.com/office/officeart/2005/8/quickstyle/simple1" qsCatId="simple" csTypeId="urn:microsoft.com/office/officeart/2005/8/colors/accent3_4" csCatId="accent3" phldr="1"/>
      <dgm:spPr/>
      <dgm:t>
        <a:bodyPr/>
        <a:lstStyle/>
        <a:p>
          <a:endParaRPr lang="en-US"/>
        </a:p>
      </dgm:t>
    </dgm:pt>
    <dgm:pt modelId="{20E072E1-B9AF-4A15-A1DA-E4AC8B8202B4}">
      <dgm:prSet custT="1"/>
      <dgm:spPr>
        <a:solidFill>
          <a:schemeClr val="accent3"/>
        </a:solidFill>
      </dgm:spPr>
      <dgm:t>
        <a:bodyPr/>
        <a:lstStyle/>
        <a:p>
          <a:r>
            <a:rPr lang="en-US" sz="2800" b="1" i="0" dirty="0">
              <a:latin typeface="Calibri" panose="020F0502020204030204" pitchFamily="34" charset="0"/>
              <a:cs typeface="Calibri" panose="020F0502020204030204" pitchFamily="34" charset="0"/>
            </a:rPr>
            <a:t>Appendix – Historical Financials</a:t>
          </a:r>
        </a:p>
      </dgm:t>
    </dgm:pt>
    <dgm:pt modelId="{5025FE7A-75F1-40D2-8066-698B17BB12F9}" type="parTrans" cxnId="{1030524C-E01A-4D6F-9787-96E85AEF9995}">
      <dgm:prSet/>
      <dgm:spPr/>
      <dgm:t>
        <a:bodyPr/>
        <a:lstStyle/>
        <a:p>
          <a:endParaRPr lang="en-US"/>
        </a:p>
      </dgm:t>
    </dgm:pt>
    <dgm:pt modelId="{FF9806D4-3118-4A25-8C2D-714DDAE4AB5D}" type="sibTrans" cxnId="{1030524C-E01A-4D6F-9787-96E85AEF9995}">
      <dgm:prSet/>
      <dgm:spPr/>
      <dgm:t>
        <a:bodyPr/>
        <a:lstStyle/>
        <a:p>
          <a:endParaRPr lang="en-US"/>
        </a:p>
      </dgm:t>
    </dgm:pt>
    <dgm:pt modelId="{14DB3190-B836-4339-BBE6-F6B21F74F217}" type="pres">
      <dgm:prSet presAssocID="{6A4B1809-493F-4018-AF8A-EBB96376B39C}" presName="linear" presStyleCnt="0">
        <dgm:presLayoutVars>
          <dgm:dir/>
          <dgm:resizeHandles val="exact"/>
        </dgm:presLayoutVars>
      </dgm:prSet>
      <dgm:spPr/>
    </dgm:pt>
    <dgm:pt modelId="{EAC52897-D46B-4530-9954-3F10361215DF}" type="pres">
      <dgm:prSet presAssocID="{20E072E1-B9AF-4A15-A1DA-E4AC8B8202B4}" presName="comp" presStyleCnt="0"/>
      <dgm:spPr/>
    </dgm:pt>
    <dgm:pt modelId="{03E1596E-5D93-4BCD-AC64-582E10CD84C7}" type="pres">
      <dgm:prSet presAssocID="{20E072E1-B9AF-4A15-A1DA-E4AC8B8202B4}" presName="box" presStyleLbl="node1" presStyleIdx="0" presStyleCnt="1" custLinFactNeighborY="1253"/>
      <dgm:spPr/>
    </dgm:pt>
    <dgm:pt modelId="{926B31B3-0D3C-4797-9F50-87F2BDBD714C}" type="pres">
      <dgm:prSet presAssocID="{20E072E1-B9AF-4A15-A1DA-E4AC8B8202B4}" presName="img" presStyleLbl="fgImgPlace1" presStyleIdx="0" presStyleCnt="1" custScaleX="90202" custLinFactNeighborX="-5626"/>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254A2E5-0BA0-45A9-8917-5706BBD19381}" type="pres">
      <dgm:prSet presAssocID="{20E072E1-B9AF-4A15-A1DA-E4AC8B8202B4}" presName="text" presStyleLbl="node1" presStyleIdx="0" presStyleCnt="1">
        <dgm:presLayoutVars>
          <dgm:bulletEnabled val="1"/>
        </dgm:presLayoutVars>
      </dgm:prSet>
      <dgm:spPr/>
    </dgm:pt>
  </dgm:ptLst>
  <dgm:cxnLst>
    <dgm:cxn modelId="{1030524C-E01A-4D6F-9787-96E85AEF9995}" srcId="{6A4B1809-493F-4018-AF8A-EBB96376B39C}" destId="{20E072E1-B9AF-4A15-A1DA-E4AC8B8202B4}" srcOrd="0" destOrd="0" parTransId="{5025FE7A-75F1-40D2-8066-698B17BB12F9}" sibTransId="{FF9806D4-3118-4A25-8C2D-714DDAE4AB5D}"/>
    <dgm:cxn modelId="{F7318185-041C-4F7F-BDF0-017186D91CB4}" type="presOf" srcId="{20E072E1-B9AF-4A15-A1DA-E4AC8B8202B4}" destId="{4254A2E5-0BA0-45A9-8917-5706BBD19381}" srcOrd="1" destOrd="0" presId="urn:microsoft.com/office/officeart/2005/8/layout/vList4"/>
    <dgm:cxn modelId="{711DCACC-C926-42B8-A63C-F51DA07DF5C0}" type="presOf" srcId="{20E072E1-B9AF-4A15-A1DA-E4AC8B8202B4}" destId="{03E1596E-5D93-4BCD-AC64-582E10CD84C7}" srcOrd="0" destOrd="0" presId="urn:microsoft.com/office/officeart/2005/8/layout/vList4"/>
    <dgm:cxn modelId="{A85822EF-947F-4BEF-BFFD-4294F6AE93E4}" type="presOf" srcId="{6A4B1809-493F-4018-AF8A-EBB96376B39C}" destId="{14DB3190-B836-4339-BBE6-F6B21F74F217}" srcOrd="0" destOrd="0" presId="urn:microsoft.com/office/officeart/2005/8/layout/vList4"/>
    <dgm:cxn modelId="{644CB082-1F0E-48C1-8293-1A0522941038}" type="presParOf" srcId="{14DB3190-B836-4339-BBE6-F6B21F74F217}" destId="{EAC52897-D46B-4530-9954-3F10361215DF}" srcOrd="0" destOrd="0" presId="urn:microsoft.com/office/officeart/2005/8/layout/vList4"/>
    <dgm:cxn modelId="{BA0C6E63-A66B-4ECD-AC11-8745FDAE789A}" type="presParOf" srcId="{EAC52897-D46B-4530-9954-3F10361215DF}" destId="{03E1596E-5D93-4BCD-AC64-582E10CD84C7}" srcOrd="0" destOrd="0" presId="urn:microsoft.com/office/officeart/2005/8/layout/vList4"/>
    <dgm:cxn modelId="{23035F45-4016-44C1-8278-9A7D862D0CA5}" type="presParOf" srcId="{EAC52897-D46B-4530-9954-3F10361215DF}" destId="{926B31B3-0D3C-4797-9F50-87F2BDBD714C}" srcOrd="1" destOrd="0" presId="urn:microsoft.com/office/officeart/2005/8/layout/vList4"/>
    <dgm:cxn modelId="{EA20FD54-7ABC-4E9B-B7C1-C42EB009C243}" type="presParOf" srcId="{EAC52897-D46B-4530-9954-3F10361215DF}" destId="{4254A2E5-0BA0-45A9-8917-5706BBD19381}" srcOrd="2" destOrd="0" presId="urn:microsoft.com/office/officeart/2005/8/layout/vList4"/>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A82F6B1-9ADA-4F5E-8958-459E9F4646A6}" type="doc">
      <dgm:prSet loTypeId="urn:microsoft.com/office/officeart/2005/8/layout/hProcess9" loCatId="process" qsTypeId="urn:microsoft.com/office/officeart/2005/8/quickstyle/simple3" qsCatId="simple" csTypeId="urn:microsoft.com/office/officeart/2005/8/colors/accent3_4" csCatId="accent3" phldr="1"/>
      <dgm:spPr/>
    </dgm:pt>
    <dgm:pt modelId="{41F08E60-EEAB-4626-AB0C-D12CBA7EABFD}">
      <dgm:prSet phldrT="[Text]" custT="1"/>
      <dgm:spPr/>
      <dgm:t>
        <a:bodyPr/>
        <a:lstStyle/>
        <a:p>
          <a:pPr>
            <a:buFont typeface="Arial" panose="020B0604020202020204" pitchFamily="34" charset="0"/>
            <a:buChar char="•"/>
          </a:pPr>
          <a:r>
            <a:rPr lang="en-US" altLang="en-US" sz="1800" b="1">
              <a:latin typeface="Calibri" panose="020F0502020204030204" pitchFamily="34" charset="0"/>
              <a:cs typeface="Calibri" panose="020F0502020204030204" pitchFamily="34" charset="0"/>
            </a:rPr>
            <a:t>Bolsters WeCan’s KYC/KYB platforms with advanced security for finance. </a:t>
          </a:r>
          <a:endParaRPr lang="en-US" sz="1800" b="1" dirty="0"/>
        </a:p>
      </dgm:t>
    </dgm:pt>
    <dgm:pt modelId="{736F8F12-3234-4E28-9420-73BDA6CD56F1}" type="parTrans" cxnId="{3ADD98F8-8537-4B61-957F-327DBDC7A414}">
      <dgm:prSet/>
      <dgm:spPr/>
      <dgm:t>
        <a:bodyPr/>
        <a:lstStyle/>
        <a:p>
          <a:endParaRPr lang="en-US" sz="1800" b="1">
            <a:solidFill>
              <a:schemeClr val="bg1"/>
            </a:solidFill>
          </a:endParaRPr>
        </a:p>
      </dgm:t>
    </dgm:pt>
    <dgm:pt modelId="{30B0F3AE-CBEA-4164-92D2-401C32EE59C0}" type="sibTrans" cxnId="{3ADD98F8-8537-4B61-957F-327DBDC7A414}">
      <dgm:prSet/>
      <dgm:spPr/>
      <dgm:t>
        <a:bodyPr/>
        <a:lstStyle/>
        <a:p>
          <a:endParaRPr lang="en-US" sz="1800" b="1">
            <a:solidFill>
              <a:schemeClr val="bg1"/>
            </a:solidFill>
          </a:endParaRPr>
        </a:p>
      </dgm:t>
    </dgm:pt>
    <dgm:pt modelId="{225B4774-870A-4DEE-8173-3C15AA0D683B}">
      <dgm:prSet phldrT="[Text]" custT="1"/>
      <dgm:spPr/>
      <dgm:t>
        <a:bodyPr/>
        <a:lstStyle/>
        <a:p>
          <a:pPr>
            <a:buFont typeface="Arial" panose="020B0604020202020204" pitchFamily="34" charset="0"/>
            <a:buChar char="•"/>
          </a:pPr>
          <a:r>
            <a:rPr lang="en-US" altLang="en-US" sz="1800" b="1">
              <a:latin typeface="Calibri" panose="020F0502020204030204" pitchFamily="34" charset="0"/>
              <a:cs typeface="Calibri" panose="020F0502020204030204" pitchFamily="34" charset="0"/>
            </a:rPr>
            <a:t>Enhances SEALCOIN’s IoT transaction ecosystem with compliance tools. </a:t>
          </a:r>
          <a:endParaRPr lang="en-US" sz="1800" b="1" dirty="0"/>
        </a:p>
      </dgm:t>
    </dgm:pt>
    <dgm:pt modelId="{5434EB1C-A152-4F76-95B1-F742D18E99F8}" type="parTrans" cxnId="{2D25645B-7AAD-44CF-920E-F5EF4EA0F297}">
      <dgm:prSet/>
      <dgm:spPr/>
      <dgm:t>
        <a:bodyPr/>
        <a:lstStyle/>
        <a:p>
          <a:endParaRPr lang="en-US" sz="1800" b="1">
            <a:solidFill>
              <a:schemeClr val="bg1"/>
            </a:solidFill>
          </a:endParaRPr>
        </a:p>
      </dgm:t>
    </dgm:pt>
    <dgm:pt modelId="{D4228174-6F0F-4FA4-AB2D-B01BCE92DFB1}" type="sibTrans" cxnId="{2D25645B-7AAD-44CF-920E-F5EF4EA0F297}">
      <dgm:prSet/>
      <dgm:spPr/>
      <dgm:t>
        <a:bodyPr/>
        <a:lstStyle/>
        <a:p>
          <a:endParaRPr lang="en-US" sz="1800" b="1">
            <a:solidFill>
              <a:schemeClr val="bg1"/>
            </a:solidFill>
          </a:endParaRPr>
        </a:p>
      </dgm:t>
    </dgm:pt>
    <dgm:pt modelId="{D334BEC3-208E-4D86-98FF-5372AF97AED7}">
      <dgm:prSet phldrT="[Text]" custT="1"/>
      <dgm:spPr/>
      <dgm:t>
        <a:bodyPr/>
        <a:lstStyle/>
        <a:p>
          <a:pPr>
            <a:buFont typeface="Arial" panose="020B0604020202020204" pitchFamily="34" charset="0"/>
            <a:buChar char="•"/>
          </a:pPr>
          <a:r>
            <a:rPr lang="en-US" altLang="en-US" sz="1800" b="1">
              <a:latin typeface="Calibri" panose="020F0502020204030204" pitchFamily="34" charset="0"/>
              <a:cs typeface="Calibri" panose="020F0502020204030204" pitchFamily="34" charset="0"/>
            </a:rPr>
            <a:t>Expands into banking &amp; wealth management via WeCan’s Swiss network.</a:t>
          </a:r>
          <a:endParaRPr lang="en-US" sz="1800" b="1" dirty="0"/>
        </a:p>
      </dgm:t>
    </dgm:pt>
    <dgm:pt modelId="{E1157BDC-5765-426C-9214-F9A005E61E2B}" type="parTrans" cxnId="{30381560-A2F4-4F76-80DC-74350E6A206C}">
      <dgm:prSet/>
      <dgm:spPr/>
      <dgm:t>
        <a:bodyPr/>
        <a:lstStyle/>
        <a:p>
          <a:endParaRPr lang="en-US" sz="1800" b="1">
            <a:solidFill>
              <a:schemeClr val="bg1"/>
            </a:solidFill>
          </a:endParaRPr>
        </a:p>
      </dgm:t>
    </dgm:pt>
    <dgm:pt modelId="{0A19B584-42FD-40E2-8F6F-EEF9F5FA5425}" type="sibTrans" cxnId="{30381560-A2F4-4F76-80DC-74350E6A206C}">
      <dgm:prSet/>
      <dgm:spPr/>
      <dgm:t>
        <a:bodyPr/>
        <a:lstStyle/>
        <a:p>
          <a:endParaRPr lang="en-US" sz="1800" b="1">
            <a:solidFill>
              <a:schemeClr val="bg1"/>
            </a:solidFill>
          </a:endParaRPr>
        </a:p>
      </dgm:t>
    </dgm:pt>
    <dgm:pt modelId="{39298D74-8855-43E8-8FB1-CEFC4AA6C5BC}">
      <dgm:prSet custT="1"/>
      <dgm:spPr/>
      <dgm:t>
        <a:bodyPr/>
        <a:lstStyle/>
        <a:p>
          <a:r>
            <a:rPr lang="en-US" altLang="en-US" sz="1800" b="1">
              <a:latin typeface="Calibri" panose="020F0502020204030204" pitchFamily="34" charset="0"/>
              <a:cs typeface="Calibri" panose="020F0502020204030204" pitchFamily="34" charset="0"/>
            </a:rPr>
            <a:t>Strengthens SEALSQ’s Web 3.0 foothold</a:t>
          </a:r>
          <a:endParaRPr lang="en-US" sz="1800" b="1"/>
        </a:p>
      </dgm:t>
    </dgm:pt>
    <dgm:pt modelId="{2A43D7E8-56CF-465A-9BC4-6385EE62651C}" type="parTrans" cxnId="{DCBD12D4-BD05-4E30-BFEC-AF27FA0D4B24}">
      <dgm:prSet/>
      <dgm:spPr/>
      <dgm:t>
        <a:bodyPr/>
        <a:lstStyle/>
        <a:p>
          <a:endParaRPr lang="en-US" sz="1800" b="1">
            <a:solidFill>
              <a:schemeClr val="bg1"/>
            </a:solidFill>
          </a:endParaRPr>
        </a:p>
      </dgm:t>
    </dgm:pt>
    <dgm:pt modelId="{C2E79CD0-D75F-4E21-AF38-9A4210F542A1}" type="sibTrans" cxnId="{DCBD12D4-BD05-4E30-BFEC-AF27FA0D4B24}">
      <dgm:prSet/>
      <dgm:spPr/>
      <dgm:t>
        <a:bodyPr/>
        <a:lstStyle/>
        <a:p>
          <a:endParaRPr lang="en-US" sz="1800" b="1">
            <a:solidFill>
              <a:schemeClr val="bg1"/>
            </a:solidFill>
          </a:endParaRPr>
        </a:p>
      </dgm:t>
    </dgm:pt>
    <dgm:pt modelId="{0F71D825-5423-4EE4-BA22-4C273EA05F5C}" type="pres">
      <dgm:prSet presAssocID="{CA82F6B1-9ADA-4F5E-8958-459E9F4646A6}" presName="CompostProcess" presStyleCnt="0">
        <dgm:presLayoutVars>
          <dgm:dir/>
          <dgm:resizeHandles val="exact"/>
        </dgm:presLayoutVars>
      </dgm:prSet>
      <dgm:spPr/>
    </dgm:pt>
    <dgm:pt modelId="{3AE60A1C-ADEF-4135-BD0B-7BA03C6BB6C4}" type="pres">
      <dgm:prSet presAssocID="{CA82F6B1-9ADA-4F5E-8958-459E9F4646A6}" presName="arrow" presStyleLbl="bgShp" presStyleIdx="0" presStyleCnt="1"/>
      <dgm:spPr/>
    </dgm:pt>
    <dgm:pt modelId="{58253C55-B59F-489F-AC9E-1F258B4F308B}" type="pres">
      <dgm:prSet presAssocID="{CA82F6B1-9ADA-4F5E-8958-459E9F4646A6}" presName="linearProcess" presStyleCnt="0"/>
      <dgm:spPr/>
    </dgm:pt>
    <dgm:pt modelId="{4D52B1B0-5064-4EA7-95E5-2C7B498C803F}" type="pres">
      <dgm:prSet presAssocID="{41F08E60-EEAB-4626-AB0C-D12CBA7EABFD}" presName="textNode" presStyleLbl="node1" presStyleIdx="0" presStyleCnt="4">
        <dgm:presLayoutVars>
          <dgm:bulletEnabled val="1"/>
        </dgm:presLayoutVars>
      </dgm:prSet>
      <dgm:spPr/>
    </dgm:pt>
    <dgm:pt modelId="{99E0F550-A8C4-403E-B3A5-87DB11A78F18}" type="pres">
      <dgm:prSet presAssocID="{30B0F3AE-CBEA-4164-92D2-401C32EE59C0}" presName="sibTrans" presStyleCnt="0"/>
      <dgm:spPr/>
    </dgm:pt>
    <dgm:pt modelId="{9D10F2C3-3BD3-438F-9995-AA6D8F9DEEA0}" type="pres">
      <dgm:prSet presAssocID="{225B4774-870A-4DEE-8173-3C15AA0D683B}" presName="textNode" presStyleLbl="node1" presStyleIdx="1" presStyleCnt="4">
        <dgm:presLayoutVars>
          <dgm:bulletEnabled val="1"/>
        </dgm:presLayoutVars>
      </dgm:prSet>
      <dgm:spPr/>
    </dgm:pt>
    <dgm:pt modelId="{15423042-096C-4691-929E-6EF09564F999}" type="pres">
      <dgm:prSet presAssocID="{D4228174-6F0F-4FA4-AB2D-B01BCE92DFB1}" presName="sibTrans" presStyleCnt="0"/>
      <dgm:spPr/>
    </dgm:pt>
    <dgm:pt modelId="{859047CC-98C8-4D4C-AEED-49D49601F1A7}" type="pres">
      <dgm:prSet presAssocID="{D334BEC3-208E-4D86-98FF-5372AF97AED7}" presName="textNode" presStyleLbl="node1" presStyleIdx="2" presStyleCnt="4">
        <dgm:presLayoutVars>
          <dgm:bulletEnabled val="1"/>
        </dgm:presLayoutVars>
      </dgm:prSet>
      <dgm:spPr/>
    </dgm:pt>
    <dgm:pt modelId="{C0176E1E-5F9A-4015-B615-0F7222FFEC59}" type="pres">
      <dgm:prSet presAssocID="{0A19B584-42FD-40E2-8F6F-EEF9F5FA5425}" presName="sibTrans" presStyleCnt="0"/>
      <dgm:spPr/>
    </dgm:pt>
    <dgm:pt modelId="{6D282641-8C4D-4943-9E7C-E2E0FB46F460}" type="pres">
      <dgm:prSet presAssocID="{39298D74-8855-43E8-8FB1-CEFC4AA6C5BC}" presName="textNode" presStyleLbl="node1" presStyleIdx="3" presStyleCnt="4">
        <dgm:presLayoutVars>
          <dgm:bulletEnabled val="1"/>
        </dgm:presLayoutVars>
      </dgm:prSet>
      <dgm:spPr/>
    </dgm:pt>
  </dgm:ptLst>
  <dgm:cxnLst>
    <dgm:cxn modelId="{99526807-1B27-4634-A4EF-C0ABBB778EBD}" type="presOf" srcId="{CA82F6B1-9ADA-4F5E-8958-459E9F4646A6}" destId="{0F71D825-5423-4EE4-BA22-4C273EA05F5C}" srcOrd="0" destOrd="0" presId="urn:microsoft.com/office/officeart/2005/8/layout/hProcess9"/>
    <dgm:cxn modelId="{C7CDB928-E3C3-40AB-9E75-EFE051041CA7}" type="presOf" srcId="{39298D74-8855-43E8-8FB1-CEFC4AA6C5BC}" destId="{6D282641-8C4D-4943-9E7C-E2E0FB46F460}" srcOrd="0" destOrd="0" presId="urn:microsoft.com/office/officeart/2005/8/layout/hProcess9"/>
    <dgm:cxn modelId="{2D25645B-7AAD-44CF-920E-F5EF4EA0F297}" srcId="{CA82F6B1-9ADA-4F5E-8958-459E9F4646A6}" destId="{225B4774-870A-4DEE-8173-3C15AA0D683B}" srcOrd="1" destOrd="0" parTransId="{5434EB1C-A152-4F76-95B1-F742D18E99F8}" sibTransId="{D4228174-6F0F-4FA4-AB2D-B01BCE92DFB1}"/>
    <dgm:cxn modelId="{30381560-A2F4-4F76-80DC-74350E6A206C}" srcId="{CA82F6B1-9ADA-4F5E-8958-459E9F4646A6}" destId="{D334BEC3-208E-4D86-98FF-5372AF97AED7}" srcOrd="2" destOrd="0" parTransId="{E1157BDC-5765-426C-9214-F9A005E61E2B}" sibTransId="{0A19B584-42FD-40E2-8F6F-EEF9F5FA5425}"/>
    <dgm:cxn modelId="{503D62A8-08A7-429C-8313-7622DD5F7E29}" type="presOf" srcId="{D334BEC3-208E-4D86-98FF-5372AF97AED7}" destId="{859047CC-98C8-4D4C-AEED-49D49601F1A7}" srcOrd="0" destOrd="0" presId="urn:microsoft.com/office/officeart/2005/8/layout/hProcess9"/>
    <dgm:cxn modelId="{CA816FBA-3D9C-4521-9D05-8F95EB6B1CD2}" type="presOf" srcId="{41F08E60-EEAB-4626-AB0C-D12CBA7EABFD}" destId="{4D52B1B0-5064-4EA7-95E5-2C7B498C803F}" srcOrd="0" destOrd="0" presId="urn:microsoft.com/office/officeart/2005/8/layout/hProcess9"/>
    <dgm:cxn modelId="{DCBD12D4-BD05-4E30-BFEC-AF27FA0D4B24}" srcId="{CA82F6B1-9ADA-4F5E-8958-459E9F4646A6}" destId="{39298D74-8855-43E8-8FB1-CEFC4AA6C5BC}" srcOrd="3" destOrd="0" parTransId="{2A43D7E8-56CF-465A-9BC4-6385EE62651C}" sibTransId="{C2E79CD0-D75F-4E21-AF38-9A4210F542A1}"/>
    <dgm:cxn modelId="{ED0EF8F0-4F29-4693-926A-BD7FDE238CEB}" type="presOf" srcId="{225B4774-870A-4DEE-8173-3C15AA0D683B}" destId="{9D10F2C3-3BD3-438F-9995-AA6D8F9DEEA0}" srcOrd="0" destOrd="0" presId="urn:microsoft.com/office/officeart/2005/8/layout/hProcess9"/>
    <dgm:cxn modelId="{3ADD98F8-8537-4B61-957F-327DBDC7A414}" srcId="{CA82F6B1-9ADA-4F5E-8958-459E9F4646A6}" destId="{41F08E60-EEAB-4626-AB0C-D12CBA7EABFD}" srcOrd="0" destOrd="0" parTransId="{736F8F12-3234-4E28-9420-73BDA6CD56F1}" sibTransId="{30B0F3AE-CBEA-4164-92D2-401C32EE59C0}"/>
    <dgm:cxn modelId="{B18A32D6-9070-4708-A319-EB38C6C3E9C1}" type="presParOf" srcId="{0F71D825-5423-4EE4-BA22-4C273EA05F5C}" destId="{3AE60A1C-ADEF-4135-BD0B-7BA03C6BB6C4}" srcOrd="0" destOrd="0" presId="urn:microsoft.com/office/officeart/2005/8/layout/hProcess9"/>
    <dgm:cxn modelId="{3B7CAE7E-F3F2-4618-8145-DF376BE3348E}" type="presParOf" srcId="{0F71D825-5423-4EE4-BA22-4C273EA05F5C}" destId="{58253C55-B59F-489F-AC9E-1F258B4F308B}" srcOrd="1" destOrd="0" presId="urn:microsoft.com/office/officeart/2005/8/layout/hProcess9"/>
    <dgm:cxn modelId="{CDB30AFB-07D0-457B-BE2B-7859297DF27E}" type="presParOf" srcId="{58253C55-B59F-489F-AC9E-1F258B4F308B}" destId="{4D52B1B0-5064-4EA7-95E5-2C7B498C803F}" srcOrd="0" destOrd="0" presId="urn:microsoft.com/office/officeart/2005/8/layout/hProcess9"/>
    <dgm:cxn modelId="{1C4A1407-015D-45F2-B896-78826116EC20}" type="presParOf" srcId="{58253C55-B59F-489F-AC9E-1F258B4F308B}" destId="{99E0F550-A8C4-403E-B3A5-87DB11A78F18}" srcOrd="1" destOrd="0" presId="urn:microsoft.com/office/officeart/2005/8/layout/hProcess9"/>
    <dgm:cxn modelId="{808B8154-949D-4E01-A6F8-762D2F1F2CCA}" type="presParOf" srcId="{58253C55-B59F-489F-AC9E-1F258B4F308B}" destId="{9D10F2C3-3BD3-438F-9995-AA6D8F9DEEA0}" srcOrd="2" destOrd="0" presId="urn:microsoft.com/office/officeart/2005/8/layout/hProcess9"/>
    <dgm:cxn modelId="{92754E27-A28D-42C8-A537-15CE8554E65D}" type="presParOf" srcId="{58253C55-B59F-489F-AC9E-1F258B4F308B}" destId="{15423042-096C-4691-929E-6EF09564F999}" srcOrd="3" destOrd="0" presId="urn:microsoft.com/office/officeart/2005/8/layout/hProcess9"/>
    <dgm:cxn modelId="{2497578E-515F-477C-A7B3-F79F4AD0D586}" type="presParOf" srcId="{58253C55-B59F-489F-AC9E-1F258B4F308B}" destId="{859047CC-98C8-4D4C-AEED-49D49601F1A7}" srcOrd="4" destOrd="0" presId="urn:microsoft.com/office/officeart/2005/8/layout/hProcess9"/>
    <dgm:cxn modelId="{69304376-03F7-48EB-B4B8-B63969E1546A}" type="presParOf" srcId="{58253C55-B59F-489F-AC9E-1F258B4F308B}" destId="{C0176E1E-5F9A-4015-B615-0F7222FFEC59}" srcOrd="5" destOrd="0" presId="urn:microsoft.com/office/officeart/2005/8/layout/hProcess9"/>
    <dgm:cxn modelId="{C684411F-0AEF-4016-99FC-738AC5D95F6C}" type="presParOf" srcId="{58253C55-B59F-489F-AC9E-1F258B4F308B}" destId="{6D282641-8C4D-4943-9E7C-E2E0FB46F460}"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DEDB8-D03F-4851-8CED-3E964D3D5F03}">
      <dsp:nvSpPr>
        <dsp:cNvPr id="0" name=""/>
        <dsp:cNvSpPr/>
      </dsp:nvSpPr>
      <dsp:spPr>
        <a:xfrm>
          <a:off x="0" y="0"/>
          <a:ext cx="8966318" cy="649661"/>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Who We Are</a:t>
          </a:r>
        </a:p>
      </dsp:txBody>
      <dsp:txXfrm>
        <a:off x="1858229" y="0"/>
        <a:ext cx="7108088" cy="649661"/>
      </dsp:txXfrm>
    </dsp:sp>
    <dsp:sp modelId="{159C6FA1-2C0A-422B-80B8-15209773880F}">
      <dsp:nvSpPr>
        <dsp:cNvPr id="0" name=""/>
        <dsp:cNvSpPr/>
      </dsp:nvSpPr>
      <dsp:spPr>
        <a:xfrm>
          <a:off x="52529" y="61650"/>
          <a:ext cx="1602801" cy="519729"/>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815D15-148D-4D3C-9479-1216A566EC52}">
      <dsp:nvSpPr>
        <dsp:cNvPr id="0" name=""/>
        <dsp:cNvSpPr/>
      </dsp:nvSpPr>
      <dsp:spPr>
        <a:xfrm>
          <a:off x="0" y="714627"/>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How We Compete</a:t>
          </a:r>
        </a:p>
      </dsp:txBody>
      <dsp:txXfrm>
        <a:off x="1858229" y="714627"/>
        <a:ext cx="7108088" cy="649661"/>
      </dsp:txXfrm>
    </dsp:sp>
    <dsp:sp modelId="{4062FEA9-CD99-4A4C-99BE-37CD46A6BE37}">
      <dsp:nvSpPr>
        <dsp:cNvPr id="0" name=""/>
        <dsp:cNvSpPr/>
      </dsp:nvSpPr>
      <dsp:spPr>
        <a:xfrm>
          <a:off x="61487" y="779593"/>
          <a:ext cx="1600200" cy="519729"/>
        </a:xfrm>
        <a:prstGeom prst="roundRect">
          <a:avLst>
            <a:gd name="adj" fmla="val 10000"/>
          </a:avLst>
        </a:prstGeom>
        <a:blipFill rotWithShape="1">
          <a:blip xmlns:r="http://schemas.openxmlformats.org/officeDocument/2006/relationships" r:embed="rId2"/>
          <a:srcRect/>
          <a:stretch>
            <a:fillRect t="-123000" b="-1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BC97E2-AD53-4CC2-B3D9-B1D7E2FBDF18}">
      <dsp:nvSpPr>
        <dsp:cNvPr id="0" name=""/>
        <dsp:cNvSpPr/>
      </dsp:nvSpPr>
      <dsp:spPr>
        <a:xfrm>
          <a:off x="0" y="1429255"/>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Strategic Initiatives</a:t>
          </a:r>
        </a:p>
      </dsp:txBody>
      <dsp:txXfrm>
        <a:off x="1858229" y="1429255"/>
        <a:ext cx="7108088" cy="649661"/>
      </dsp:txXfrm>
    </dsp:sp>
    <dsp:sp modelId="{90055D21-210A-4DEE-B035-B1215F2914F4}">
      <dsp:nvSpPr>
        <dsp:cNvPr id="0" name=""/>
        <dsp:cNvSpPr/>
      </dsp:nvSpPr>
      <dsp:spPr>
        <a:xfrm>
          <a:off x="52628" y="1494917"/>
          <a:ext cx="1605939" cy="519729"/>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97A5B6-EB2B-4FAD-A248-AE422ED0CAB3}">
      <dsp:nvSpPr>
        <dsp:cNvPr id="0" name=""/>
        <dsp:cNvSpPr/>
      </dsp:nvSpPr>
      <dsp:spPr>
        <a:xfrm>
          <a:off x="0" y="2139608"/>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Financial Highlights &amp; Outlook</a:t>
          </a:r>
          <a:endParaRPr lang="fr-FR" sz="2800" b="1" kern="1200" dirty="0">
            <a:latin typeface="Calibri" panose="020F0502020204030204" pitchFamily="34" charset="0"/>
            <a:cs typeface="Calibri" panose="020F0502020204030204" pitchFamily="34" charset="0"/>
          </a:endParaRPr>
        </a:p>
      </dsp:txBody>
      <dsp:txXfrm>
        <a:off x="1858229" y="2139608"/>
        <a:ext cx="7108088" cy="649661"/>
      </dsp:txXfrm>
    </dsp:sp>
    <dsp:sp modelId="{28E84ACD-62A9-4EAD-8E9C-CDF4D0923DF9}">
      <dsp:nvSpPr>
        <dsp:cNvPr id="0" name=""/>
        <dsp:cNvSpPr/>
      </dsp:nvSpPr>
      <dsp:spPr>
        <a:xfrm>
          <a:off x="52628" y="2208849"/>
          <a:ext cx="1605939" cy="519729"/>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889E56-17D4-45FD-B502-3D843FE2FA5C}">
      <dsp:nvSpPr>
        <dsp:cNvPr id="0" name=""/>
        <dsp:cNvSpPr/>
      </dsp:nvSpPr>
      <dsp:spPr>
        <a:xfrm>
          <a:off x="0" y="2849389"/>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Strong Commitment to ESG</a:t>
          </a:r>
          <a:endParaRPr lang="fr-FR" sz="2800" b="1" kern="1200" dirty="0">
            <a:latin typeface="Calibri" panose="020F0502020204030204" pitchFamily="34" charset="0"/>
            <a:cs typeface="Calibri" panose="020F0502020204030204" pitchFamily="34" charset="0"/>
          </a:endParaRPr>
        </a:p>
      </dsp:txBody>
      <dsp:txXfrm>
        <a:off x="1858229" y="2849389"/>
        <a:ext cx="7108088" cy="649661"/>
      </dsp:txXfrm>
    </dsp:sp>
    <dsp:sp modelId="{579DD3FB-C762-405F-8FB9-29B43D3CDD3F}">
      <dsp:nvSpPr>
        <dsp:cNvPr id="0" name=""/>
        <dsp:cNvSpPr/>
      </dsp:nvSpPr>
      <dsp:spPr>
        <a:xfrm>
          <a:off x="52628" y="2923476"/>
          <a:ext cx="1605939" cy="519729"/>
        </a:xfrm>
        <a:prstGeom prst="roundRect">
          <a:avLst>
            <a:gd name="adj" fmla="val 10000"/>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EE959-25EE-4080-BD50-876A2DBB6A06}">
      <dsp:nvSpPr>
        <dsp:cNvPr id="0" name=""/>
        <dsp:cNvSpPr/>
      </dsp:nvSpPr>
      <dsp:spPr>
        <a:xfrm>
          <a:off x="4153" y="7667"/>
          <a:ext cx="2497688" cy="8352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Products</a:t>
          </a:r>
        </a:p>
      </dsp:txBody>
      <dsp:txXfrm>
        <a:off x="4153" y="7667"/>
        <a:ext cx="2497688" cy="835200"/>
      </dsp:txXfrm>
    </dsp:sp>
    <dsp:sp modelId="{14DA51F3-E775-419C-B635-A2AB5E4B617F}">
      <dsp:nvSpPr>
        <dsp:cNvPr id="0" name=""/>
        <dsp:cNvSpPr/>
      </dsp:nvSpPr>
      <dsp:spPr>
        <a:xfrm>
          <a:off x="4153" y="842867"/>
          <a:ext cx="2497688" cy="310459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altLang="en-US" sz="1800" kern="1200" dirty="0">
              <a:solidFill>
                <a:srgbClr val="000000"/>
              </a:solidFill>
              <a:latin typeface="Calibri" panose="020F0502020204030204" pitchFamily="34" charset="0"/>
              <a:cs typeface="Calibri" panose="020F0502020204030204" pitchFamily="34" charset="0"/>
            </a:rPr>
            <a:t>Speeds up SEALSQ quantum-resistant ASICs &amp; off-the-shelf product roadmap.</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altLang="en-US" sz="1800" kern="1200" dirty="0">
              <a:solidFill>
                <a:srgbClr val="000000"/>
              </a:solidFill>
              <a:latin typeface="Calibri" panose="020F0502020204030204" pitchFamily="34" charset="0"/>
              <a:cs typeface="Calibri" panose="020F0502020204030204" pitchFamily="34" charset="0"/>
            </a:rPr>
            <a:t>Enrich IC’ALPS offering with quantum resistant secure designs to address Secure MCU market. </a:t>
          </a:r>
        </a:p>
      </dsp:txBody>
      <dsp:txXfrm>
        <a:off x="4153" y="842867"/>
        <a:ext cx="2497688" cy="3104595"/>
      </dsp:txXfrm>
    </dsp:sp>
    <dsp:sp modelId="{D1A03F2F-3180-483B-AB14-2744F032D3EC}">
      <dsp:nvSpPr>
        <dsp:cNvPr id="0" name=""/>
        <dsp:cNvSpPr/>
      </dsp:nvSpPr>
      <dsp:spPr>
        <a:xfrm>
          <a:off x="2851518" y="7667"/>
          <a:ext cx="2497688" cy="8352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Supply Chain</a:t>
          </a:r>
        </a:p>
      </dsp:txBody>
      <dsp:txXfrm>
        <a:off x="2851518" y="7667"/>
        <a:ext cx="2497688" cy="835200"/>
      </dsp:txXfrm>
    </dsp:sp>
    <dsp:sp modelId="{395D9F87-3677-44E5-954D-0E8DB38C26B9}">
      <dsp:nvSpPr>
        <dsp:cNvPr id="0" name=""/>
        <dsp:cNvSpPr/>
      </dsp:nvSpPr>
      <dsp:spPr>
        <a:xfrm>
          <a:off x="2851518" y="842867"/>
          <a:ext cx="2497688" cy="3104595"/>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altLang="en-US" sz="1800" kern="1200" dirty="0">
              <a:solidFill>
                <a:srgbClr val="000000"/>
              </a:solidFill>
              <a:latin typeface="Calibri" panose="020F0502020204030204" pitchFamily="34" charset="0"/>
              <a:cs typeface="Calibri" panose="020F0502020204030204" pitchFamily="34" charset="0"/>
            </a:rPr>
            <a:t>Combines IC ALPS footprint at Foundries with SEALSQ industrialization capabilities (packaging, test, personalization). </a:t>
          </a:r>
          <a:endParaRPr lang="en-US" sz="1800" kern="1200" dirty="0">
            <a:latin typeface="Calibri" panose="020F0502020204030204" pitchFamily="34" charset="0"/>
            <a:cs typeface="Calibri" panose="020F0502020204030204" pitchFamily="34" charset="0"/>
          </a:endParaRPr>
        </a:p>
        <a:p>
          <a:pPr marL="228600" lvl="1" indent="-228600" algn="l" defTabSz="1066800">
            <a:lnSpc>
              <a:spcPct val="90000"/>
            </a:lnSpc>
            <a:spcBef>
              <a:spcPct val="0"/>
            </a:spcBef>
            <a:spcAft>
              <a:spcPct val="15000"/>
            </a:spcAft>
            <a:buChar char="•"/>
          </a:pPr>
          <a:endParaRPr lang="en-US" altLang="en-US" sz="2400" kern="1200" dirty="0">
            <a:solidFill>
              <a:srgbClr val="000000"/>
            </a:solidFill>
            <a:latin typeface="Calibri" panose="020F0502020204030204" pitchFamily="34" charset="0"/>
            <a:cs typeface="Calibri" panose="020F0502020204030204" pitchFamily="34" charset="0"/>
          </a:endParaRPr>
        </a:p>
      </dsp:txBody>
      <dsp:txXfrm>
        <a:off x="2851518" y="842867"/>
        <a:ext cx="2497688" cy="3104595"/>
      </dsp:txXfrm>
    </dsp:sp>
    <dsp:sp modelId="{1F2D07DC-39B8-4257-B8C1-A9AFDAAB6B60}">
      <dsp:nvSpPr>
        <dsp:cNvPr id="0" name=""/>
        <dsp:cNvSpPr/>
      </dsp:nvSpPr>
      <dsp:spPr>
        <a:xfrm>
          <a:off x="5698882" y="7667"/>
          <a:ext cx="2497688" cy="8352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Customers</a:t>
          </a:r>
        </a:p>
      </dsp:txBody>
      <dsp:txXfrm>
        <a:off x="5698882" y="7667"/>
        <a:ext cx="2497688" cy="835200"/>
      </dsp:txXfrm>
    </dsp:sp>
    <dsp:sp modelId="{0158D939-07D4-4C05-9F92-698C8A68021A}">
      <dsp:nvSpPr>
        <dsp:cNvPr id="0" name=""/>
        <dsp:cNvSpPr/>
      </dsp:nvSpPr>
      <dsp:spPr>
        <a:xfrm>
          <a:off x="5698882" y="842867"/>
          <a:ext cx="2497688" cy="3104595"/>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rgbClr val="000000"/>
              </a:solidFill>
              <a:latin typeface="Calibri" panose="020F0502020204030204" pitchFamily="34" charset="0"/>
              <a:cs typeface="Calibri" panose="020F0502020204030204" pitchFamily="34" charset="0"/>
            </a:rPr>
            <a:t>Leverages IC'ALPS’ footprint in Automotive &amp; Healthcare to expand SEALSQ’s market reach.</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a:solidFill>
                <a:srgbClr val="000000"/>
              </a:solidFill>
              <a:latin typeface="Calibri" panose="020F0502020204030204" pitchFamily="34" charset="0"/>
              <a:cs typeface="Calibri" panose="020F0502020204030204" pitchFamily="34" charset="0"/>
            </a:rPr>
            <a:t>Opens doors for IC’ALPS design services across SEALSQ IoT customer base.</a:t>
          </a:r>
        </a:p>
      </dsp:txBody>
      <dsp:txXfrm>
        <a:off x="5698882" y="842867"/>
        <a:ext cx="2497688" cy="3104595"/>
      </dsp:txXfrm>
    </dsp:sp>
    <dsp:sp modelId="{48D65699-F5E1-4F0F-B8A9-40403B10C192}">
      <dsp:nvSpPr>
        <dsp:cNvPr id="0" name=""/>
        <dsp:cNvSpPr/>
      </dsp:nvSpPr>
      <dsp:spPr>
        <a:xfrm>
          <a:off x="8546247" y="7667"/>
          <a:ext cx="2497688" cy="835200"/>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prstClr val="white"/>
              </a:solidFill>
              <a:latin typeface="Calibri" panose="020F0502020204030204" pitchFamily="34" charset="0"/>
              <a:ea typeface="+mn-ea"/>
              <a:cs typeface="Calibri" panose="020F0502020204030204" pitchFamily="34" charset="0"/>
            </a:rPr>
            <a:t>Market Share</a:t>
          </a:r>
        </a:p>
      </dsp:txBody>
      <dsp:txXfrm>
        <a:off x="8546247" y="7667"/>
        <a:ext cx="2497688" cy="835200"/>
      </dsp:txXfrm>
    </dsp:sp>
    <dsp:sp modelId="{0A887F57-3EA2-4D00-AB6C-1842684EB341}">
      <dsp:nvSpPr>
        <dsp:cNvPr id="0" name=""/>
        <dsp:cNvSpPr/>
      </dsp:nvSpPr>
      <dsp:spPr>
        <a:xfrm>
          <a:off x="8546247" y="842867"/>
          <a:ext cx="2497688" cy="3104595"/>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altLang="en-US" sz="1800" kern="1200" dirty="0">
              <a:solidFill>
                <a:srgbClr val="000000"/>
              </a:solidFill>
              <a:latin typeface="Calibri" panose="020F0502020204030204" pitchFamily="34" charset="0"/>
              <a:cs typeface="Calibri" panose="020F0502020204030204" pitchFamily="34" charset="0"/>
            </a:rPr>
            <a:t>Positions the Company as a major player in the Secure IC Market in Europe (custom or off-the shelf) by covering the full value chain from design to delivery &amp; trust services.</a:t>
          </a:r>
          <a:endParaRPr lang="en-US" sz="1800" kern="1200" dirty="0">
            <a:latin typeface="Calibri" panose="020F0502020204030204" pitchFamily="34" charset="0"/>
            <a:cs typeface="Calibri" panose="020F0502020204030204" pitchFamily="34" charset="0"/>
          </a:endParaRPr>
        </a:p>
      </dsp:txBody>
      <dsp:txXfrm>
        <a:off x="8546247" y="842867"/>
        <a:ext cx="2497688" cy="31045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DEDB8-D03F-4851-8CED-3E964D3D5F03}">
      <dsp:nvSpPr>
        <dsp:cNvPr id="0" name=""/>
        <dsp:cNvSpPr/>
      </dsp:nvSpPr>
      <dsp:spPr>
        <a:xfrm>
          <a:off x="0" y="0"/>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Who We Are</a:t>
          </a:r>
        </a:p>
      </dsp:txBody>
      <dsp:txXfrm>
        <a:off x="1858229" y="0"/>
        <a:ext cx="7108088" cy="649661"/>
      </dsp:txXfrm>
    </dsp:sp>
    <dsp:sp modelId="{159C6FA1-2C0A-422B-80B8-15209773880F}">
      <dsp:nvSpPr>
        <dsp:cNvPr id="0" name=""/>
        <dsp:cNvSpPr/>
      </dsp:nvSpPr>
      <dsp:spPr>
        <a:xfrm>
          <a:off x="52529" y="61650"/>
          <a:ext cx="1602801" cy="519729"/>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815D15-148D-4D3C-9479-1216A566EC52}">
      <dsp:nvSpPr>
        <dsp:cNvPr id="0" name=""/>
        <dsp:cNvSpPr/>
      </dsp:nvSpPr>
      <dsp:spPr>
        <a:xfrm>
          <a:off x="0" y="714627"/>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How We Compete</a:t>
          </a:r>
        </a:p>
      </dsp:txBody>
      <dsp:txXfrm>
        <a:off x="1858229" y="714627"/>
        <a:ext cx="7108088" cy="649661"/>
      </dsp:txXfrm>
    </dsp:sp>
    <dsp:sp modelId="{4062FEA9-CD99-4A4C-99BE-37CD46A6BE37}">
      <dsp:nvSpPr>
        <dsp:cNvPr id="0" name=""/>
        <dsp:cNvSpPr/>
      </dsp:nvSpPr>
      <dsp:spPr>
        <a:xfrm>
          <a:off x="61487" y="779593"/>
          <a:ext cx="1600200" cy="519729"/>
        </a:xfrm>
        <a:prstGeom prst="roundRect">
          <a:avLst>
            <a:gd name="adj" fmla="val 10000"/>
          </a:avLst>
        </a:prstGeom>
        <a:blipFill rotWithShape="1">
          <a:blip xmlns:r="http://schemas.openxmlformats.org/officeDocument/2006/relationships" r:embed="rId2"/>
          <a:srcRect/>
          <a:stretch>
            <a:fillRect t="-123000" b="-1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BC97E2-AD53-4CC2-B3D9-B1D7E2FBDF18}">
      <dsp:nvSpPr>
        <dsp:cNvPr id="0" name=""/>
        <dsp:cNvSpPr/>
      </dsp:nvSpPr>
      <dsp:spPr>
        <a:xfrm>
          <a:off x="0" y="1429255"/>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Strategic Initiatives</a:t>
          </a:r>
        </a:p>
      </dsp:txBody>
      <dsp:txXfrm>
        <a:off x="1858229" y="1429255"/>
        <a:ext cx="7108088" cy="649661"/>
      </dsp:txXfrm>
    </dsp:sp>
    <dsp:sp modelId="{90055D21-210A-4DEE-B035-B1215F2914F4}">
      <dsp:nvSpPr>
        <dsp:cNvPr id="0" name=""/>
        <dsp:cNvSpPr/>
      </dsp:nvSpPr>
      <dsp:spPr>
        <a:xfrm>
          <a:off x="52628" y="1494917"/>
          <a:ext cx="1605939" cy="519729"/>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97A5B6-EB2B-4FAD-A248-AE422ED0CAB3}">
      <dsp:nvSpPr>
        <dsp:cNvPr id="0" name=""/>
        <dsp:cNvSpPr/>
      </dsp:nvSpPr>
      <dsp:spPr>
        <a:xfrm>
          <a:off x="0" y="2139608"/>
          <a:ext cx="8966318" cy="649661"/>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Financial Highlights &amp; Outlook</a:t>
          </a:r>
          <a:endParaRPr lang="fr-FR" sz="2800" b="1" kern="1200" dirty="0">
            <a:latin typeface="Calibri" panose="020F0502020204030204" pitchFamily="34" charset="0"/>
            <a:cs typeface="Calibri" panose="020F0502020204030204" pitchFamily="34" charset="0"/>
          </a:endParaRPr>
        </a:p>
      </dsp:txBody>
      <dsp:txXfrm>
        <a:off x="1858229" y="2139608"/>
        <a:ext cx="7108088" cy="649661"/>
      </dsp:txXfrm>
    </dsp:sp>
    <dsp:sp modelId="{28E84ACD-62A9-4EAD-8E9C-CDF4D0923DF9}">
      <dsp:nvSpPr>
        <dsp:cNvPr id="0" name=""/>
        <dsp:cNvSpPr/>
      </dsp:nvSpPr>
      <dsp:spPr>
        <a:xfrm>
          <a:off x="52628" y="2208849"/>
          <a:ext cx="1605939" cy="519729"/>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889E56-17D4-45FD-B502-3D843FE2FA5C}">
      <dsp:nvSpPr>
        <dsp:cNvPr id="0" name=""/>
        <dsp:cNvSpPr/>
      </dsp:nvSpPr>
      <dsp:spPr>
        <a:xfrm>
          <a:off x="0" y="2849389"/>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Strong Commitment to ESG</a:t>
          </a:r>
          <a:endParaRPr lang="fr-FR" sz="2800" b="1" kern="1200" dirty="0">
            <a:latin typeface="Calibri" panose="020F0502020204030204" pitchFamily="34" charset="0"/>
            <a:cs typeface="Calibri" panose="020F0502020204030204" pitchFamily="34" charset="0"/>
          </a:endParaRPr>
        </a:p>
      </dsp:txBody>
      <dsp:txXfrm>
        <a:off x="1858229" y="2849389"/>
        <a:ext cx="7108088" cy="649661"/>
      </dsp:txXfrm>
    </dsp:sp>
    <dsp:sp modelId="{579DD3FB-C762-405F-8FB9-29B43D3CDD3F}">
      <dsp:nvSpPr>
        <dsp:cNvPr id="0" name=""/>
        <dsp:cNvSpPr/>
      </dsp:nvSpPr>
      <dsp:spPr>
        <a:xfrm>
          <a:off x="52628" y="2923476"/>
          <a:ext cx="1605939" cy="519729"/>
        </a:xfrm>
        <a:prstGeom prst="roundRect">
          <a:avLst>
            <a:gd name="adj" fmla="val 10000"/>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1596E-5D93-4BCD-AC64-582E10CD84C7}">
      <dsp:nvSpPr>
        <dsp:cNvPr id="0" name=""/>
        <dsp:cNvSpPr/>
      </dsp:nvSpPr>
      <dsp:spPr>
        <a:xfrm>
          <a:off x="0" y="0"/>
          <a:ext cx="6908917" cy="69324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latin typeface="Calibri" panose="020F0502020204030204" pitchFamily="34" charset="0"/>
              <a:cs typeface="Calibri" panose="020F0502020204030204" pitchFamily="34" charset="0"/>
            </a:rPr>
            <a:t>Appendix – Historical Financials</a:t>
          </a:r>
        </a:p>
      </dsp:txBody>
      <dsp:txXfrm>
        <a:off x="1451108" y="0"/>
        <a:ext cx="5457808" cy="693249"/>
      </dsp:txXfrm>
    </dsp:sp>
    <dsp:sp modelId="{926B31B3-0D3C-4797-9F50-87F2BDBD714C}">
      <dsp:nvSpPr>
        <dsp:cNvPr id="0" name=""/>
        <dsp:cNvSpPr/>
      </dsp:nvSpPr>
      <dsp:spPr>
        <a:xfrm>
          <a:off x="59279" y="69325"/>
          <a:ext cx="1246396" cy="554600"/>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15B22-02D5-458C-8266-3709533F763E}">
      <dsp:nvSpPr>
        <dsp:cNvPr id="0" name=""/>
        <dsp:cNvSpPr/>
      </dsp:nvSpPr>
      <dsp:spPr>
        <a:xfrm>
          <a:off x="1881902" y="352213"/>
          <a:ext cx="4551680" cy="4551680"/>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mj-lt"/>
            </a:rPr>
            <a:t>Expand </a:t>
          </a:r>
        </a:p>
        <a:p>
          <a:pPr marL="0" lvl="0" indent="0" algn="ctr" defTabSz="800100">
            <a:lnSpc>
              <a:spcPct val="90000"/>
            </a:lnSpc>
            <a:spcBef>
              <a:spcPct val="0"/>
            </a:spcBef>
            <a:spcAft>
              <a:spcPct val="35000"/>
            </a:spcAft>
            <a:buNone/>
          </a:pPr>
          <a:r>
            <a:rPr lang="en-US" sz="1800" b="1" kern="1200" dirty="0">
              <a:solidFill>
                <a:schemeClr val="bg1"/>
              </a:solidFill>
              <a:latin typeface="+mj-lt"/>
            </a:rPr>
            <a:t>US Presence</a:t>
          </a:r>
          <a:endParaRPr lang="en-US" sz="1800" kern="1200" dirty="0">
            <a:solidFill>
              <a:schemeClr val="bg1"/>
            </a:solidFill>
          </a:endParaRPr>
        </a:p>
      </dsp:txBody>
      <dsp:txXfrm>
        <a:off x="4280746" y="1316736"/>
        <a:ext cx="1625600" cy="1354666"/>
      </dsp:txXfrm>
    </dsp:sp>
    <dsp:sp modelId="{C329B77F-2642-4620-BC8D-489AA992F98F}">
      <dsp:nvSpPr>
        <dsp:cNvPr id="0" name=""/>
        <dsp:cNvSpPr/>
      </dsp:nvSpPr>
      <dsp:spPr>
        <a:xfrm>
          <a:off x="1788159" y="514773"/>
          <a:ext cx="4551680" cy="4551680"/>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mj-lt"/>
            </a:rPr>
            <a:t>OSPT projects</a:t>
          </a:r>
        </a:p>
        <a:p>
          <a:pPr marL="0" lvl="0" indent="0" algn="ctr" defTabSz="800100">
            <a:lnSpc>
              <a:spcPct val="90000"/>
            </a:lnSpc>
            <a:spcBef>
              <a:spcPct val="0"/>
            </a:spcBef>
            <a:spcAft>
              <a:spcPct val="35000"/>
            </a:spcAft>
            <a:buNone/>
          </a:pPr>
          <a:r>
            <a:rPr lang="en-US" sz="1800" i="1" kern="1200" dirty="0">
              <a:latin typeface="+mj-lt"/>
            </a:rPr>
            <a:t>More agreements expected to be signed in the coming years</a:t>
          </a:r>
          <a:endParaRPr lang="en-US" sz="1800" kern="1200" dirty="0"/>
        </a:p>
      </dsp:txBody>
      <dsp:txXfrm>
        <a:off x="2871893" y="3467946"/>
        <a:ext cx="2438400" cy="1192106"/>
      </dsp:txXfrm>
    </dsp:sp>
    <dsp:sp modelId="{8DECAAF3-A3EB-44D2-B528-21DC1D475364}">
      <dsp:nvSpPr>
        <dsp:cNvPr id="0" name=""/>
        <dsp:cNvSpPr/>
      </dsp:nvSpPr>
      <dsp:spPr>
        <a:xfrm>
          <a:off x="1694416" y="352213"/>
          <a:ext cx="4551680" cy="4551680"/>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mj-lt"/>
            </a:rPr>
            <a:t>Post-Quantum TPM Opportunities</a:t>
          </a:r>
          <a:endParaRPr lang="en-US" sz="1800" kern="1200" dirty="0">
            <a:solidFill>
              <a:schemeClr val="bg1"/>
            </a:solidFill>
          </a:endParaRPr>
        </a:p>
      </dsp:txBody>
      <dsp:txXfrm>
        <a:off x="2221653" y="1316736"/>
        <a:ext cx="1625600" cy="1354666"/>
      </dsp:txXfrm>
    </dsp:sp>
    <dsp:sp modelId="{513108BE-1BEE-4C13-B02A-7901E63B56CB}">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BFAA12-9ADA-445E-925F-29B4EE0279B0}">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3C5484-AFE9-4C94-AF34-26331A10734B}">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DEDB8-D03F-4851-8CED-3E964D3D5F03}">
      <dsp:nvSpPr>
        <dsp:cNvPr id="0" name=""/>
        <dsp:cNvSpPr/>
      </dsp:nvSpPr>
      <dsp:spPr>
        <a:xfrm>
          <a:off x="0" y="0"/>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Who We Are</a:t>
          </a:r>
        </a:p>
      </dsp:txBody>
      <dsp:txXfrm>
        <a:off x="1858229" y="0"/>
        <a:ext cx="7108088" cy="649661"/>
      </dsp:txXfrm>
    </dsp:sp>
    <dsp:sp modelId="{159C6FA1-2C0A-422B-80B8-15209773880F}">
      <dsp:nvSpPr>
        <dsp:cNvPr id="0" name=""/>
        <dsp:cNvSpPr/>
      </dsp:nvSpPr>
      <dsp:spPr>
        <a:xfrm>
          <a:off x="52529" y="61650"/>
          <a:ext cx="1602801" cy="519729"/>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815D15-148D-4D3C-9479-1216A566EC52}">
      <dsp:nvSpPr>
        <dsp:cNvPr id="0" name=""/>
        <dsp:cNvSpPr/>
      </dsp:nvSpPr>
      <dsp:spPr>
        <a:xfrm>
          <a:off x="0" y="714627"/>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How We Compete</a:t>
          </a:r>
        </a:p>
      </dsp:txBody>
      <dsp:txXfrm>
        <a:off x="1858229" y="714627"/>
        <a:ext cx="7108088" cy="649661"/>
      </dsp:txXfrm>
    </dsp:sp>
    <dsp:sp modelId="{4062FEA9-CD99-4A4C-99BE-37CD46A6BE37}">
      <dsp:nvSpPr>
        <dsp:cNvPr id="0" name=""/>
        <dsp:cNvSpPr/>
      </dsp:nvSpPr>
      <dsp:spPr>
        <a:xfrm>
          <a:off x="61487" y="779593"/>
          <a:ext cx="1600200" cy="519729"/>
        </a:xfrm>
        <a:prstGeom prst="roundRect">
          <a:avLst>
            <a:gd name="adj" fmla="val 10000"/>
          </a:avLst>
        </a:prstGeom>
        <a:blipFill rotWithShape="1">
          <a:blip xmlns:r="http://schemas.openxmlformats.org/officeDocument/2006/relationships" r:embed="rId2"/>
          <a:srcRect/>
          <a:stretch>
            <a:fillRect t="-123000" b="-1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BC97E2-AD53-4CC2-B3D9-B1D7E2FBDF18}">
      <dsp:nvSpPr>
        <dsp:cNvPr id="0" name=""/>
        <dsp:cNvSpPr/>
      </dsp:nvSpPr>
      <dsp:spPr>
        <a:xfrm>
          <a:off x="0" y="1429255"/>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Strategic Initiatives</a:t>
          </a:r>
        </a:p>
      </dsp:txBody>
      <dsp:txXfrm>
        <a:off x="1858229" y="1429255"/>
        <a:ext cx="7108088" cy="649661"/>
      </dsp:txXfrm>
    </dsp:sp>
    <dsp:sp modelId="{90055D21-210A-4DEE-B035-B1215F2914F4}">
      <dsp:nvSpPr>
        <dsp:cNvPr id="0" name=""/>
        <dsp:cNvSpPr/>
      </dsp:nvSpPr>
      <dsp:spPr>
        <a:xfrm>
          <a:off x="52628" y="1494917"/>
          <a:ext cx="1605939" cy="519729"/>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97A5B6-EB2B-4FAD-A248-AE422ED0CAB3}">
      <dsp:nvSpPr>
        <dsp:cNvPr id="0" name=""/>
        <dsp:cNvSpPr/>
      </dsp:nvSpPr>
      <dsp:spPr>
        <a:xfrm>
          <a:off x="0" y="2139608"/>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Financial Highlights &amp; Outlook</a:t>
          </a:r>
          <a:endParaRPr lang="fr-FR" sz="2800" b="1" kern="1200" dirty="0">
            <a:latin typeface="Calibri" panose="020F0502020204030204" pitchFamily="34" charset="0"/>
            <a:cs typeface="Calibri" panose="020F0502020204030204" pitchFamily="34" charset="0"/>
          </a:endParaRPr>
        </a:p>
      </dsp:txBody>
      <dsp:txXfrm>
        <a:off x="1858229" y="2139608"/>
        <a:ext cx="7108088" cy="649661"/>
      </dsp:txXfrm>
    </dsp:sp>
    <dsp:sp modelId="{28E84ACD-62A9-4EAD-8E9C-CDF4D0923DF9}">
      <dsp:nvSpPr>
        <dsp:cNvPr id="0" name=""/>
        <dsp:cNvSpPr/>
      </dsp:nvSpPr>
      <dsp:spPr>
        <a:xfrm>
          <a:off x="52628" y="2208849"/>
          <a:ext cx="1605939" cy="519729"/>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889E56-17D4-45FD-B502-3D843FE2FA5C}">
      <dsp:nvSpPr>
        <dsp:cNvPr id="0" name=""/>
        <dsp:cNvSpPr/>
      </dsp:nvSpPr>
      <dsp:spPr>
        <a:xfrm>
          <a:off x="0" y="2849389"/>
          <a:ext cx="8966318" cy="649661"/>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Strong Commitment to ESG</a:t>
          </a:r>
          <a:endParaRPr lang="fr-FR" sz="2800" b="1" kern="1200" dirty="0">
            <a:latin typeface="Calibri" panose="020F0502020204030204" pitchFamily="34" charset="0"/>
            <a:cs typeface="Calibri" panose="020F0502020204030204" pitchFamily="34" charset="0"/>
          </a:endParaRPr>
        </a:p>
      </dsp:txBody>
      <dsp:txXfrm>
        <a:off x="1858229" y="2849389"/>
        <a:ext cx="7108088" cy="649661"/>
      </dsp:txXfrm>
    </dsp:sp>
    <dsp:sp modelId="{579DD3FB-C762-405F-8FB9-29B43D3CDD3F}">
      <dsp:nvSpPr>
        <dsp:cNvPr id="0" name=""/>
        <dsp:cNvSpPr/>
      </dsp:nvSpPr>
      <dsp:spPr>
        <a:xfrm>
          <a:off x="52628" y="2923476"/>
          <a:ext cx="1605939" cy="519729"/>
        </a:xfrm>
        <a:prstGeom prst="roundRect">
          <a:avLst>
            <a:gd name="adj" fmla="val 10000"/>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1596E-5D93-4BCD-AC64-582E10CD84C7}">
      <dsp:nvSpPr>
        <dsp:cNvPr id="0" name=""/>
        <dsp:cNvSpPr/>
      </dsp:nvSpPr>
      <dsp:spPr>
        <a:xfrm>
          <a:off x="0" y="0"/>
          <a:ext cx="6908917" cy="69324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latin typeface="Calibri" panose="020F0502020204030204" pitchFamily="34" charset="0"/>
              <a:cs typeface="Calibri" panose="020F0502020204030204" pitchFamily="34" charset="0"/>
            </a:rPr>
            <a:t>Appendix – Historical Financials</a:t>
          </a:r>
        </a:p>
      </dsp:txBody>
      <dsp:txXfrm>
        <a:off x="1451108" y="0"/>
        <a:ext cx="5457808" cy="693249"/>
      </dsp:txXfrm>
    </dsp:sp>
    <dsp:sp modelId="{926B31B3-0D3C-4797-9F50-87F2BDBD714C}">
      <dsp:nvSpPr>
        <dsp:cNvPr id="0" name=""/>
        <dsp:cNvSpPr/>
      </dsp:nvSpPr>
      <dsp:spPr>
        <a:xfrm>
          <a:off x="59279" y="69325"/>
          <a:ext cx="1246396" cy="554600"/>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DEDB8-D03F-4851-8CED-3E964D3D5F03}">
      <dsp:nvSpPr>
        <dsp:cNvPr id="0" name=""/>
        <dsp:cNvSpPr/>
      </dsp:nvSpPr>
      <dsp:spPr>
        <a:xfrm>
          <a:off x="0" y="0"/>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Who We Are</a:t>
          </a:r>
        </a:p>
      </dsp:txBody>
      <dsp:txXfrm>
        <a:off x="1858229" y="0"/>
        <a:ext cx="7108088" cy="649661"/>
      </dsp:txXfrm>
    </dsp:sp>
    <dsp:sp modelId="{159C6FA1-2C0A-422B-80B8-15209773880F}">
      <dsp:nvSpPr>
        <dsp:cNvPr id="0" name=""/>
        <dsp:cNvSpPr/>
      </dsp:nvSpPr>
      <dsp:spPr>
        <a:xfrm>
          <a:off x="52529" y="61650"/>
          <a:ext cx="1602801" cy="519729"/>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815D15-148D-4D3C-9479-1216A566EC52}">
      <dsp:nvSpPr>
        <dsp:cNvPr id="0" name=""/>
        <dsp:cNvSpPr/>
      </dsp:nvSpPr>
      <dsp:spPr>
        <a:xfrm>
          <a:off x="0" y="714627"/>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Market and Differentiators</a:t>
          </a:r>
        </a:p>
      </dsp:txBody>
      <dsp:txXfrm>
        <a:off x="1858229" y="714627"/>
        <a:ext cx="7108088" cy="649661"/>
      </dsp:txXfrm>
    </dsp:sp>
    <dsp:sp modelId="{4062FEA9-CD99-4A4C-99BE-37CD46A6BE37}">
      <dsp:nvSpPr>
        <dsp:cNvPr id="0" name=""/>
        <dsp:cNvSpPr/>
      </dsp:nvSpPr>
      <dsp:spPr>
        <a:xfrm>
          <a:off x="61487" y="779593"/>
          <a:ext cx="1600200" cy="519729"/>
        </a:xfrm>
        <a:prstGeom prst="roundRect">
          <a:avLst>
            <a:gd name="adj" fmla="val 10000"/>
          </a:avLst>
        </a:prstGeom>
        <a:blipFill rotWithShape="1">
          <a:blip xmlns:r="http://schemas.openxmlformats.org/officeDocument/2006/relationships" r:embed="rId2"/>
          <a:srcRect/>
          <a:stretch>
            <a:fillRect t="-123000" b="-1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BC97E2-AD53-4CC2-B3D9-B1D7E2FBDF18}">
      <dsp:nvSpPr>
        <dsp:cNvPr id="0" name=""/>
        <dsp:cNvSpPr/>
      </dsp:nvSpPr>
      <dsp:spPr>
        <a:xfrm>
          <a:off x="0" y="1429255"/>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Strategic Initiatives</a:t>
          </a:r>
        </a:p>
      </dsp:txBody>
      <dsp:txXfrm>
        <a:off x="1858229" y="1429255"/>
        <a:ext cx="7108088" cy="649661"/>
      </dsp:txXfrm>
    </dsp:sp>
    <dsp:sp modelId="{90055D21-210A-4DEE-B035-B1215F2914F4}">
      <dsp:nvSpPr>
        <dsp:cNvPr id="0" name=""/>
        <dsp:cNvSpPr/>
      </dsp:nvSpPr>
      <dsp:spPr>
        <a:xfrm>
          <a:off x="52628" y="1494917"/>
          <a:ext cx="1605939" cy="519729"/>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97A5B6-EB2B-4FAD-A248-AE422ED0CAB3}">
      <dsp:nvSpPr>
        <dsp:cNvPr id="0" name=""/>
        <dsp:cNvSpPr/>
      </dsp:nvSpPr>
      <dsp:spPr>
        <a:xfrm>
          <a:off x="0" y="2139608"/>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Financial Highlights</a:t>
          </a:r>
          <a:endParaRPr lang="fr-FR" sz="2800" b="1" kern="1200" dirty="0">
            <a:latin typeface="Calibri" panose="020F0502020204030204" pitchFamily="34" charset="0"/>
            <a:cs typeface="Calibri" panose="020F0502020204030204" pitchFamily="34" charset="0"/>
          </a:endParaRPr>
        </a:p>
      </dsp:txBody>
      <dsp:txXfrm>
        <a:off x="1858229" y="2139608"/>
        <a:ext cx="7108088" cy="649661"/>
      </dsp:txXfrm>
    </dsp:sp>
    <dsp:sp modelId="{28E84ACD-62A9-4EAD-8E9C-CDF4D0923DF9}">
      <dsp:nvSpPr>
        <dsp:cNvPr id="0" name=""/>
        <dsp:cNvSpPr/>
      </dsp:nvSpPr>
      <dsp:spPr>
        <a:xfrm>
          <a:off x="52628" y="2208849"/>
          <a:ext cx="1605939" cy="519729"/>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889E56-17D4-45FD-B502-3D843FE2FA5C}">
      <dsp:nvSpPr>
        <dsp:cNvPr id="0" name=""/>
        <dsp:cNvSpPr/>
      </dsp:nvSpPr>
      <dsp:spPr>
        <a:xfrm>
          <a:off x="0" y="2849389"/>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How We Compete</a:t>
          </a:r>
          <a:endParaRPr lang="fr-FR" sz="2800" b="1" kern="1200" dirty="0">
            <a:latin typeface="Calibri" panose="020F0502020204030204" pitchFamily="34" charset="0"/>
            <a:cs typeface="Calibri" panose="020F0502020204030204" pitchFamily="34" charset="0"/>
          </a:endParaRPr>
        </a:p>
      </dsp:txBody>
      <dsp:txXfrm>
        <a:off x="1858229" y="2849389"/>
        <a:ext cx="7108088" cy="649661"/>
      </dsp:txXfrm>
    </dsp:sp>
    <dsp:sp modelId="{579DD3FB-C762-405F-8FB9-29B43D3CDD3F}">
      <dsp:nvSpPr>
        <dsp:cNvPr id="0" name=""/>
        <dsp:cNvSpPr/>
      </dsp:nvSpPr>
      <dsp:spPr>
        <a:xfrm>
          <a:off x="52628" y="2923476"/>
          <a:ext cx="1605939" cy="519729"/>
        </a:xfrm>
        <a:prstGeom prst="roundRect">
          <a:avLst>
            <a:gd name="adj" fmla="val 10000"/>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1596E-5D93-4BCD-AC64-582E10CD84C7}">
      <dsp:nvSpPr>
        <dsp:cNvPr id="0" name=""/>
        <dsp:cNvSpPr/>
      </dsp:nvSpPr>
      <dsp:spPr>
        <a:xfrm>
          <a:off x="0" y="0"/>
          <a:ext cx="6908917" cy="693249"/>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latin typeface="Calibri" panose="020F0502020204030204" pitchFamily="34" charset="0"/>
              <a:cs typeface="Calibri" panose="020F0502020204030204" pitchFamily="34" charset="0"/>
            </a:rPr>
            <a:t>Appendix – Historical Financials</a:t>
          </a:r>
        </a:p>
      </dsp:txBody>
      <dsp:txXfrm>
        <a:off x="1451108" y="0"/>
        <a:ext cx="5457808" cy="693249"/>
      </dsp:txXfrm>
    </dsp:sp>
    <dsp:sp modelId="{926B31B3-0D3C-4797-9F50-87F2BDBD714C}">
      <dsp:nvSpPr>
        <dsp:cNvPr id="0" name=""/>
        <dsp:cNvSpPr/>
      </dsp:nvSpPr>
      <dsp:spPr>
        <a:xfrm>
          <a:off x="59279" y="69325"/>
          <a:ext cx="1246396" cy="554600"/>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1596E-5D93-4BCD-AC64-582E10CD84C7}">
      <dsp:nvSpPr>
        <dsp:cNvPr id="0" name=""/>
        <dsp:cNvSpPr/>
      </dsp:nvSpPr>
      <dsp:spPr>
        <a:xfrm>
          <a:off x="0" y="0"/>
          <a:ext cx="6908917" cy="69324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latin typeface="Calibri" panose="020F0502020204030204" pitchFamily="34" charset="0"/>
              <a:cs typeface="Calibri" panose="020F0502020204030204" pitchFamily="34" charset="0"/>
            </a:rPr>
            <a:t>Appendix – Historical Financials</a:t>
          </a:r>
        </a:p>
      </dsp:txBody>
      <dsp:txXfrm>
        <a:off x="1451108" y="0"/>
        <a:ext cx="5457808" cy="693249"/>
      </dsp:txXfrm>
    </dsp:sp>
    <dsp:sp modelId="{926B31B3-0D3C-4797-9F50-87F2BDBD714C}">
      <dsp:nvSpPr>
        <dsp:cNvPr id="0" name=""/>
        <dsp:cNvSpPr/>
      </dsp:nvSpPr>
      <dsp:spPr>
        <a:xfrm>
          <a:off x="59279" y="69325"/>
          <a:ext cx="1246396" cy="554600"/>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880F3-500C-49DC-B192-9C3F51646821}">
      <dsp:nvSpPr>
        <dsp:cNvPr id="0" name=""/>
        <dsp:cNvSpPr/>
      </dsp:nvSpPr>
      <dsp:spPr>
        <a:xfrm>
          <a:off x="1525" y="0"/>
          <a:ext cx="1986326" cy="878740"/>
        </a:xfrm>
        <a:prstGeom prst="roundRect">
          <a:avLst>
            <a:gd name="adj" fmla="val 10000"/>
          </a:avLst>
        </a:prstGeom>
        <a:blipFill>
          <a:blip xmlns:r="http://schemas.openxmlformats.org/officeDocument/2006/relationships" r:embed="rId1"/>
          <a:srcRect/>
          <a:stretch>
            <a:fillRect t="-255000" b="-2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08981-C72E-4FF6-A5DA-D43BE73DA573}">
      <dsp:nvSpPr>
        <dsp:cNvPr id="0" name=""/>
        <dsp:cNvSpPr/>
      </dsp:nvSpPr>
      <dsp:spPr>
        <a:xfrm>
          <a:off x="324881" y="527244"/>
          <a:ext cx="1986326" cy="87874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Strong Cash Balance</a:t>
          </a:r>
        </a:p>
        <a:p>
          <a:pPr marL="57150" lvl="1" indent="-57150" algn="l" defTabSz="488950">
            <a:lnSpc>
              <a:spcPct val="90000"/>
            </a:lnSpc>
            <a:spcBef>
              <a:spcPct val="0"/>
            </a:spcBef>
            <a:spcAft>
              <a:spcPct val="15000"/>
            </a:spcAft>
            <a:buChar char="•"/>
          </a:pPr>
          <a:r>
            <a:rPr lang="en-US" sz="1100" kern="1200" dirty="0"/>
            <a:t>$85M at 12/31/2024</a:t>
          </a:r>
        </a:p>
      </dsp:txBody>
      <dsp:txXfrm>
        <a:off x="350618" y="552981"/>
        <a:ext cx="1934852" cy="827266"/>
      </dsp:txXfrm>
    </dsp:sp>
    <dsp:sp modelId="{280ADA54-5E92-44C2-A2A9-0ABFBD8F91D1}">
      <dsp:nvSpPr>
        <dsp:cNvPr id="0" name=""/>
        <dsp:cNvSpPr/>
      </dsp:nvSpPr>
      <dsp:spPr>
        <a:xfrm>
          <a:off x="2370462" y="200727"/>
          <a:ext cx="382610" cy="47728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370462" y="296184"/>
        <a:ext cx="267827" cy="286372"/>
      </dsp:txXfrm>
    </dsp:sp>
    <dsp:sp modelId="{23397815-410F-4BF1-9E81-7C0B5A928212}">
      <dsp:nvSpPr>
        <dsp:cNvPr id="0" name=""/>
        <dsp:cNvSpPr/>
      </dsp:nvSpPr>
      <dsp:spPr>
        <a:xfrm>
          <a:off x="3081024" y="0"/>
          <a:ext cx="1986326" cy="878740"/>
        </a:xfrm>
        <a:prstGeom prst="roundRect">
          <a:avLst>
            <a:gd name="adj" fmla="val 10000"/>
          </a:avLst>
        </a:prstGeom>
        <a:blipFill>
          <a:blip xmlns:r="http://schemas.openxmlformats.org/officeDocument/2006/relationships" r:embed="rId2"/>
          <a:srcRect/>
          <a:stretch>
            <a:fillRect t="-255000" b="-2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B72AAE-BC7E-4D48-953B-95D7EDEB3669}">
      <dsp:nvSpPr>
        <dsp:cNvPr id="0" name=""/>
        <dsp:cNvSpPr/>
      </dsp:nvSpPr>
      <dsp:spPr>
        <a:xfrm>
          <a:off x="3404380" y="527244"/>
          <a:ext cx="1986326" cy="87874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R&amp;D Investments</a:t>
          </a:r>
        </a:p>
        <a:p>
          <a:pPr marL="57150" lvl="1" indent="-57150" algn="l" defTabSz="488950">
            <a:lnSpc>
              <a:spcPct val="90000"/>
            </a:lnSpc>
            <a:spcBef>
              <a:spcPct val="0"/>
            </a:spcBef>
            <a:spcAft>
              <a:spcPct val="15000"/>
            </a:spcAft>
            <a:buChar char="•"/>
          </a:pPr>
          <a:r>
            <a:rPr lang="en-US" sz="1100" kern="1200" dirty="0"/>
            <a:t>Continued investments in post-quantum chips</a:t>
          </a:r>
        </a:p>
      </dsp:txBody>
      <dsp:txXfrm>
        <a:off x="3430117" y="552981"/>
        <a:ext cx="1934852" cy="827266"/>
      </dsp:txXfrm>
    </dsp:sp>
    <dsp:sp modelId="{9A6C0B05-CDFE-4687-B1B6-0C156E005496}">
      <dsp:nvSpPr>
        <dsp:cNvPr id="0" name=""/>
        <dsp:cNvSpPr/>
      </dsp:nvSpPr>
      <dsp:spPr>
        <a:xfrm>
          <a:off x="5449961" y="200727"/>
          <a:ext cx="382610" cy="47728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449961" y="296184"/>
        <a:ext cx="267827" cy="286372"/>
      </dsp:txXfrm>
    </dsp:sp>
    <dsp:sp modelId="{3829FEA8-DED4-4358-9DBC-63D1EBAE2497}">
      <dsp:nvSpPr>
        <dsp:cNvPr id="0" name=""/>
        <dsp:cNvSpPr/>
      </dsp:nvSpPr>
      <dsp:spPr>
        <a:xfrm>
          <a:off x="6160523" y="0"/>
          <a:ext cx="1986326" cy="878740"/>
        </a:xfrm>
        <a:prstGeom prst="roundRect">
          <a:avLst>
            <a:gd name="adj" fmla="val 10000"/>
          </a:avLst>
        </a:prstGeom>
        <a:blipFill>
          <a:blip xmlns:r="http://schemas.openxmlformats.org/officeDocument/2006/relationships" r:embed="rId3"/>
          <a:srcRect/>
          <a:stretch>
            <a:fillRect t="-255000" b="-2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27782A-7212-4F79-A6CC-0EEE6EB8ECF1}">
      <dsp:nvSpPr>
        <dsp:cNvPr id="0" name=""/>
        <dsp:cNvSpPr/>
      </dsp:nvSpPr>
      <dsp:spPr>
        <a:xfrm>
          <a:off x="6483878" y="527244"/>
          <a:ext cx="1986326" cy="87874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Investing in Start-ups</a:t>
          </a:r>
        </a:p>
        <a:p>
          <a:pPr marL="57150" lvl="1" indent="-57150" algn="l" defTabSz="488950">
            <a:lnSpc>
              <a:spcPct val="90000"/>
            </a:lnSpc>
            <a:spcBef>
              <a:spcPct val="0"/>
            </a:spcBef>
            <a:spcAft>
              <a:spcPct val="15000"/>
            </a:spcAft>
            <a:buChar char="•"/>
          </a:pPr>
          <a:r>
            <a:rPr lang="en-US" sz="1100" kern="1200" dirty="0"/>
            <a:t>$20M Allocated</a:t>
          </a:r>
        </a:p>
      </dsp:txBody>
      <dsp:txXfrm>
        <a:off x="6509615" y="552981"/>
        <a:ext cx="1934852" cy="827266"/>
      </dsp:txXfrm>
    </dsp:sp>
    <dsp:sp modelId="{CB4701CE-B19A-4750-A296-1AB9CAF58B1D}">
      <dsp:nvSpPr>
        <dsp:cNvPr id="0" name=""/>
        <dsp:cNvSpPr/>
      </dsp:nvSpPr>
      <dsp:spPr>
        <a:xfrm>
          <a:off x="8529460" y="200727"/>
          <a:ext cx="382610" cy="47728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529460" y="296184"/>
        <a:ext cx="267827" cy="286372"/>
      </dsp:txXfrm>
    </dsp:sp>
    <dsp:sp modelId="{ABDE9A67-7BD9-4B10-8894-4D0744809D28}">
      <dsp:nvSpPr>
        <dsp:cNvPr id="0" name=""/>
        <dsp:cNvSpPr/>
      </dsp:nvSpPr>
      <dsp:spPr>
        <a:xfrm>
          <a:off x="9240022" y="0"/>
          <a:ext cx="1986326" cy="878740"/>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C66042-D005-4E06-96EB-543E26AEED06}">
      <dsp:nvSpPr>
        <dsp:cNvPr id="0" name=""/>
        <dsp:cNvSpPr/>
      </dsp:nvSpPr>
      <dsp:spPr>
        <a:xfrm>
          <a:off x="9563377" y="527244"/>
          <a:ext cx="1986326" cy="87874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Targeting Acquisitions</a:t>
          </a:r>
        </a:p>
        <a:p>
          <a:pPr marL="57150" lvl="1" indent="-57150" algn="l" defTabSz="488950">
            <a:lnSpc>
              <a:spcPct val="90000"/>
            </a:lnSpc>
            <a:spcBef>
              <a:spcPct val="0"/>
            </a:spcBef>
            <a:spcAft>
              <a:spcPct val="15000"/>
            </a:spcAft>
            <a:buChar char="•"/>
          </a:pPr>
          <a:r>
            <a:rPr lang="en-US" sz="1100" kern="1200" dirty="0"/>
            <a:t>In exclusive negotiations with IC ALPS</a:t>
          </a:r>
        </a:p>
      </dsp:txBody>
      <dsp:txXfrm>
        <a:off x="9589114" y="552981"/>
        <a:ext cx="1934852" cy="8272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33FCA-6C11-4833-87EF-38AD7E5EE2A8}">
      <dsp:nvSpPr>
        <dsp:cNvPr id="0" name=""/>
        <dsp:cNvSpPr/>
      </dsp:nvSpPr>
      <dsp:spPr>
        <a:xfrm>
          <a:off x="3549" y="494129"/>
          <a:ext cx="1839550" cy="1241521"/>
        </a:xfrm>
        <a:prstGeom prst="rect">
          <a:avLst/>
        </a:prstGeom>
        <a:solidFill>
          <a:schemeClr val="lt1">
            <a:hueOff val="0"/>
            <a:satOff val="0"/>
            <a:lumOff val="0"/>
            <a:alpha val="5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Tx/>
            <a:buNone/>
          </a:pPr>
          <a:r>
            <a:rPr lang="en-US" sz="1600" b="1" kern="1200" dirty="0">
              <a:latin typeface="Calibri" panose="020F0502020204030204" pitchFamily="34" charset="0"/>
              <a:ea typeface="Roboto" panose="02000000000000000000" pitchFamily="2" charset="0"/>
              <a:cs typeface="Calibri" panose="020F0502020204030204" pitchFamily="34" charset="0"/>
            </a:rPr>
            <a:t>One-stop-shop provider </a:t>
          </a:r>
          <a:endParaRPr lang="en-US" sz="1600" kern="1200" dirty="0"/>
        </a:p>
      </dsp:txBody>
      <dsp:txXfrm>
        <a:off x="3549" y="494129"/>
        <a:ext cx="1839550" cy="1241521"/>
      </dsp:txXfrm>
    </dsp:sp>
    <dsp:sp modelId="{D644DBF7-F356-479A-A3F9-05FCECF628BF}">
      <dsp:nvSpPr>
        <dsp:cNvPr id="0" name=""/>
        <dsp:cNvSpPr/>
      </dsp:nvSpPr>
      <dsp:spPr>
        <a:xfrm>
          <a:off x="1948765" y="983863"/>
          <a:ext cx="224013" cy="26205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948765" y="1036274"/>
        <a:ext cx="156809" cy="157231"/>
      </dsp:txXfrm>
    </dsp:sp>
    <dsp:sp modelId="{71118609-2566-4CEA-B10E-8595C6DE3E13}">
      <dsp:nvSpPr>
        <dsp:cNvPr id="0" name=""/>
        <dsp:cNvSpPr/>
      </dsp:nvSpPr>
      <dsp:spPr>
        <a:xfrm>
          <a:off x="2265765" y="494129"/>
          <a:ext cx="1839550" cy="1241521"/>
        </a:xfrm>
        <a:prstGeom prst="rect">
          <a:avLst/>
        </a:prstGeom>
        <a:solidFill>
          <a:schemeClr val="lt1">
            <a:hueOff val="0"/>
            <a:satOff val="0"/>
            <a:lumOff val="0"/>
            <a:alpha val="5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ea typeface="Roboto" panose="02000000000000000000" pitchFamily="2" charset="0"/>
              <a:cs typeface="Calibri" panose="020F0502020204030204" pitchFamily="34" charset="0"/>
            </a:rPr>
            <a:t>Offering</a:t>
          </a:r>
          <a:r>
            <a:rPr lang="en-US" sz="1600" b="1" kern="1200" spc="182" dirty="0">
              <a:latin typeface="Calibri" panose="020F0502020204030204" pitchFamily="34" charset="0"/>
              <a:ea typeface="Roboto" panose="02000000000000000000" pitchFamily="2" charset="0"/>
              <a:cs typeface="Calibri" panose="020F0502020204030204" pitchFamily="34" charset="0"/>
            </a:rPr>
            <a:t> </a:t>
          </a:r>
          <a:r>
            <a:rPr lang="en-US" sz="1600" b="1" kern="1200" dirty="0">
              <a:latin typeface="Calibri" panose="020F0502020204030204" pitchFamily="34" charset="0"/>
              <a:ea typeface="Roboto" panose="02000000000000000000" pitchFamily="2" charset="0"/>
              <a:cs typeface="Calibri" panose="020F0502020204030204" pitchFamily="34" charset="0"/>
            </a:rPr>
            <a:t>a fully</a:t>
          </a:r>
          <a:r>
            <a:rPr lang="en-US" sz="1600" b="1" kern="1200" spc="182" dirty="0">
              <a:latin typeface="Calibri" panose="020F0502020204030204" pitchFamily="34" charset="0"/>
              <a:ea typeface="Roboto" panose="02000000000000000000" pitchFamily="2" charset="0"/>
              <a:cs typeface="Calibri" panose="020F0502020204030204" pitchFamily="34" charset="0"/>
            </a:rPr>
            <a:t> </a:t>
          </a:r>
          <a:r>
            <a:rPr lang="en-US" sz="1600" b="1" kern="1200" dirty="0">
              <a:latin typeface="Calibri" panose="020F0502020204030204" pitchFamily="34" charset="0"/>
              <a:ea typeface="Roboto" panose="02000000000000000000" pitchFamily="2" charset="0"/>
              <a:cs typeface="Calibri" panose="020F0502020204030204" pitchFamily="34" charset="0"/>
            </a:rPr>
            <a:t>integrated</a:t>
          </a:r>
          <a:r>
            <a:rPr lang="en-US" sz="1600" b="1" kern="1200" spc="182" dirty="0">
              <a:latin typeface="Calibri" panose="020F0502020204030204" pitchFamily="34" charset="0"/>
              <a:ea typeface="Roboto" panose="02000000000000000000" pitchFamily="2" charset="0"/>
              <a:cs typeface="Calibri" panose="020F0502020204030204" pitchFamily="34" charset="0"/>
            </a:rPr>
            <a:t> </a:t>
          </a:r>
          <a:r>
            <a:rPr lang="en-US" sz="1600" b="1" kern="1200" spc="-6" dirty="0">
              <a:latin typeface="Calibri" panose="020F0502020204030204" pitchFamily="34" charset="0"/>
              <a:ea typeface="Roboto" panose="02000000000000000000" pitchFamily="2" charset="0"/>
              <a:cs typeface="Calibri" panose="020F0502020204030204" pitchFamily="34" charset="0"/>
            </a:rPr>
            <a:t>vertical </a:t>
          </a:r>
          <a:r>
            <a:rPr lang="en-US" sz="1600" b="1" kern="1200" dirty="0">
              <a:latin typeface="Calibri" panose="020F0502020204030204" pitchFamily="34" charset="0"/>
              <a:ea typeface="Roboto" panose="02000000000000000000" pitchFamily="2" charset="0"/>
              <a:cs typeface="Calibri" panose="020F0502020204030204" pitchFamily="34" charset="0"/>
            </a:rPr>
            <a:t>suite</a:t>
          </a:r>
          <a:r>
            <a:rPr lang="en-US" sz="1600" b="1" kern="1200" spc="27" dirty="0">
              <a:latin typeface="Calibri" panose="020F0502020204030204" pitchFamily="34" charset="0"/>
              <a:ea typeface="Roboto" panose="02000000000000000000" pitchFamily="2" charset="0"/>
              <a:cs typeface="Calibri" panose="020F0502020204030204" pitchFamily="34" charset="0"/>
            </a:rPr>
            <a:t> </a:t>
          </a:r>
          <a:r>
            <a:rPr lang="en-US" sz="1600" b="1" kern="1200" dirty="0">
              <a:latin typeface="Calibri" panose="020F0502020204030204" pitchFamily="34" charset="0"/>
              <a:ea typeface="Roboto" panose="02000000000000000000" pitchFamily="2" charset="0"/>
              <a:cs typeface="Calibri" panose="020F0502020204030204" pitchFamily="34" charset="0"/>
            </a:rPr>
            <a:t>of</a:t>
          </a:r>
          <a:r>
            <a:rPr lang="en-US" sz="1600" b="1" kern="1200" spc="30" dirty="0">
              <a:latin typeface="Calibri" panose="020F0502020204030204" pitchFamily="34" charset="0"/>
              <a:ea typeface="Roboto" panose="02000000000000000000" pitchFamily="2" charset="0"/>
              <a:cs typeface="Calibri" panose="020F0502020204030204" pitchFamily="34" charset="0"/>
            </a:rPr>
            <a:t> </a:t>
          </a:r>
          <a:r>
            <a:rPr lang="en-US" sz="1600" b="1" kern="1200" dirty="0">
              <a:latin typeface="Calibri" panose="020F0502020204030204" pitchFamily="34" charset="0"/>
              <a:ea typeface="Roboto" panose="02000000000000000000" pitchFamily="2" charset="0"/>
              <a:cs typeface="Calibri" panose="020F0502020204030204" pitchFamily="34" charset="0"/>
            </a:rPr>
            <a:t>microcontrollers</a:t>
          </a:r>
          <a:r>
            <a:rPr lang="en-US" sz="1600" b="1" kern="1200" spc="27" dirty="0">
              <a:latin typeface="Calibri" panose="020F0502020204030204" pitchFamily="34" charset="0"/>
              <a:ea typeface="Roboto" panose="02000000000000000000" pitchFamily="2" charset="0"/>
              <a:cs typeface="Calibri" panose="020F0502020204030204" pitchFamily="34" charset="0"/>
            </a:rPr>
            <a:t> </a:t>
          </a:r>
          <a:r>
            <a:rPr lang="en-US" sz="1600" b="1" kern="1200" dirty="0">
              <a:latin typeface="Calibri" panose="020F0502020204030204" pitchFamily="34" charset="0"/>
              <a:ea typeface="Roboto" panose="02000000000000000000" pitchFamily="2" charset="0"/>
              <a:cs typeface="Calibri" panose="020F0502020204030204" pitchFamily="34" charset="0"/>
            </a:rPr>
            <a:t>and</a:t>
          </a:r>
          <a:r>
            <a:rPr lang="en-US" sz="1600" b="1" kern="1200" spc="30" dirty="0">
              <a:latin typeface="Calibri" panose="020F0502020204030204" pitchFamily="34" charset="0"/>
              <a:ea typeface="Roboto" panose="02000000000000000000" pitchFamily="2" charset="0"/>
              <a:cs typeface="Calibri" panose="020F0502020204030204" pitchFamily="34" charset="0"/>
            </a:rPr>
            <a:t> </a:t>
          </a:r>
          <a:r>
            <a:rPr lang="en-US" sz="1600" b="1" kern="1200" dirty="0">
              <a:latin typeface="Calibri" panose="020F0502020204030204" pitchFamily="34" charset="0"/>
              <a:ea typeface="Roboto" panose="02000000000000000000" pitchFamily="2" charset="0"/>
              <a:cs typeface="Calibri" panose="020F0502020204030204" pitchFamily="34" charset="0"/>
            </a:rPr>
            <a:t>trust</a:t>
          </a:r>
          <a:r>
            <a:rPr lang="en-US" sz="1600" b="1" kern="1200" spc="30" dirty="0">
              <a:latin typeface="Calibri" panose="020F0502020204030204" pitchFamily="34" charset="0"/>
              <a:ea typeface="Roboto" panose="02000000000000000000" pitchFamily="2" charset="0"/>
              <a:cs typeface="Calibri" panose="020F0502020204030204" pitchFamily="34" charset="0"/>
            </a:rPr>
            <a:t> </a:t>
          </a:r>
          <a:r>
            <a:rPr lang="en-US" sz="1600" b="1" kern="1200" dirty="0">
              <a:latin typeface="Calibri" panose="020F0502020204030204" pitchFamily="34" charset="0"/>
              <a:ea typeface="Roboto" panose="02000000000000000000" pitchFamily="2" charset="0"/>
              <a:cs typeface="Calibri" panose="020F0502020204030204" pitchFamily="34" charset="0"/>
            </a:rPr>
            <a:t>services</a:t>
          </a:r>
          <a:r>
            <a:rPr lang="en-US" sz="1600" b="1" kern="1200" spc="27" dirty="0">
              <a:latin typeface="Calibri" panose="020F0502020204030204" pitchFamily="34" charset="0"/>
              <a:ea typeface="Roboto" panose="02000000000000000000" pitchFamily="2" charset="0"/>
              <a:cs typeface="Calibri" panose="020F0502020204030204" pitchFamily="34" charset="0"/>
            </a:rPr>
            <a:t> </a:t>
          </a:r>
          <a:endParaRPr lang="en-US" sz="1600" kern="1200" dirty="0"/>
        </a:p>
      </dsp:txBody>
      <dsp:txXfrm>
        <a:off x="2265765" y="494129"/>
        <a:ext cx="1839550" cy="1241521"/>
      </dsp:txXfrm>
    </dsp:sp>
    <dsp:sp modelId="{99334E9B-B57D-4980-9981-E4747D7B7728}">
      <dsp:nvSpPr>
        <dsp:cNvPr id="0" name=""/>
        <dsp:cNvSpPr/>
      </dsp:nvSpPr>
      <dsp:spPr>
        <a:xfrm>
          <a:off x="4210982" y="983863"/>
          <a:ext cx="224013" cy="26205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210982" y="1036274"/>
        <a:ext cx="156809" cy="157231"/>
      </dsp:txXfrm>
    </dsp:sp>
    <dsp:sp modelId="{19A24E76-43D5-4859-9B32-5A0E919877BA}">
      <dsp:nvSpPr>
        <dsp:cNvPr id="0" name=""/>
        <dsp:cNvSpPr/>
      </dsp:nvSpPr>
      <dsp:spPr>
        <a:xfrm>
          <a:off x="4527982" y="494129"/>
          <a:ext cx="1839550" cy="1241521"/>
        </a:xfrm>
        <a:prstGeom prst="rect">
          <a:avLst/>
        </a:prstGeom>
        <a:solidFill>
          <a:schemeClr val="lt1">
            <a:hueOff val="0"/>
            <a:satOff val="0"/>
            <a:lumOff val="0"/>
            <a:alpha val="5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Tx/>
            <a:buNone/>
          </a:pPr>
          <a:r>
            <a:rPr lang="en-US" sz="1600" b="1" kern="1200" dirty="0">
              <a:latin typeface="Calibri" panose="020F0502020204030204" pitchFamily="34" charset="0"/>
              <a:ea typeface="Roboto" panose="02000000000000000000" pitchFamily="2" charset="0"/>
              <a:cs typeface="Calibri" panose="020F0502020204030204" pitchFamily="34" charset="0"/>
            </a:rPr>
            <a:t>Securing</a:t>
          </a:r>
          <a:r>
            <a:rPr lang="en-US" sz="1600" b="1" kern="1200" spc="30" dirty="0">
              <a:latin typeface="Calibri" panose="020F0502020204030204" pitchFamily="34" charset="0"/>
              <a:ea typeface="Roboto" panose="02000000000000000000" pitchFamily="2" charset="0"/>
              <a:cs typeface="Calibri" panose="020F0502020204030204" pitchFamily="34" charset="0"/>
            </a:rPr>
            <a:t> </a:t>
          </a:r>
          <a:r>
            <a:rPr lang="en-US" sz="1600" b="1" kern="1200" dirty="0">
              <a:latin typeface="Calibri" panose="020F0502020204030204" pitchFamily="34" charset="0"/>
              <a:ea typeface="Roboto" panose="02000000000000000000" pitchFamily="2" charset="0"/>
              <a:cs typeface="Calibri" panose="020F0502020204030204" pitchFamily="34" charset="0"/>
            </a:rPr>
            <a:t>any</a:t>
          </a:r>
          <a:r>
            <a:rPr lang="en-US" sz="1600" b="1" kern="1200" spc="27" dirty="0">
              <a:latin typeface="Calibri" panose="020F0502020204030204" pitchFamily="34" charset="0"/>
              <a:ea typeface="Roboto" panose="02000000000000000000" pitchFamily="2" charset="0"/>
              <a:cs typeface="Calibri" panose="020F0502020204030204" pitchFamily="34" charset="0"/>
            </a:rPr>
            <a:t> </a:t>
          </a:r>
          <a:r>
            <a:rPr lang="en-US" sz="1600" b="1" kern="1200" dirty="0">
              <a:latin typeface="Calibri" panose="020F0502020204030204" pitchFamily="34" charset="0"/>
              <a:ea typeface="Roboto" panose="02000000000000000000" pitchFamily="2" charset="0"/>
              <a:cs typeface="Calibri" panose="020F0502020204030204" pitchFamily="34" charset="0"/>
            </a:rPr>
            <a:t>kind</a:t>
          </a:r>
          <a:r>
            <a:rPr lang="en-US" sz="1600" b="1" kern="1200" spc="30" dirty="0">
              <a:latin typeface="Calibri" panose="020F0502020204030204" pitchFamily="34" charset="0"/>
              <a:ea typeface="Roboto" panose="02000000000000000000" pitchFamily="2" charset="0"/>
              <a:cs typeface="Calibri" panose="020F0502020204030204" pitchFamily="34" charset="0"/>
            </a:rPr>
            <a:t> </a:t>
          </a:r>
          <a:r>
            <a:rPr lang="en-US" sz="1600" b="1" kern="1200" dirty="0">
              <a:latin typeface="Calibri" panose="020F0502020204030204" pitchFamily="34" charset="0"/>
              <a:ea typeface="Roboto" panose="02000000000000000000" pitchFamily="2" charset="0"/>
              <a:cs typeface="Calibri" panose="020F0502020204030204" pitchFamily="34" charset="0"/>
            </a:rPr>
            <a:t>of</a:t>
          </a:r>
          <a:r>
            <a:rPr lang="en-US" sz="1600" b="1" kern="1200" spc="30" dirty="0">
              <a:latin typeface="Calibri" panose="020F0502020204030204" pitchFamily="34" charset="0"/>
              <a:ea typeface="Roboto" panose="02000000000000000000" pitchFamily="2" charset="0"/>
              <a:cs typeface="Calibri" panose="020F0502020204030204" pitchFamily="34" charset="0"/>
            </a:rPr>
            <a:t> </a:t>
          </a:r>
          <a:r>
            <a:rPr lang="en-US" sz="1600" b="1" kern="1200" dirty="0">
              <a:latin typeface="Calibri" panose="020F0502020204030204" pitchFamily="34" charset="0"/>
              <a:ea typeface="Roboto" panose="02000000000000000000" pitchFamily="2" charset="0"/>
              <a:cs typeface="Calibri" panose="020F0502020204030204" pitchFamily="34" charset="0"/>
            </a:rPr>
            <a:t>connected</a:t>
          </a:r>
          <a:r>
            <a:rPr lang="en-US" sz="1600" b="1" kern="1200" spc="27" dirty="0">
              <a:latin typeface="Calibri" panose="020F0502020204030204" pitchFamily="34" charset="0"/>
              <a:ea typeface="Roboto" panose="02000000000000000000" pitchFamily="2" charset="0"/>
              <a:cs typeface="Calibri" panose="020F0502020204030204" pitchFamily="34" charset="0"/>
            </a:rPr>
            <a:t> </a:t>
          </a:r>
          <a:r>
            <a:rPr lang="en-US" sz="1600" b="1" kern="1200" dirty="0">
              <a:latin typeface="Calibri" panose="020F0502020204030204" pitchFamily="34" charset="0"/>
              <a:ea typeface="Roboto" panose="02000000000000000000" pitchFamily="2" charset="0"/>
              <a:cs typeface="Calibri" panose="020F0502020204030204" pitchFamily="34" charset="0"/>
            </a:rPr>
            <a:t>devices</a:t>
          </a:r>
          <a:r>
            <a:rPr lang="en-US" sz="1600" b="1" kern="1200" spc="30" dirty="0">
              <a:latin typeface="Calibri" panose="020F0502020204030204" pitchFamily="34" charset="0"/>
              <a:ea typeface="Roboto" panose="02000000000000000000" pitchFamily="2" charset="0"/>
              <a:cs typeface="Calibri" panose="020F0502020204030204" pitchFamily="34" charset="0"/>
            </a:rPr>
            <a:t> </a:t>
          </a:r>
          <a:r>
            <a:rPr lang="en-US" sz="1600" b="1" kern="1200" spc="-15" dirty="0">
              <a:latin typeface="Calibri" panose="020F0502020204030204" pitchFamily="34" charset="0"/>
              <a:ea typeface="Roboto" panose="02000000000000000000" pitchFamily="2" charset="0"/>
              <a:cs typeface="Calibri" panose="020F0502020204030204" pitchFamily="34" charset="0"/>
            </a:rPr>
            <a:t>and </a:t>
          </a:r>
          <a:r>
            <a:rPr lang="en-US" sz="1600" b="1" kern="1200" spc="-6" dirty="0">
              <a:latin typeface="Calibri" panose="020F0502020204030204" pitchFamily="34" charset="0"/>
              <a:ea typeface="Roboto" panose="02000000000000000000" pitchFamily="2" charset="0"/>
              <a:cs typeface="Calibri" panose="020F0502020204030204" pitchFamily="34" charset="0"/>
            </a:rPr>
            <a:t>systems</a:t>
          </a:r>
          <a:endParaRPr lang="en-US" sz="1600" kern="1200" dirty="0"/>
        </a:p>
      </dsp:txBody>
      <dsp:txXfrm>
        <a:off x="4527982" y="494129"/>
        <a:ext cx="1839550" cy="12415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DEDB8-D03F-4851-8CED-3E964D3D5F03}">
      <dsp:nvSpPr>
        <dsp:cNvPr id="0" name=""/>
        <dsp:cNvSpPr/>
      </dsp:nvSpPr>
      <dsp:spPr>
        <a:xfrm>
          <a:off x="0" y="0"/>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Who We Are</a:t>
          </a:r>
        </a:p>
      </dsp:txBody>
      <dsp:txXfrm>
        <a:off x="1858229" y="0"/>
        <a:ext cx="7108088" cy="649661"/>
      </dsp:txXfrm>
    </dsp:sp>
    <dsp:sp modelId="{159C6FA1-2C0A-422B-80B8-15209773880F}">
      <dsp:nvSpPr>
        <dsp:cNvPr id="0" name=""/>
        <dsp:cNvSpPr/>
      </dsp:nvSpPr>
      <dsp:spPr>
        <a:xfrm>
          <a:off x="52529" y="61650"/>
          <a:ext cx="1602801" cy="519729"/>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815D15-148D-4D3C-9479-1216A566EC52}">
      <dsp:nvSpPr>
        <dsp:cNvPr id="0" name=""/>
        <dsp:cNvSpPr/>
      </dsp:nvSpPr>
      <dsp:spPr>
        <a:xfrm>
          <a:off x="0" y="714627"/>
          <a:ext cx="8966318" cy="649661"/>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How We Compete</a:t>
          </a:r>
        </a:p>
      </dsp:txBody>
      <dsp:txXfrm>
        <a:off x="1858229" y="714627"/>
        <a:ext cx="7108088" cy="649661"/>
      </dsp:txXfrm>
    </dsp:sp>
    <dsp:sp modelId="{4062FEA9-CD99-4A4C-99BE-37CD46A6BE37}">
      <dsp:nvSpPr>
        <dsp:cNvPr id="0" name=""/>
        <dsp:cNvSpPr/>
      </dsp:nvSpPr>
      <dsp:spPr>
        <a:xfrm>
          <a:off x="61487" y="779593"/>
          <a:ext cx="1600200" cy="519729"/>
        </a:xfrm>
        <a:prstGeom prst="roundRect">
          <a:avLst>
            <a:gd name="adj" fmla="val 10000"/>
          </a:avLst>
        </a:prstGeom>
        <a:blipFill rotWithShape="1">
          <a:blip xmlns:r="http://schemas.openxmlformats.org/officeDocument/2006/relationships" r:embed="rId2"/>
          <a:srcRect/>
          <a:stretch>
            <a:fillRect t="-123000" b="-1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BC97E2-AD53-4CC2-B3D9-B1D7E2FBDF18}">
      <dsp:nvSpPr>
        <dsp:cNvPr id="0" name=""/>
        <dsp:cNvSpPr/>
      </dsp:nvSpPr>
      <dsp:spPr>
        <a:xfrm>
          <a:off x="0" y="1429255"/>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Strategic Initiatives</a:t>
          </a:r>
        </a:p>
      </dsp:txBody>
      <dsp:txXfrm>
        <a:off x="1858229" y="1429255"/>
        <a:ext cx="7108088" cy="649661"/>
      </dsp:txXfrm>
    </dsp:sp>
    <dsp:sp modelId="{90055D21-210A-4DEE-B035-B1215F2914F4}">
      <dsp:nvSpPr>
        <dsp:cNvPr id="0" name=""/>
        <dsp:cNvSpPr/>
      </dsp:nvSpPr>
      <dsp:spPr>
        <a:xfrm>
          <a:off x="52628" y="1494917"/>
          <a:ext cx="1605939" cy="519729"/>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97A5B6-EB2B-4FAD-A248-AE422ED0CAB3}">
      <dsp:nvSpPr>
        <dsp:cNvPr id="0" name=""/>
        <dsp:cNvSpPr/>
      </dsp:nvSpPr>
      <dsp:spPr>
        <a:xfrm>
          <a:off x="0" y="2139608"/>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Financial Highlights &amp; Outlook</a:t>
          </a:r>
          <a:endParaRPr lang="fr-FR" sz="2800" b="1" kern="1200" dirty="0">
            <a:latin typeface="Calibri" panose="020F0502020204030204" pitchFamily="34" charset="0"/>
            <a:cs typeface="Calibri" panose="020F0502020204030204" pitchFamily="34" charset="0"/>
          </a:endParaRPr>
        </a:p>
      </dsp:txBody>
      <dsp:txXfrm>
        <a:off x="1858229" y="2139608"/>
        <a:ext cx="7108088" cy="649661"/>
      </dsp:txXfrm>
    </dsp:sp>
    <dsp:sp modelId="{28E84ACD-62A9-4EAD-8E9C-CDF4D0923DF9}">
      <dsp:nvSpPr>
        <dsp:cNvPr id="0" name=""/>
        <dsp:cNvSpPr/>
      </dsp:nvSpPr>
      <dsp:spPr>
        <a:xfrm>
          <a:off x="52628" y="2208849"/>
          <a:ext cx="1605939" cy="519729"/>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889E56-17D4-45FD-B502-3D843FE2FA5C}">
      <dsp:nvSpPr>
        <dsp:cNvPr id="0" name=""/>
        <dsp:cNvSpPr/>
      </dsp:nvSpPr>
      <dsp:spPr>
        <a:xfrm>
          <a:off x="0" y="2849389"/>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Strong Commitment to ESG</a:t>
          </a:r>
          <a:endParaRPr lang="fr-FR" sz="2800" b="1" kern="1200" dirty="0">
            <a:latin typeface="Calibri" panose="020F0502020204030204" pitchFamily="34" charset="0"/>
            <a:cs typeface="Calibri" panose="020F0502020204030204" pitchFamily="34" charset="0"/>
          </a:endParaRPr>
        </a:p>
      </dsp:txBody>
      <dsp:txXfrm>
        <a:off x="1858229" y="2849389"/>
        <a:ext cx="7108088" cy="649661"/>
      </dsp:txXfrm>
    </dsp:sp>
    <dsp:sp modelId="{579DD3FB-C762-405F-8FB9-29B43D3CDD3F}">
      <dsp:nvSpPr>
        <dsp:cNvPr id="0" name=""/>
        <dsp:cNvSpPr/>
      </dsp:nvSpPr>
      <dsp:spPr>
        <a:xfrm>
          <a:off x="52628" y="2923476"/>
          <a:ext cx="1605939" cy="519729"/>
        </a:xfrm>
        <a:prstGeom prst="roundRect">
          <a:avLst>
            <a:gd name="adj" fmla="val 10000"/>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1596E-5D93-4BCD-AC64-582E10CD84C7}">
      <dsp:nvSpPr>
        <dsp:cNvPr id="0" name=""/>
        <dsp:cNvSpPr/>
      </dsp:nvSpPr>
      <dsp:spPr>
        <a:xfrm>
          <a:off x="0" y="0"/>
          <a:ext cx="6908917" cy="69324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latin typeface="Calibri" panose="020F0502020204030204" pitchFamily="34" charset="0"/>
              <a:cs typeface="Calibri" panose="020F0502020204030204" pitchFamily="34" charset="0"/>
            </a:rPr>
            <a:t>Appendix – Historical Financials</a:t>
          </a:r>
        </a:p>
      </dsp:txBody>
      <dsp:txXfrm>
        <a:off x="1451108" y="0"/>
        <a:ext cx="5457808" cy="693249"/>
      </dsp:txXfrm>
    </dsp:sp>
    <dsp:sp modelId="{926B31B3-0D3C-4797-9F50-87F2BDBD714C}">
      <dsp:nvSpPr>
        <dsp:cNvPr id="0" name=""/>
        <dsp:cNvSpPr/>
      </dsp:nvSpPr>
      <dsp:spPr>
        <a:xfrm>
          <a:off x="59279" y="69325"/>
          <a:ext cx="1246396" cy="554600"/>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DEDB8-D03F-4851-8CED-3E964D3D5F03}">
      <dsp:nvSpPr>
        <dsp:cNvPr id="0" name=""/>
        <dsp:cNvSpPr/>
      </dsp:nvSpPr>
      <dsp:spPr>
        <a:xfrm>
          <a:off x="0" y="0"/>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Who We Are</a:t>
          </a:r>
        </a:p>
      </dsp:txBody>
      <dsp:txXfrm>
        <a:off x="1858229" y="0"/>
        <a:ext cx="7108088" cy="649661"/>
      </dsp:txXfrm>
    </dsp:sp>
    <dsp:sp modelId="{159C6FA1-2C0A-422B-80B8-15209773880F}">
      <dsp:nvSpPr>
        <dsp:cNvPr id="0" name=""/>
        <dsp:cNvSpPr/>
      </dsp:nvSpPr>
      <dsp:spPr>
        <a:xfrm>
          <a:off x="52529" y="61650"/>
          <a:ext cx="1602801" cy="519729"/>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815D15-148D-4D3C-9479-1216A566EC52}">
      <dsp:nvSpPr>
        <dsp:cNvPr id="0" name=""/>
        <dsp:cNvSpPr/>
      </dsp:nvSpPr>
      <dsp:spPr>
        <a:xfrm>
          <a:off x="0" y="714627"/>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How We Compete</a:t>
          </a:r>
        </a:p>
      </dsp:txBody>
      <dsp:txXfrm>
        <a:off x="1858229" y="714627"/>
        <a:ext cx="7108088" cy="649661"/>
      </dsp:txXfrm>
    </dsp:sp>
    <dsp:sp modelId="{4062FEA9-CD99-4A4C-99BE-37CD46A6BE37}">
      <dsp:nvSpPr>
        <dsp:cNvPr id="0" name=""/>
        <dsp:cNvSpPr/>
      </dsp:nvSpPr>
      <dsp:spPr>
        <a:xfrm>
          <a:off x="61487" y="779593"/>
          <a:ext cx="1600200" cy="519729"/>
        </a:xfrm>
        <a:prstGeom prst="roundRect">
          <a:avLst>
            <a:gd name="adj" fmla="val 10000"/>
          </a:avLst>
        </a:prstGeom>
        <a:blipFill rotWithShape="1">
          <a:blip xmlns:r="http://schemas.openxmlformats.org/officeDocument/2006/relationships" r:embed="rId2"/>
          <a:srcRect/>
          <a:stretch>
            <a:fillRect t="-123000" b="-1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BC97E2-AD53-4CC2-B3D9-B1D7E2FBDF18}">
      <dsp:nvSpPr>
        <dsp:cNvPr id="0" name=""/>
        <dsp:cNvSpPr/>
      </dsp:nvSpPr>
      <dsp:spPr>
        <a:xfrm>
          <a:off x="0" y="1429255"/>
          <a:ext cx="8966318" cy="649661"/>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Strategic Initiatives</a:t>
          </a:r>
        </a:p>
      </dsp:txBody>
      <dsp:txXfrm>
        <a:off x="1858229" y="1429255"/>
        <a:ext cx="7108088" cy="649661"/>
      </dsp:txXfrm>
    </dsp:sp>
    <dsp:sp modelId="{90055D21-210A-4DEE-B035-B1215F2914F4}">
      <dsp:nvSpPr>
        <dsp:cNvPr id="0" name=""/>
        <dsp:cNvSpPr/>
      </dsp:nvSpPr>
      <dsp:spPr>
        <a:xfrm>
          <a:off x="52628" y="1494917"/>
          <a:ext cx="1605939" cy="519729"/>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97A5B6-EB2B-4FAD-A248-AE422ED0CAB3}">
      <dsp:nvSpPr>
        <dsp:cNvPr id="0" name=""/>
        <dsp:cNvSpPr/>
      </dsp:nvSpPr>
      <dsp:spPr>
        <a:xfrm>
          <a:off x="0" y="2139608"/>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Financial Highlights</a:t>
          </a:r>
          <a:endParaRPr lang="fr-FR" sz="2800" b="1" kern="1200" dirty="0">
            <a:latin typeface="Calibri" panose="020F0502020204030204" pitchFamily="34" charset="0"/>
            <a:cs typeface="Calibri" panose="020F0502020204030204" pitchFamily="34" charset="0"/>
          </a:endParaRPr>
        </a:p>
      </dsp:txBody>
      <dsp:txXfrm>
        <a:off x="1858229" y="2139608"/>
        <a:ext cx="7108088" cy="649661"/>
      </dsp:txXfrm>
    </dsp:sp>
    <dsp:sp modelId="{28E84ACD-62A9-4EAD-8E9C-CDF4D0923DF9}">
      <dsp:nvSpPr>
        <dsp:cNvPr id="0" name=""/>
        <dsp:cNvSpPr/>
      </dsp:nvSpPr>
      <dsp:spPr>
        <a:xfrm>
          <a:off x="52628" y="2208849"/>
          <a:ext cx="1605939" cy="519729"/>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889E56-17D4-45FD-B502-3D843FE2FA5C}">
      <dsp:nvSpPr>
        <dsp:cNvPr id="0" name=""/>
        <dsp:cNvSpPr/>
      </dsp:nvSpPr>
      <dsp:spPr>
        <a:xfrm>
          <a:off x="0" y="2849389"/>
          <a:ext cx="8966318" cy="64966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Strong Commitment to ESG</a:t>
          </a:r>
          <a:endParaRPr lang="fr-FR" sz="2800" b="1" kern="1200" dirty="0">
            <a:latin typeface="Calibri" panose="020F0502020204030204" pitchFamily="34" charset="0"/>
            <a:cs typeface="Calibri" panose="020F0502020204030204" pitchFamily="34" charset="0"/>
          </a:endParaRPr>
        </a:p>
      </dsp:txBody>
      <dsp:txXfrm>
        <a:off x="1858229" y="2849389"/>
        <a:ext cx="7108088" cy="649661"/>
      </dsp:txXfrm>
    </dsp:sp>
    <dsp:sp modelId="{579DD3FB-C762-405F-8FB9-29B43D3CDD3F}">
      <dsp:nvSpPr>
        <dsp:cNvPr id="0" name=""/>
        <dsp:cNvSpPr/>
      </dsp:nvSpPr>
      <dsp:spPr>
        <a:xfrm>
          <a:off x="52628" y="2923476"/>
          <a:ext cx="1605939" cy="519729"/>
        </a:xfrm>
        <a:prstGeom prst="roundRect">
          <a:avLst>
            <a:gd name="adj" fmla="val 10000"/>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1596E-5D93-4BCD-AC64-582E10CD84C7}">
      <dsp:nvSpPr>
        <dsp:cNvPr id="0" name=""/>
        <dsp:cNvSpPr/>
      </dsp:nvSpPr>
      <dsp:spPr>
        <a:xfrm>
          <a:off x="0" y="0"/>
          <a:ext cx="6908917" cy="69324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latin typeface="Calibri" panose="020F0502020204030204" pitchFamily="34" charset="0"/>
              <a:cs typeface="Calibri" panose="020F0502020204030204" pitchFamily="34" charset="0"/>
            </a:rPr>
            <a:t>Appendix – Historical Financials</a:t>
          </a:r>
        </a:p>
      </dsp:txBody>
      <dsp:txXfrm>
        <a:off x="1451108" y="0"/>
        <a:ext cx="5457808" cy="693249"/>
      </dsp:txXfrm>
    </dsp:sp>
    <dsp:sp modelId="{926B31B3-0D3C-4797-9F50-87F2BDBD714C}">
      <dsp:nvSpPr>
        <dsp:cNvPr id="0" name=""/>
        <dsp:cNvSpPr/>
      </dsp:nvSpPr>
      <dsp:spPr>
        <a:xfrm>
          <a:off x="59279" y="69325"/>
          <a:ext cx="1246396" cy="554600"/>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60A1C-ADEF-4135-BD0B-7BA03C6BB6C4}">
      <dsp:nvSpPr>
        <dsp:cNvPr id="0" name=""/>
        <dsp:cNvSpPr/>
      </dsp:nvSpPr>
      <dsp:spPr>
        <a:xfrm>
          <a:off x="812252" y="0"/>
          <a:ext cx="9205533" cy="3680883"/>
        </a:xfrm>
        <a:prstGeom prst="rightArrow">
          <a:avLst/>
        </a:prstGeom>
        <a:solidFill>
          <a:schemeClr val="accent3">
            <a:tint val="55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4D52B1B0-5064-4EA7-95E5-2C7B498C803F}">
      <dsp:nvSpPr>
        <dsp:cNvPr id="0" name=""/>
        <dsp:cNvSpPr/>
      </dsp:nvSpPr>
      <dsp:spPr>
        <a:xfrm>
          <a:off x="3701" y="1104264"/>
          <a:ext cx="2405030" cy="1472353"/>
        </a:xfrm>
        <a:prstGeom prst="roundRect">
          <a:avLst/>
        </a:prstGeom>
        <a:gradFill rotWithShape="0">
          <a:gsLst>
            <a:gs pos="0">
              <a:schemeClr val="accent3">
                <a:shade val="50000"/>
                <a:hueOff val="0"/>
                <a:satOff val="0"/>
                <a:lumOff val="0"/>
                <a:alphaOff val="0"/>
                <a:tint val="50000"/>
                <a:satMod val="300000"/>
              </a:schemeClr>
            </a:gs>
            <a:gs pos="35000">
              <a:schemeClr val="accent3">
                <a:shade val="50000"/>
                <a:hueOff val="0"/>
                <a:satOff val="0"/>
                <a:lumOff val="0"/>
                <a:alphaOff val="0"/>
                <a:tint val="37000"/>
                <a:satMod val="300000"/>
              </a:schemeClr>
            </a:gs>
            <a:gs pos="100000">
              <a:schemeClr val="accent3">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altLang="en-US" sz="1800" b="1" kern="1200">
              <a:latin typeface="Calibri" panose="020F0502020204030204" pitchFamily="34" charset="0"/>
              <a:cs typeface="Calibri" panose="020F0502020204030204" pitchFamily="34" charset="0"/>
            </a:rPr>
            <a:t>Bolsters WeCan’s KYC/KYB platforms with advanced security for finance. </a:t>
          </a:r>
          <a:endParaRPr lang="en-US" sz="1800" b="1" kern="1200" dirty="0"/>
        </a:p>
      </dsp:txBody>
      <dsp:txXfrm>
        <a:off x="75575" y="1176138"/>
        <a:ext cx="2261282" cy="1328605"/>
      </dsp:txXfrm>
    </dsp:sp>
    <dsp:sp modelId="{9D10F2C3-3BD3-438F-9995-AA6D8F9DEEA0}">
      <dsp:nvSpPr>
        <dsp:cNvPr id="0" name=""/>
        <dsp:cNvSpPr/>
      </dsp:nvSpPr>
      <dsp:spPr>
        <a:xfrm>
          <a:off x="2809570" y="1104264"/>
          <a:ext cx="2405030" cy="1472353"/>
        </a:xfrm>
        <a:prstGeom prst="roundRect">
          <a:avLst/>
        </a:prstGeom>
        <a:gradFill rotWithShape="0">
          <a:gsLst>
            <a:gs pos="0">
              <a:schemeClr val="accent3">
                <a:shade val="50000"/>
                <a:hueOff val="273391"/>
                <a:satOff val="6444"/>
                <a:lumOff val="21373"/>
                <a:alphaOff val="0"/>
                <a:tint val="50000"/>
                <a:satMod val="300000"/>
              </a:schemeClr>
            </a:gs>
            <a:gs pos="35000">
              <a:schemeClr val="accent3">
                <a:shade val="50000"/>
                <a:hueOff val="273391"/>
                <a:satOff val="6444"/>
                <a:lumOff val="21373"/>
                <a:alphaOff val="0"/>
                <a:tint val="37000"/>
                <a:satMod val="300000"/>
              </a:schemeClr>
            </a:gs>
            <a:gs pos="100000">
              <a:schemeClr val="accent3">
                <a:shade val="50000"/>
                <a:hueOff val="273391"/>
                <a:satOff val="6444"/>
                <a:lumOff val="2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altLang="en-US" sz="1800" b="1" kern="1200">
              <a:latin typeface="Calibri" panose="020F0502020204030204" pitchFamily="34" charset="0"/>
              <a:cs typeface="Calibri" panose="020F0502020204030204" pitchFamily="34" charset="0"/>
            </a:rPr>
            <a:t>Enhances SEALCOIN’s IoT transaction ecosystem with compliance tools. </a:t>
          </a:r>
          <a:endParaRPr lang="en-US" sz="1800" b="1" kern="1200" dirty="0"/>
        </a:p>
      </dsp:txBody>
      <dsp:txXfrm>
        <a:off x="2881444" y="1176138"/>
        <a:ext cx="2261282" cy="1328605"/>
      </dsp:txXfrm>
    </dsp:sp>
    <dsp:sp modelId="{859047CC-98C8-4D4C-AEED-49D49601F1A7}">
      <dsp:nvSpPr>
        <dsp:cNvPr id="0" name=""/>
        <dsp:cNvSpPr/>
      </dsp:nvSpPr>
      <dsp:spPr>
        <a:xfrm>
          <a:off x="5615438" y="1104264"/>
          <a:ext cx="2405030" cy="1472353"/>
        </a:xfrm>
        <a:prstGeom prst="roundRect">
          <a:avLst/>
        </a:prstGeom>
        <a:gradFill rotWithShape="0">
          <a:gsLst>
            <a:gs pos="0">
              <a:schemeClr val="accent3">
                <a:shade val="50000"/>
                <a:hueOff val="546782"/>
                <a:satOff val="12888"/>
                <a:lumOff val="42746"/>
                <a:alphaOff val="0"/>
                <a:tint val="50000"/>
                <a:satMod val="300000"/>
              </a:schemeClr>
            </a:gs>
            <a:gs pos="35000">
              <a:schemeClr val="accent3">
                <a:shade val="50000"/>
                <a:hueOff val="546782"/>
                <a:satOff val="12888"/>
                <a:lumOff val="42746"/>
                <a:alphaOff val="0"/>
                <a:tint val="37000"/>
                <a:satMod val="300000"/>
              </a:schemeClr>
            </a:gs>
            <a:gs pos="100000">
              <a:schemeClr val="accent3">
                <a:shade val="50000"/>
                <a:hueOff val="546782"/>
                <a:satOff val="12888"/>
                <a:lumOff val="4274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altLang="en-US" sz="1800" b="1" kern="1200">
              <a:latin typeface="Calibri" panose="020F0502020204030204" pitchFamily="34" charset="0"/>
              <a:cs typeface="Calibri" panose="020F0502020204030204" pitchFamily="34" charset="0"/>
            </a:rPr>
            <a:t>Expands into banking &amp; wealth management via WeCan’s Swiss network.</a:t>
          </a:r>
          <a:endParaRPr lang="en-US" sz="1800" b="1" kern="1200" dirty="0"/>
        </a:p>
      </dsp:txBody>
      <dsp:txXfrm>
        <a:off x="5687312" y="1176138"/>
        <a:ext cx="2261282" cy="1328605"/>
      </dsp:txXfrm>
    </dsp:sp>
    <dsp:sp modelId="{6D282641-8C4D-4943-9E7C-E2E0FB46F460}">
      <dsp:nvSpPr>
        <dsp:cNvPr id="0" name=""/>
        <dsp:cNvSpPr/>
      </dsp:nvSpPr>
      <dsp:spPr>
        <a:xfrm>
          <a:off x="8421307" y="1104264"/>
          <a:ext cx="2405030" cy="1472353"/>
        </a:xfrm>
        <a:prstGeom prst="roundRect">
          <a:avLst/>
        </a:prstGeom>
        <a:gradFill rotWithShape="0">
          <a:gsLst>
            <a:gs pos="0">
              <a:schemeClr val="accent3">
                <a:shade val="50000"/>
                <a:hueOff val="273391"/>
                <a:satOff val="6444"/>
                <a:lumOff val="21373"/>
                <a:alphaOff val="0"/>
                <a:tint val="50000"/>
                <a:satMod val="300000"/>
              </a:schemeClr>
            </a:gs>
            <a:gs pos="35000">
              <a:schemeClr val="accent3">
                <a:shade val="50000"/>
                <a:hueOff val="273391"/>
                <a:satOff val="6444"/>
                <a:lumOff val="21373"/>
                <a:alphaOff val="0"/>
                <a:tint val="37000"/>
                <a:satMod val="300000"/>
              </a:schemeClr>
            </a:gs>
            <a:gs pos="100000">
              <a:schemeClr val="accent3">
                <a:shade val="50000"/>
                <a:hueOff val="273391"/>
                <a:satOff val="6444"/>
                <a:lumOff val="2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kern="1200">
              <a:latin typeface="Calibri" panose="020F0502020204030204" pitchFamily="34" charset="0"/>
              <a:cs typeface="Calibri" panose="020F0502020204030204" pitchFamily="34" charset="0"/>
            </a:rPr>
            <a:t>Strengthens SEALSQ’s Web 3.0 foothold</a:t>
          </a:r>
          <a:endParaRPr lang="en-US" sz="1800" b="1" kern="1200"/>
        </a:p>
      </dsp:txBody>
      <dsp:txXfrm>
        <a:off x="8493181" y="1176138"/>
        <a:ext cx="2261282" cy="1328605"/>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E5D76E-0476-4FDE-9CBF-56734FD2E941}"/>
              </a:ext>
            </a:extLst>
          </p:cNvPr>
          <p:cNvSpPr>
            <a:spLocks noGrp="1"/>
          </p:cNvSpPr>
          <p:nvPr>
            <p:ph type="hdr" sz="quarter"/>
          </p:nvPr>
        </p:nvSpPr>
        <p:spPr>
          <a:xfrm>
            <a:off x="0" y="0"/>
            <a:ext cx="3056414" cy="467072"/>
          </a:xfrm>
          <a:prstGeom prst="rect">
            <a:avLst/>
          </a:prstGeom>
        </p:spPr>
        <p:txBody>
          <a:bodyPr vert="horz" lIns="92930" tIns="46465" rIns="92930" bIns="46465" rtlCol="0"/>
          <a:lstStyle>
            <a:lvl1pPr algn="l">
              <a:defRPr sz="1200"/>
            </a:lvl1pPr>
          </a:lstStyle>
          <a:p>
            <a:endParaRPr lang="en-US"/>
          </a:p>
        </p:txBody>
      </p:sp>
      <p:sp>
        <p:nvSpPr>
          <p:cNvPr id="3" name="Date Placeholder 2">
            <a:extLst>
              <a:ext uri="{FF2B5EF4-FFF2-40B4-BE49-F238E27FC236}">
                <a16:creationId xmlns:a16="http://schemas.microsoft.com/office/drawing/2014/main" id="{837CEC01-D381-4CE3-AAC7-9616B0AAA20B}"/>
              </a:ext>
            </a:extLst>
          </p:cNvPr>
          <p:cNvSpPr>
            <a:spLocks noGrp="1"/>
          </p:cNvSpPr>
          <p:nvPr>
            <p:ph type="dt" sz="quarter" idx="1"/>
          </p:nvPr>
        </p:nvSpPr>
        <p:spPr>
          <a:xfrm>
            <a:off x="3995218" y="0"/>
            <a:ext cx="3056414" cy="467072"/>
          </a:xfrm>
          <a:prstGeom prst="rect">
            <a:avLst/>
          </a:prstGeom>
        </p:spPr>
        <p:txBody>
          <a:bodyPr vert="horz" lIns="92930" tIns="46465" rIns="92930" bIns="46465" rtlCol="0"/>
          <a:lstStyle>
            <a:lvl1pPr algn="r">
              <a:defRPr sz="1200"/>
            </a:lvl1pPr>
          </a:lstStyle>
          <a:p>
            <a:fld id="{D296AD4E-B6DE-413E-A81A-B7A68FA55765}" type="datetimeFigureOut">
              <a:rPr lang="en-US" smtClean="0"/>
              <a:t>5/15/2025</a:t>
            </a:fld>
            <a:endParaRPr lang="en-US"/>
          </a:p>
        </p:txBody>
      </p:sp>
      <p:sp>
        <p:nvSpPr>
          <p:cNvPr id="4" name="Footer Placeholder 3">
            <a:extLst>
              <a:ext uri="{FF2B5EF4-FFF2-40B4-BE49-F238E27FC236}">
                <a16:creationId xmlns:a16="http://schemas.microsoft.com/office/drawing/2014/main" id="{BCD0216E-ACAA-4447-B4EC-D0191ECA86EC}"/>
              </a:ext>
            </a:extLst>
          </p:cNvPr>
          <p:cNvSpPr>
            <a:spLocks noGrp="1"/>
          </p:cNvSpPr>
          <p:nvPr>
            <p:ph type="ftr" sz="quarter" idx="2"/>
          </p:nvPr>
        </p:nvSpPr>
        <p:spPr>
          <a:xfrm>
            <a:off x="0" y="8842031"/>
            <a:ext cx="3056414" cy="467071"/>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88D794-F52C-4258-A088-2EABD9A181FF}"/>
              </a:ext>
            </a:extLst>
          </p:cNvPr>
          <p:cNvSpPr>
            <a:spLocks noGrp="1"/>
          </p:cNvSpPr>
          <p:nvPr>
            <p:ph type="sldNum" sz="quarter" idx="3"/>
          </p:nvPr>
        </p:nvSpPr>
        <p:spPr>
          <a:xfrm>
            <a:off x="3995218" y="8842031"/>
            <a:ext cx="3056414" cy="467071"/>
          </a:xfrm>
          <a:prstGeom prst="rect">
            <a:avLst/>
          </a:prstGeom>
        </p:spPr>
        <p:txBody>
          <a:bodyPr vert="horz" lIns="92930" tIns="46465" rIns="92930" bIns="46465" rtlCol="0" anchor="b"/>
          <a:lstStyle>
            <a:lvl1pPr algn="r">
              <a:defRPr sz="1200"/>
            </a:lvl1pPr>
          </a:lstStyle>
          <a:p>
            <a:fld id="{0040654C-3E9B-48E8-B953-2DA3B4DE90AB}" type="slidenum">
              <a:rPr lang="en-US" smtClean="0"/>
              <a:t>‹#›</a:t>
            </a:fld>
            <a:endParaRPr lang="en-US"/>
          </a:p>
        </p:txBody>
      </p:sp>
    </p:spTree>
    <p:extLst>
      <p:ext uri="{BB962C8B-B14F-4D97-AF65-F5344CB8AC3E}">
        <p14:creationId xmlns:p14="http://schemas.microsoft.com/office/powerpoint/2010/main" val="2686720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95218" y="0"/>
            <a:ext cx="3056414" cy="467072"/>
          </a:xfrm>
          <a:prstGeom prst="rect">
            <a:avLst/>
          </a:prstGeom>
        </p:spPr>
        <p:txBody>
          <a:bodyPr vert="horz" lIns="92930" tIns="46465" rIns="92930" bIns="46465" rtlCol="0"/>
          <a:lstStyle>
            <a:lvl1pPr algn="r">
              <a:defRPr sz="1200"/>
            </a:lvl1pPr>
          </a:lstStyle>
          <a:p>
            <a:fld id="{6328C97B-A01B-4A42-9CEC-479DAD76E881}" type="datetimeFigureOut">
              <a:rPr lang="en-US" smtClean="0"/>
              <a:t>5/15/2025</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56414"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95218" y="8842031"/>
            <a:ext cx="3056414" cy="467071"/>
          </a:xfrm>
          <a:prstGeom prst="rect">
            <a:avLst/>
          </a:prstGeom>
        </p:spPr>
        <p:txBody>
          <a:bodyPr vert="horz" lIns="92930" tIns="46465" rIns="92930" bIns="46465" rtlCol="0" anchor="b"/>
          <a:lstStyle>
            <a:lvl1pPr algn="r">
              <a:defRPr sz="1200"/>
            </a:lvl1pPr>
          </a:lstStyle>
          <a:p>
            <a:fld id="{1110490D-513F-4191-856D-E86C34214177}" type="slidenum">
              <a:rPr lang="en-US" smtClean="0"/>
              <a:t>‹#›</a:t>
            </a:fld>
            <a:endParaRPr lang="en-US"/>
          </a:p>
        </p:txBody>
      </p:sp>
    </p:spTree>
    <p:extLst>
      <p:ext uri="{BB962C8B-B14F-4D97-AF65-F5344CB8AC3E}">
        <p14:creationId xmlns:p14="http://schemas.microsoft.com/office/powerpoint/2010/main" val="290594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defTabSz="929305">
              <a:defRPr/>
            </a:pPr>
            <a:fld id="{1110490D-513F-4191-856D-E86C34214177}" type="slidenum">
              <a:rPr lang="en-US" kern="0">
                <a:solidFill>
                  <a:sysClr val="windowText" lastClr="000000"/>
                </a:solidFill>
              </a:rPr>
              <a:pPr defTabSz="929305">
                <a:defRPr/>
              </a:pPr>
              <a:t>1</a:t>
            </a:fld>
            <a:endParaRPr lang="en-US" kern="0">
              <a:solidFill>
                <a:sysClr val="windowText" lastClr="000000"/>
              </a:solidFill>
            </a:endParaRPr>
          </a:p>
        </p:txBody>
      </p:sp>
    </p:spTree>
    <p:extLst>
      <p:ext uri="{BB962C8B-B14F-4D97-AF65-F5344CB8AC3E}">
        <p14:creationId xmlns:p14="http://schemas.microsoft.com/office/powerpoint/2010/main" val="3224232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01CF0-B032-21FE-91CA-08D1FA5BE4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28269-FDD5-A255-D43B-5365082A1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8C42E-8F56-6951-39D8-5EC850E9FD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0A0825-533B-EF97-E049-843C98D2BB68}"/>
              </a:ext>
            </a:extLst>
          </p:cNvPr>
          <p:cNvSpPr>
            <a:spLocks noGrp="1"/>
          </p:cNvSpPr>
          <p:nvPr>
            <p:ph type="sldNum" sz="quarter" idx="5"/>
          </p:nvPr>
        </p:nvSpPr>
        <p:spPr/>
        <p:txBody>
          <a:bodyPr/>
          <a:lstStyle/>
          <a:p>
            <a:pPr defTabSz="929305">
              <a:defRPr/>
            </a:pPr>
            <a:fld id="{1110490D-513F-4191-856D-E86C34214177}" type="slidenum">
              <a:rPr lang="en-US" kern="0">
                <a:solidFill>
                  <a:sysClr val="windowText" lastClr="000000"/>
                </a:solidFill>
              </a:rPr>
              <a:pPr defTabSz="929305">
                <a:defRPr/>
              </a:pPr>
              <a:t>21</a:t>
            </a:fld>
            <a:endParaRPr lang="en-US" kern="0">
              <a:solidFill>
                <a:sysClr val="windowText" lastClr="000000"/>
              </a:solidFill>
            </a:endParaRPr>
          </a:p>
        </p:txBody>
      </p:sp>
    </p:spTree>
    <p:extLst>
      <p:ext uri="{BB962C8B-B14F-4D97-AF65-F5344CB8AC3E}">
        <p14:creationId xmlns:p14="http://schemas.microsoft.com/office/powerpoint/2010/main" val="3675193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90942A79-905A-2A96-7E96-09EDA2DF2E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64757382-CC73-CC58-AB57-12C2DF16A4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A07F5EFF-B8DA-7353-AE4B-FE2D28037D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boto" panose="02000000000000000000" pitchFamily="2" charset="0"/>
              </a:defRPr>
            </a:lvl1pPr>
            <a:lvl2pPr marL="755060" indent="-290408">
              <a:defRPr>
                <a:solidFill>
                  <a:schemeClr val="tx1"/>
                </a:solidFill>
                <a:latin typeface="Roboto" panose="02000000000000000000" pitchFamily="2" charset="0"/>
              </a:defRPr>
            </a:lvl2pPr>
            <a:lvl3pPr marL="1161631" indent="-232326">
              <a:defRPr>
                <a:solidFill>
                  <a:schemeClr val="tx1"/>
                </a:solidFill>
                <a:latin typeface="Roboto" panose="02000000000000000000" pitchFamily="2" charset="0"/>
              </a:defRPr>
            </a:lvl3pPr>
            <a:lvl4pPr marL="1626283" indent="-232326">
              <a:defRPr>
                <a:solidFill>
                  <a:schemeClr val="tx1"/>
                </a:solidFill>
                <a:latin typeface="Roboto" panose="02000000000000000000" pitchFamily="2" charset="0"/>
              </a:defRPr>
            </a:lvl4pPr>
            <a:lvl5pPr marL="2090936" indent="-232326">
              <a:defRPr>
                <a:solidFill>
                  <a:schemeClr val="tx1"/>
                </a:solidFill>
                <a:latin typeface="Roboto" panose="02000000000000000000" pitchFamily="2" charset="0"/>
              </a:defRPr>
            </a:lvl5pPr>
            <a:lvl6pPr marL="2555588" indent="-232326" eaLnBrk="0" fontAlgn="base" hangingPunct="0">
              <a:spcBef>
                <a:spcPct val="0"/>
              </a:spcBef>
              <a:spcAft>
                <a:spcPct val="0"/>
              </a:spcAft>
              <a:defRPr>
                <a:solidFill>
                  <a:schemeClr val="tx1"/>
                </a:solidFill>
                <a:latin typeface="Roboto" panose="02000000000000000000" pitchFamily="2" charset="0"/>
              </a:defRPr>
            </a:lvl6pPr>
            <a:lvl7pPr marL="3020240" indent="-232326" eaLnBrk="0" fontAlgn="base" hangingPunct="0">
              <a:spcBef>
                <a:spcPct val="0"/>
              </a:spcBef>
              <a:spcAft>
                <a:spcPct val="0"/>
              </a:spcAft>
              <a:defRPr>
                <a:solidFill>
                  <a:schemeClr val="tx1"/>
                </a:solidFill>
                <a:latin typeface="Roboto" panose="02000000000000000000" pitchFamily="2" charset="0"/>
              </a:defRPr>
            </a:lvl7pPr>
            <a:lvl8pPr marL="3484893" indent="-232326" eaLnBrk="0" fontAlgn="base" hangingPunct="0">
              <a:spcBef>
                <a:spcPct val="0"/>
              </a:spcBef>
              <a:spcAft>
                <a:spcPct val="0"/>
              </a:spcAft>
              <a:defRPr>
                <a:solidFill>
                  <a:schemeClr val="tx1"/>
                </a:solidFill>
                <a:latin typeface="Roboto" panose="02000000000000000000" pitchFamily="2" charset="0"/>
              </a:defRPr>
            </a:lvl8pPr>
            <a:lvl9pPr marL="3949545" indent="-232326" eaLnBrk="0" fontAlgn="base" hangingPunct="0">
              <a:spcBef>
                <a:spcPct val="0"/>
              </a:spcBef>
              <a:spcAft>
                <a:spcPct val="0"/>
              </a:spcAft>
              <a:defRPr>
                <a:solidFill>
                  <a:schemeClr val="tx1"/>
                </a:solidFill>
                <a:latin typeface="Roboto" panose="02000000000000000000" pitchFamily="2" charset="0"/>
              </a:defRPr>
            </a:lvl9pPr>
          </a:lstStyle>
          <a:p>
            <a:fld id="{B30A20CD-D702-497B-8FC4-8432854A41A8}" type="slidenum">
              <a:rPr lang="en-US" altLang="en-US">
                <a:latin typeface="Calibri" panose="020F0502020204030204" pitchFamily="34" charset="0"/>
              </a:rPr>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1748067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9C240-D890-5FA8-696F-D0AF5AD18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E5147D-CDF1-17C6-C11C-D7548043E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15D8B-9F2B-735A-552E-8431B6B673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1DE5D1-20DD-19C9-8E27-770E42B69184}"/>
              </a:ext>
            </a:extLst>
          </p:cNvPr>
          <p:cNvSpPr>
            <a:spLocks noGrp="1"/>
          </p:cNvSpPr>
          <p:nvPr>
            <p:ph type="sldNum" sz="quarter" idx="5"/>
          </p:nvPr>
        </p:nvSpPr>
        <p:spPr/>
        <p:txBody>
          <a:bodyPr/>
          <a:lstStyle/>
          <a:p>
            <a:fld id="{1110490D-513F-4191-856D-E86C34214177}" type="slidenum">
              <a:rPr lang="en-US" smtClean="0"/>
              <a:t>23</a:t>
            </a:fld>
            <a:endParaRPr lang="en-US"/>
          </a:p>
        </p:txBody>
      </p:sp>
    </p:spTree>
    <p:extLst>
      <p:ext uri="{BB962C8B-B14F-4D97-AF65-F5344CB8AC3E}">
        <p14:creationId xmlns:p14="http://schemas.microsoft.com/office/powerpoint/2010/main" val="4227971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9BB22C-7B4B-478B-A0E5-0CD10ED954DE}" type="slidenum">
              <a:rPr lang="en-US" smtClean="0"/>
              <a:t>34</a:t>
            </a:fld>
            <a:endParaRPr lang="en-US"/>
          </a:p>
        </p:txBody>
      </p:sp>
    </p:spTree>
    <p:extLst>
      <p:ext uri="{BB962C8B-B14F-4D97-AF65-F5344CB8AC3E}">
        <p14:creationId xmlns:p14="http://schemas.microsoft.com/office/powerpoint/2010/main" val="3990565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52493-59E3-3DBD-FD49-9EBA7FAC4F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7FB98-AEBF-18E8-3A1C-FE37F92F8A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F92-0A8C-06C7-86EE-B6AF7E55BD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B1D73B-0FF3-F26C-27CA-5AEABD563DB1}"/>
              </a:ext>
            </a:extLst>
          </p:cNvPr>
          <p:cNvSpPr>
            <a:spLocks noGrp="1"/>
          </p:cNvSpPr>
          <p:nvPr>
            <p:ph type="sldNum" sz="quarter" idx="5"/>
          </p:nvPr>
        </p:nvSpPr>
        <p:spPr/>
        <p:txBody>
          <a:bodyPr/>
          <a:lstStyle/>
          <a:p>
            <a:pPr defTabSz="929305">
              <a:defRPr/>
            </a:pPr>
            <a:fld id="{1110490D-513F-4191-856D-E86C34214177}" type="slidenum">
              <a:rPr lang="en-US" kern="0">
                <a:solidFill>
                  <a:sysClr val="windowText" lastClr="000000"/>
                </a:solidFill>
              </a:rPr>
              <a:pPr defTabSz="929305">
                <a:defRPr/>
              </a:pPr>
              <a:t>39</a:t>
            </a:fld>
            <a:endParaRPr lang="en-US" kern="0">
              <a:solidFill>
                <a:sysClr val="windowText" lastClr="000000"/>
              </a:solidFill>
            </a:endParaRPr>
          </a:p>
        </p:txBody>
      </p:sp>
    </p:spTree>
    <p:extLst>
      <p:ext uri="{BB962C8B-B14F-4D97-AF65-F5344CB8AC3E}">
        <p14:creationId xmlns:p14="http://schemas.microsoft.com/office/powerpoint/2010/main" val="959054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21030-D2FA-D22F-39E5-F603F7C95254}"/>
            </a:ext>
          </a:extLst>
        </p:cNvPr>
        <p:cNvGrpSpPr/>
        <p:nvPr/>
      </p:nvGrpSpPr>
      <p:grpSpPr>
        <a:xfrm>
          <a:off x="0" y="0"/>
          <a:ext cx="0" cy="0"/>
          <a:chOff x="0" y="0"/>
          <a:chExt cx="0" cy="0"/>
        </a:xfrm>
      </p:grpSpPr>
      <p:sp>
        <p:nvSpPr>
          <p:cNvPr id="36866" name="Rectangle 3">
            <a:extLst>
              <a:ext uri="{FF2B5EF4-FFF2-40B4-BE49-F238E27FC236}">
                <a16:creationId xmlns:a16="http://schemas.microsoft.com/office/drawing/2014/main" id="{81973D10-E3B6-BE9E-9612-1504D85252D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806" eaLnBrk="0" hangingPunct="0">
              <a:spcBef>
                <a:spcPct val="30000"/>
              </a:spcBef>
              <a:defRPr sz="1200">
                <a:solidFill>
                  <a:schemeClr val="tx1"/>
                </a:solidFill>
                <a:latin typeface="Calibri" pitchFamily="-1" charset="0"/>
                <a:ea typeface="ＭＳ Ｐゴシック" pitchFamily="-1" charset="-128"/>
              </a:defRPr>
            </a:lvl1pPr>
            <a:lvl2pPr marL="37939621" indent="-37482326" defTabSz="990806" eaLnBrk="0" hangingPunct="0">
              <a:spcBef>
                <a:spcPct val="30000"/>
              </a:spcBef>
              <a:defRPr sz="1200">
                <a:solidFill>
                  <a:schemeClr val="tx1"/>
                </a:solidFill>
                <a:latin typeface="Calibri" pitchFamily="-1" charset="0"/>
                <a:ea typeface="ＭＳ Ｐゴシック" pitchFamily="-1" charset="-128"/>
              </a:defRPr>
            </a:lvl2pPr>
            <a:lvl3pPr marL="1143238" indent="-228647" defTabSz="990806" eaLnBrk="0" hangingPunct="0">
              <a:spcBef>
                <a:spcPct val="30000"/>
              </a:spcBef>
              <a:defRPr sz="1200">
                <a:solidFill>
                  <a:schemeClr val="tx1"/>
                </a:solidFill>
                <a:latin typeface="Calibri" pitchFamily="-1" charset="0"/>
                <a:ea typeface="ＭＳ Ｐゴシック" pitchFamily="-1" charset="-128"/>
              </a:defRPr>
            </a:lvl3pPr>
            <a:lvl4pPr marL="1600533" indent="-228647" defTabSz="990806" eaLnBrk="0" hangingPunct="0">
              <a:spcBef>
                <a:spcPct val="30000"/>
              </a:spcBef>
              <a:defRPr sz="1200">
                <a:solidFill>
                  <a:schemeClr val="tx1"/>
                </a:solidFill>
                <a:latin typeface="Calibri" pitchFamily="-1" charset="0"/>
                <a:ea typeface="ＭＳ Ｐゴシック" pitchFamily="-1" charset="-128"/>
              </a:defRPr>
            </a:lvl4pPr>
            <a:lvl5pPr marL="2057829" indent="-228647" defTabSz="990806" eaLnBrk="0" hangingPunct="0">
              <a:spcBef>
                <a:spcPct val="30000"/>
              </a:spcBef>
              <a:defRPr sz="1200">
                <a:solidFill>
                  <a:schemeClr val="tx1"/>
                </a:solidFill>
                <a:latin typeface="Calibri" pitchFamily="-1" charset="0"/>
                <a:ea typeface="ＭＳ Ｐゴシック" pitchFamily="-1" charset="-128"/>
              </a:defRPr>
            </a:lvl5pPr>
            <a:lvl6pPr marL="2515123"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6pPr>
            <a:lvl7pPr marL="2972419"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7pPr>
            <a:lvl8pPr marL="3429714"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8pPr>
            <a:lvl9pPr marL="3887009"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9pPr>
          </a:lstStyle>
          <a:p>
            <a:pPr eaLnBrk="1" hangingPunct="1">
              <a:spcBef>
                <a:spcPct val="0"/>
              </a:spcBef>
              <a:defRPr/>
            </a:pPr>
            <a:fld id="{884C21D2-5231-47CA-8A0F-51CF86079128}" type="datetime1">
              <a:rPr lang="en-US" altLang="fr-FR" sz="1300">
                <a:solidFill>
                  <a:prstClr val="black"/>
                </a:solidFill>
                <a:latin typeface="Arial" charset="0"/>
              </a:rPr>
              <a:pPr eaLnBrk="1" hangingPunct="1">
                <a:spcBef>
                  <a:spcPct val="0"/>
                </a:spcBef>
                <a:defRPr/>
              </a:pPr>
              <a:t>5/15/2025</a:t>
            </a:fld>
            <a:endParaRPr lang="en-US" altLang="fr-FR" sz="1300" dirty="0">
              <a:solidFill>
                <a:prstClr val="black"/>
              </a:solidFill>
              <a:latin typeface="Arial" charset="0"/>
            </a:endParaRPr>
          </a:p>
        </p:txBody>
      </p:sp>
      <p:sp>
        <p:nvSpPr>
          <p:cNvPr id="36867" name="Rectangle 7">
            <a:extLst>
              <a:ext uri="{FF2B5EF4-FFF2-40B4-BE49-F238E27FC236}">
                <a16:creationId xmlns:a16="http://schemas.microsoft.com/office/drawing/2014/main" id="{08F9645E-FFCC-E687-0A66-5D14157116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806" eaLnBrk="0" hangingPunct="0">
              <a:spcBef>
                <a:spcPct val="30000"/>
              </a:spcBef>
              <a:defRPr sz="1200">
                <a:solidFill>
                  <a:schemeClr val="tx1"/>
                </a:solidFill>
                <a:latin typeface="Calibri" pitchFamily="-1" charset="0"/>
                <a:ea typeface="ＭＳ Ｐゴシック" pitchFamily="-1" charset="-128"/>
              </a:defRPr>
            </a:lvl1pPr>
            <a:lvl2pPr marL="37939621" indent="-37482326" defTabSz="990806" eaLnBrk="0" hangingPunct="0">
              <a:spcBef>
                <a:spcPct val="30000"/>
              </a:spcBef>
              <a:defRPr sz="1200">
                <a:solidFill>
                  <a:schemeClr val="tx1"/>
                </a:solidFill>
                <a:latin typeface="Calibri" pitchFamily="-1" charset="0"/>
                <a:ea typeface="ＭＳ Ｐゴシック" pitchFamily="-1" charset="-128"/>
              </a:defRPr>
            </a:lvl2pPr>
            <a:lvl3pPr marL="1143238" indent="-228647" defTabSz="990806" eaLnBrk="0" hangingPunct="0">
              <a:spcBef>
                <a:spcPct val="30000"/>
              </a:spcBef>
              <a:defRPr sz="1200">
                <a:solidFill>
                  <a:schemeClr val="tx1"/>
                </a:solidFill>
                <a:latin typeface="Calibri" pitchFamily="-1" charset="0"/>
                <a:ea typeface="ＭＳ Ｐゴシック" pitchFamily="-1" charset="-128"/>
              </a:defRPr>
            </a:lvl3pPr>
            <a:lvl4pPr marL="1600533" indent="-228647" defTabSz="990806" eaLnBrk="0" hangingPunct="0">
              <a:spcBef>
                <a:spcPct val="30000"/>
              </a:spcBef>
              <a:defRPr sz="1200">
                <a:solidFill>
                  <a:schemeClr val="tx1"/>
                </a:solidFill>
                <a:latin typeface="Calibri" pitchFamily="-1" charset="0"/>
                <a:ea typeface="ＭＳ Ｐゴシック" pitchFamily="-1" charset="-128"/>
              </a:defRPr>
            </a:lvl4pPr>
            <a:lvl5pPr marL="2057829" indent="-228647" defTabSz="990806" eaLnBrk="0" hangingPunct="0">
              <a:spcBef>
                <a:spcPct val="30000"/>
              </a:spcBef>
              <a:defRPr sz="1200">
                <a:solidFill>
                  <a:schemeClr val="tx1"/>
                </a:solidFill>
                <a:latin typeface="Calibri" pitchFamily="-1" charset="0"/>
                <a:ea typeface="ＭＳ Ｐゴシック" pitchFamily="-1" charset="-128"/>
              </a:defRPr>
            </a:lvl5pPr>
            <a:lvl6pPr marL="2515123"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6pPr>
            <a:lvl7pPr marL="2972419"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7pPr>
            <a:lvl8pPr marL="3429714"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8pPr>
            <a:lvl9pPr marL="3887009"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9pPr>
          </a:lstStyle>
          <a:p>
            <a:pPr eaLnBrk="1" hangingPunct="1">
              <a:spcBef>
                <a:spcPct val="0"/>
              </a:spcBef>
              <a:defRPr/>
            </a:pPr>
            <a:fld id="{8AB2B4B6-D6CE-4757-A584-DFEBBE21E0E1}" type="slidenum">
              <a:rPr lang="en-US" altLang="fr-FR" sz="1300">
                <a:solidFill>
                  <a:prstClr val="black"/>
                </a:solidFill>
                <a:latin typeface="Arial" charset="0"/>
              </a:rPr>
              <a:pPr eaLnBrk="1" hangingPunct="1">
                <a:spcBef>
                  <a:spcPct val="0"/>
                </a:spcBef>
                <a:defRPr/>
              </a:pPr>
              <a:t>40</a:t>
            </a:fld>
            <a:endParaRPr lang="en-US" altLang="fr-FR" sz="1300" dirty="0">
              <a:solidFill>
                <a:prstClr val="black"/>
              </a:solidFill>
              <a:latin typeface="Arial" charset="0"/>
            </a:endParaRPr>
          </a:p>
        </p:txBody>
      </p:sp>
      <p:sp>
        <p:nvSpPr>
          <p:cNvPr id="36868" name="Rectangle 2">
            <a:extLst>
              <a:ext uri="{FF2B5EF4-FFF2-40B4-BE49-F238E27FC236}">
                <a16:creationId xmlns:a16="http://schemas.microsoft.com/office/drawing/2014/main" id="{667057C4-39F1-F802-DCC5-BAEBCD6F97E5}"/>
              </a:ext>
            </a:extLst>
          </p:cNvPr>
          <p:cNvSpPr>
            <a:spLocks noGrp="1" noRot="1" noChangeAspect="1" noChangeArrowheads="1" noTextEdit="1"/>
          </p:cNvSpPr>
          <p:nvPr>
            <p:ph type="sldImg"/>
          </p:nvPr>
        </p:nvSpPr>
        <p:spPr bwMode="auto">
          <a:xfrm>
            <a:off x="236538" y="793750"/>
            <a:ext cx="7045325" cy="3962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3">
            <a:extLst>
              <a:ext uri="{FF2B5EF4-FFF2-40B4-BE49-F238E27FC236}">
                <a16:creationId xmlns:a16="http://schemas.microsoft.com/office/drawing/2014/main" id="{A51ACD4E-F225-8B8D-9854-1E27C81DECC0}"/>
              </a:ext>
            </a:extLst>
          </p:cNvPr>
          <p:cNvSpPr>
            <a:spLocks noGrp="1" noChangeArrowheads="1"/>
          </p:cNvSpPr>
          <p:nvPr>
            <p:ph type="body" idx="1"/>
          </p:nvPr>
        </p:nvSpPr>
        <p:spPr>
          <a:xfrm>
            <a:off x="1001934" y="5021941"/>
            <a:ext cx="5513981" cy="47546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itchFamily="-1" charset="-128"/>
            </a:endParaRPr>
          </a:p>
        </p:txBody>
      </p:sp>
    </p:spTree>
    <p:extLst>
      <p:ext uri="{BB962C8B-B14F-4D97-AF65-F5344CB8AC3E}">
        <p14:creationId xmlns:p14="http://schemas.microsoft.com/office/powerpoint/2010/main" val="726988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21030-D2FA-D22F-39E5-F603F7C95254}"/>
            </a:ext>
          </a:extLst>
        </p:cNvPr>
        <p:cNvGrpSpPr/>
        <p:nvPr/>
      </p:nvGrpSpPr>
      <p:grpSpPr>
        <a:xfrm>
          <a:off x="0" y="0"/>
          <a:ext cx="0" cy="0"/>
          <a:chOff x="0" y="0"/>
          <a:chExt cx="0" cy="0"/>
        </a:xfrm>
      </p:grpSpPr>
      <p:sp>
        <p:nvSpPr>
          <p:cNvPr id="36866" name="Rectangle 3">
            <a:extLst>
              <a:ext uri="{FF2B5EF4-FFF2-40B4-BE49-F238E27FC236}">
                <a16:creationId xmlns:a16="http://schemas.microsoft.com/office/drawing/2014/main" id="{81973D10-E3B6-BE9E-9612-1504D85252D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806" eaLnBrk="0" hangingPunct="0">
              <a:spcBef>
                <a:spcPct val="30000"/>
              </a:spcBef>
              <a:defRPr sz="1200">
                <a:solidFill>
                  <a:schemeClr val="tx1"/>
                </a:solidFill>
                <a:latin typeface="Calibri" pitchFamily="-1" charset="0"/>
                <a:ea typeface="ＭＳ Ｐゴシック" pitchFamily="-1" charset="-128"/>
              </a:defRPr>
            </a:lvl1pPr>
            <a:lvl2pPr marL="37939621" indent="-37482326" defTabSz="990806" eaLnBrk="0" hangingPunct="0">
              <a:spcBef>
                <a:spcPct val="30000"/>
              </a:spcBef>
              <a:defRPr sz="1200">
                <a:solidFill>
                  <a:schemeClr val="tx1"/>
                </a:solidFill>
                <a:latin typeface="Calibri" pitchFamily="-1" charset="0"/>
                <a:ea typeface="ＭＳ Ｐゴシック" pitchFamily="-1" charset="-128"/>
              </a:defRPr>
            </a:lvl2pPr>
            <a:lvl3pPr marL="1143238" indent="-228647" defTabSz="990806" eaLnBrk="0" hangingPunct="0">
              <a:spcBef>
                <a:spcPct val="30000"/>
              </a:spcBef>
              <a:defRPr sz="1200">
                <a:solidFill>
                  <a:schemeClr val="tx1"/>
                </a:solidFill>
                <a:latin typeface="Calibri" pitchFamily="-1" charset="0"/>
                <a:ea typeface="ＭＳ Ｐゴシック" pitchFamily="-1" charset="-128"/>
              </a:defRPr>
            </a:lvl3pPr>
            <a:lvl4pPr marL="1600533" indent="-228647" defTabSz="990806" eaLnBrk="0" hangingPunct="0">
              <a:spcBef>
                <a:spcPct val="30000"/>
              </a:spcBef>
              <a:defRPr sz="1200">
                <a:solidFill>
                  <a:schemeClr val="tx1"/>
                </a:solidFill>
                <a:latin typeface="Calibri" pitchFamily="-1" charset="0"/>
                <a:ea typeface="ＭＳ Ｐゴシック" pitchFamily="-1" charset="-128"/>
              </a:defRPr>
            </a:lvl4pPr>
            <a:lvl5pPr marL="2057829" indent="-228647" defTabSz="990806" eaLnBrk="0" hangingPunct="0">
              <a:spcBef>
                <a:spcPct val="30000"/>
              </a:spcBef>
              <a:defRPr sz="1200">
                <a:solidFill>
                  <a:schemeClr val="tx1"/>
                </a:solidFill>
                <a:latin typeface="Calibri" pitchFamily="-1" charset="0"/>
                <a:ea typeface="ＭＳ Ｐゴシック" pitchFamily="-1" charset="-128"/>
              </a:defRPr>
            </a:lvl5pPr>
            <a:lvl6pPr marL="2515123"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6pPr>
            <a:lvl7pPr marL="2972419"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7pPr>
            <a:lvl8pPr marL="3429714"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8pPr>
            <a:lvl9pPr marL="3887009"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9pPr>
          </a:lstStyle>
          <a:p>
            <a:pPr eaLnBrk="1" hangingPunct="1">
              <a:spcBef>
                <a:spcPct val="0"/>
              </a:spcBef>
              <a:defRPr/>
            </a:pPr>
            <a:fld id="{884C21D2-5231-47CA-8A0F-51CF86079128}" type="datetime1">
              <a:rPr lang="en-US" altLang="fr-FR" sz="1300">
                <a:solidFill>
                  <a:prstClr val="black"/>
                </a:solidFill>
                <a:latin typeface="Arial" charset="0"/>
              </a:rPr>
              <a:pPr eaLnBrk="1" hangingPunct="1">
                <a:spcBef>
                  <a:spcPct val="0"/>
                </a:spcBef>
                <a:defRPr/>
              </a:pPr>
              <a:t>5/15/2025</a:t>
            </a:fld>
            <a:endParaRPr lang="en-US" altLang="fr-FR" sz="1300" dirty="0">
              <a:solidFill>
                <a:prstClr val="black"/>
              </a:solidFill>
              <a:latin typeface="Arial" charset="0"/>
            </a:endParaRPr>
          </a:p>
        </p:txBody>
      </p:sp>
      <p:sp>
        <p:nvSpPr>
          <p:cNvPr id="36867" name="Rectangle 7">
            <a:extLst>
              <a:ext uri="{FF2B5EF4-FFF2-40B4-BE49-F238E27FC236}">
                <a16:creationId xmlns:a16="http://schemas.microsoft.com/office/drawing/2014/main" id="{08F9645E-FFCC-E687-0A66-5D14157116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806" eaLnBrk="0" hangingPunct="0">
              <a:spcBef>
                <a:spcPct val="30000"/>
              </a:spcBef>
              <a:defRPr sz="1200">
                <a:solidFill>
                  <a:schemeClr val="tx1"/>
                </a:solidFill>
                <a:latin typeface="Calibri" pitchFamily="-1" charset="0"/>
                <a:ea typeface="ＭＳ Ｐゴシック" pitchFamily="-1" charset="-128"/>
              </a:defRPr>
            </a:lvl1pPr>
            <a:lvl2pPr marL="37939621" indent="-37482326" defTabSz="990806" eaLnBrk="0" hangingPunct="0">
              <a:spcBef>
                <a:spcPct val="30000"/>
              </a:spcBef>
              <a:defRPr sz="1200">
                <a:solidFill>
                  <a:schemeClr val="tx1"/>
                </a:solidFill>
                <a:latin typeface="Calibri" pitchFamily="-1" charset="0"/>
                <a:ea typeface="ＭＳ Ｐゴシック" pitchFamily="-1" charset="-128"/>
              </a:defRPr>
            </a:lvl2pPr>
            <a:lvl3pPr marL="1143238" indent="-228647" defTabSz="990806" eaLnBrk="0" hangingPunct="0">
              <a:spcBef>
                <a:spcPct val="30000"/>
              </a:spcBef>
              <a:defRPr sz="1200">
                <a:solidFill>
                  <a:schemeClr val="tx1"/>
                </a:solidFill>
                <a:latin typeface="Calibri" pitchFamily="-1" charset="0"/>
                <a:ea typeface="ＭＳ Ｐゴシック" pitchFamily="-1" charset="-128"/>
              </a:defRPr>
            </a:lvl3pPr>
            <a:lvl4pPr marL="1600533" indent="-228647" defTabSz="990806" eaLnBrk="0" hangingPunct="0">
              <a:spcBef>
                <a:spcPct val="30000"/>
              </a:spcBef>
              <a:defRPr sz="1200">
                <a:solidFill>
                  <a:schemeClr val="tx1"/>
                </a:solidFill>
                <a:latin typeface="Calibri" pitchFamily="-1" charset="0"/>
                <a:ea typeface="ＭＳ Ｐゴシック" pitchFamily="-1" charset="-128"/>
              </a:defRPr>
            </a:lvl4pPr>
            <a:lvl5pPr marL="2057829" indent="-228647" defTabSz="990806" eaLnBrk="0" hangingPunct="0">
              <a:spcBef>
                <a:spcPct val="30000"/>
              </a:spcBef>
              <a:defRPr sz="1200">
                <a:solidFill>
                  <a:schemeClr val="tx1"/>
                </a:solidFill>
                <a:latin typeface="Calibri" pitchFamily="-1" charset="0"/>
                <a:ea typeface="ＭＳ Ｐゴシック" pitchFamily="-1" charset="-128"/>
              </a:defRPr>
            </a:lvl5pPr>
            <a:lvl6pPr marL="2515123"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6pPr>
            <a:lvl7pPr marL="2972419"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7pPr>
            <a:lvl8pPr marL="3429714"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8pPr>
            <a:lvl9pPr marL="3887009"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9pPr>
          </a:lstStyle>
          <a:p>
            <a:pPr eaLnBrk="1" hangingPunct="1">
              <a:spcBef>
                <a:spcPct val="0"/>
              </a:spcBef>
              <a:defRPr/>
            </a:pPr>
            <a:fld id="{8AB2B4B6-D6CE-4757-A584-DFEBBE21E0E1}" type="slidenum">
              <a:rPr lang="en-US" altLang="fr-FR" sz="1300">
                <a:solidFill>
                  <a:prstClr val="black"/>
                </a:solidFill>
                <a:latin typeface="Arial" charset="0"/>
              </a:rPr>
              <a:pPr eaLnBrk="1" hangingPunct="1">
                <a:spcBef>
                  <a:spcPct val="0"/>
                </a:spcBef>
                <a:defRPr/>
              </a:pPr>
              <a:t>41</a:t>
            </a:fld>
            <a:endParaRPr lang="en-US" altLang="fr-FR" sz="1300" dirty="0">
              <a:solidFill>
                <a:prstClr val="black"/>
              </a:solidFill>
              <a:latin typeface="Arial" charset="0"/>
            </a:endParaRPr>
          </a:p>
        </p:txBody>
      </p:sp>
      <p:sp>
        <p:nvSpPr>
          <p:cNvPr id="36868" name="Rectangle 2">
            <a:extLst>
              <a:ext uri="{FF2B5EF4-FFF2-40B4-BE49-F238E27FC236}">
                <a16:creationId xmlns:a16="http://schemas.microsoft.com/office/drawing/2014/main" id="{667057C4-39F1-F802-DCC5-BAEBCD6F97E5}"/>
              </a:ext>
            </a:extLst>
          </p:cNvPr>
          <p:cNvSpPr>
            <a:spLocks noGrp="1" noRot="1" noChangeAspect="1" noChangeArrowheads="1" noTextEdit="1"/>
          </p:cNvSpPr>
          <p:nvPr>
            <p:ph type="sldImg"/>
          </p:nvPr>
        </p:nvSpPr>
        <p:spPr bwMode="auto">
          <a:xfrm>
            <a:off x="236538" y="793750"/>
            <a:ext cx="7045325" cy="3962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3">
            <a:extLst>
              <a:ext uri="{FF2B5EF4-FFF2-40B4-BE49-F238E27FC236}">
                <a16:creationId xmlns:a16="http://schemas.microsoft.com/office/drawing/2014/main" id="{A51ACD4E-F225-8B8D-9854-1E27C81DECC0}"/>
              </a:ext>
            </a:extLst>
          </p:cNvPr>
          <p:cNvSpPr>
            <a:spLocks noGrp="1" noChangeArrowheads="1"/>
          </p:cNvSpPr>
          <p:nvPr>
            <p:ph type="body" idx="1"/>
          </p:nvPr>
        </p:nvSpPr>
        <p:spPr>
          <a:xfrm>
            <a:off x="1001934" y="5021941"/>
            <a:ext cx="5513981" cy="47546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itchFamily="-1" charset="-128"/>
            </a:endParaRPr>
          </a:p>
        </p:txBody>
      </p:sp>
    </p:spTree>
    <p:extLst>
      <p:ext uri="{BB962C8B-B14F-4D97-AF65-F5344CB8AC3E}">
        <p14:creationId xmlns:p14="http://schemas.microsoft.com/office/powerpoint/2010/main" val="1761564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21030-D2FA-D22F-39E5-F603F7C95254}"/>
            </a:ext>
          </a:extLst>
        </p:cNvPr>
        <p:cNvGrpSpPr/>
        <p:nvPr/>
      </p:nvGrpSpPr>
      <p:grpSpPr>
        <a:xfrm>
          <a:off x="0" y="0"/>
          <a:ext cx="0" cy="0"/>
          <a:chOff x="0" y="0"/>
          <a:chExt cx="0" cy="0"/>
        </a:xfrm>
      </p:grpSpPr>
      <p:sp>
        <p:nvSpPr>
          <p:cNvPr id="36866" name="Rectangle 3">
            <a:extLst>
              <a:ext uri="{FF2B5EF4-FFF2-40B4-BE49-F238E27FC236}">
                <a16:creationId xmlns:a16="http://schemas.microsoft.com/office/drawing/2014/main" id="{81973D10-E3B6-BE9E-9612-1504D85252D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806" eaLnBrk="0" hangingPunct="0">
              <a:spcBef>
                <a:spcPct val="30000"/>
              </a:spcBef>
              <a:defRPr sz="1200">
                <a:solidFill>
                  <a:schemeClr val="tx1"/>
                </a:solidFill>
                <a:latin typeface="Calibri" pitchFamily="-1" charset="0"/>
                <a:ea typeface="ＭＳ Ｐゴシック" pitchFamily="-1" charset="-128"/>
              </a:defRPr>
            </a:lvl1pPr>
            <a:lvl2pPr marL="37939621" indent="-37482326" defTabSz="990806" eaLnBrk="0" hangingPunct="0">
              <a:spcBef>
                <a:spcPct val="30000"/>
              </a:spcBef>
              <a:defRPr sz="1200">
                <a:solidFill>
                  <a:schemeClr val="tx1"/>
                </a:solidFill>
                <a:latin typeface="Calibri" pitchFamily="-1" charset="0"/>
                <a:ea typeface="ＭＳ Ｐゴシック" pitchFamily="-1" charset="-128"/>
              </a:defRPr>
            </a:lvl2pPr>
            <a:lvl3pPr marL="1143238" indent="-228647" defTabSz="990806" eaLnBrk="0" hangingPunct="0">
              <a:spcBef>
                <a:spcPct val="30000"/>
              </a:spcBef>
              <a:defRPr sz="1200">
                <a:solidFill>
                  <a:schemeClr val="tx1"/>
                </a:solidFill>
                <a:latin typeface="Calibri" pitchFamily="-1" charset="0"/>
                <a:ea typeface="ＭＳ Ｐゴシック" pitchFamily="-1" charset="-128"/>
              </a:defRPr>
            </a:lvl3pPr>
            <a:lvl4pPr marL="1600533" indent="-228647" defTabSz="990806" eaLnBrk="0" hangingPunct="0">
              <a:spcBef>
                <a:spcPct val="30000"/>
              </a:spcBef>
              <a:defRPr sz="1200">
                <a:solidFill>
                  <a:schemeClr val="tx1"/>
                </a:solidFill>
                <a:latin typeface="Calibri" pitchFamily="-1" charset="0"/>
                <a:ea typeface="ＭＳ Ｐゴシック" pitchFamily="-1" charset="-128"/>
              </a:defRPr>
            </a:lvl4pPr>
            <a:lvl5pPr marL="2057829" indent="-228647" defTabSz="990806" eaLnBrk="0" hangingPunct="0">
              <a:spcBef>
                <a:spcPct val="30000"/>
              </a:spcBef>
              <a:defRPr sz="1200">
                <a:solidFill>
                  <a:schemeClr val="tx1"/>
                </a:solidFill>
                <a:latin typeface="Calibri" pitchFamily="-1" charset="0"/>
                <a:ea typeface="ＭＳ Ｐゴシック" pitchFamily="-1" charset="-128"/>
              </a:defRPr>
            </a:lvl5pPr>
            <a:lvl6pPr marL="2515123"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6pPr>
            <a:lvl7pPr marL="2972419"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7pPr>
            <a:lvl8pPr marL="3429714"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8pPr>
            <a:lvl9pPr marL="3887009"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9pPr>
          </a:lstStyle>
          <a:p>
            <a:pPr eaLnBrk="1" hangingPunct="1">
              <a:spcBef>
                <a:spcPct val="0"/>
              </a:spcBef>
              <a:defRPr/>
            </a:pPr>
            <a:fld id="{884C21D2-5231-47CA-8A0F-51CF86079128}" type="datetime1">
              <a:rPr lang="en-US" altLang="fr-FR" sz="1300">
                <a:solidFill>
                  <a:prstClr val="black"/>
                </a:solidFill>
                <a:latin typeface="Arial" charset="0"/>
              </a:rPr>
              <a:pPr eaLnBrk="1" hangingPunct="1">
                <a:spcBef>
                  <a:spcPct val="0"/>
                </a:spcBef>
                <a:defRPr/>
              </a:pPr>
              <a:t>5/15/2025</a:t>
            </a:fld>
            <a:endParaRPr lang="en-US" altLang="fr-FR" sz="1300" dirty="0">
              <a:solidFill>
                <a:prstClr val="black"/>
              </a:solidFill>
              <a:latin typeface="Arial" charset="0"/>
            </a:endParaRPr>
          </a:p>
        </p:txBody>
      </p:sp>
      <p:sp>
        <p:nvSpPr>
          <p:cNvPr id="36867" name="Rectangle 7">
            <a:extLst>
              <a:ext uri="{FF2B5EF4-FFF2-40B4-BE49-F238E27FC236}">
                <a16:creationId xmlns:a16="http://schemas.microsoft.com/office/drawing/2014/main" id="{08F9645E-FFCC-E687-0A66-5D14157116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806" eaLnBrk="0" hangingPunct="0">
              <a:spcBef>
                <a:spcPct val="30000"/>
              </a:spcBef>
              <a:defRPr sz="1200">
                <a:solidFill>
                  <a:schemeClr val="tx1"/>
                </a:solidFill>
                <a:latin typeface="Calibri" pitchFamily="-1" charset="0"/>
                <a:ea typeface="ＭＳ Ｐゴシック" pitchFamily="-1" charset="-128"/>
              </a:defRPr>
            </a:lvl1pPr>
            <a:lvl2pPr marL="37939621" indent="-37482326" defTabSz="990806" eaLnBrk="0" hangingPunct="0">
              <a:spcBef>
                <a:spcPct val="30000"/>
              </a:spcBef>
              <a:defRPr sz="1200">
                <a:solidFill>
                  <a:schemeClr val="tx1"/>
                </a:solidFill>
                <a:latin typeface="Calibri" pitchFamily="-1" charset="0"/>
                <a:ea typeface="ＭＳ Ｐゴシック" pitchFamily="-1" charset="-128"/>
              </a:defRPr>
            </a:lvl2pPr>
            <a:lvl3pPr marL="1143238" indent="-228647" defTabSz="990806" eaLnBrk="0" hangingPunct="0">
              <a:spcBef>
                <a:spcPct val="30000"/>
              </a:spcBef>
              <a:defRPr sz="1200">
                <a:solidFill>
                  <a:schemeClr val="tx1"/>
                </a:solidFill>
                <a:latin typeface="Calibri" pitchFamily="-1" charset="0"/>
                <a:ea typeface="ＭＳ Ｐゴシック" pitchFamily="-1" charset="-128"/>
              </a:defRPr>
            </a:lvl3pPr>
            <a:lvl4pPr marL="1600533" indent="-228647" defTabSz="990806" eaLnBrk="0" hangingPunct="0">
              <a:spcBef>
                <a:spcPct val="30000"/>
              </a:spcBef>
              <a:defRPr sz="1200">
                <a:solidFill>
                  <a:schemeClr val="tx1"/>
                </a:solidFill>
                <a:latin typeface="Calibri" pitchFamily="-1" charset="0"/>
                <a:ea typeface="ＭＳ Ｐゴシック" pitchFamily="-1" charset="-128"/>
              </a:defRPr>
            </a:lvl4pPr>
            <a:lvl5pPr marL="2057829" indent="-228647" defTabSz="990806" eaLnBrk="0" hangingPunct="0">
              <a:spcBef>
                <a:spcPct val="30000"/>
              </a:spcBef>
              <a:defRPr sz="1200">
                <a:solidFill>
                  <a:schemeClr val="tx1"/>
                </a:solidFill>
                <a:latin typeface="Calibri" pitchFamily="-1" charset="0"/>
                <a:ea typeface="ＭＳ Ｐゴシック" pitchFamily="-1" charset="-128"/>
              </a:defRPr>
            </a:lvl5pPr>
            <a:lvl6pPr marL="2515123"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6pPr>
            <a:lvl7pPr marL="2972419"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7pPr>
            <a:lvl8pPr marL="3429714"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8pPr>
            <a:lvl9pPr marL="3887009" indent="-228647" defTabSz="990806" eaLnBrk="0" fontAlgn="base" hangingPunct="0">
              <a:spcBef>
                <a:spcPct val="30000"/>
              </a:spcBef>
              <a:spcAft>
                <a:spcPct val="0"/>
              </a:spcAft>
              <a:defRPr sz="1200">
                <a:solidFill>
                  <a:schemeClr val="tx1"/>
                </a:solidFill>
                <a:latin typeface="Calibri" pitchFamily="-1" charset="0"/>
                <a:ea typeface="ＭＳ Ｐゴシック" pitchFamily="-1" charset="-128"/>
              </a:defRPr>
            </a:lvl9pPr>
          </a:lstStyle>
          <a:p>
            <a:pPr eaLnBrk="1" hangingPunct="1">
              <a:spcBef>
                <a:spcPct val="0"/>
              </a:spcBef>
              <a:defRPr/>
            </a:pPr>
            <a:fld id="{8AB2B4B6-D6CE-4757-A584-DFEBBE21E0E1}" type="slidenum">
              <a:rPr lang="en-US" altLang="fr-FR" sz="1300">
                <a:solidFill>
                  <a:prstClr val="black"/>
                </a:solidFill>
                <a:latin typeface="Arial" charset="0"/>
              </a:rPr>
              <a:pPr eaLnBrk="1" hangingPunct="1">
                <a:spcBef>
                  <a:spcPct val="0"/>
                </a:spcBef>
                <a:defRPr/>
              </a:pPr>
              <a:t>42</a:t>
            </a:fld>
            <a:endParaRPr lang="en-US" altLang="fr-FR" sz="1300" dirty="0">
              <a:solidFill>
                <a:prstClr val="black"/>
              </a:solidFill>
              <a:latin typeface="Arial" charset="0"/>
            </a:endParaRPr>
          </a:p>
        </p:txBody>
      </p:sp>
      <p:sp>
        <p:nvSpPr>
          <p:cNvPr id="36868" name="Rectangle 2">
            <a:extLst>
              <a:ext uri="{FF2B5EF4-FFF2-40B4-BE49-F238E27FC236}">
                <a16:creationId xmlns:a16="http://schemas.microsoft.com/office/drawing/2014/main" id="{667057C4-39F1-F802-DCC5-BAEBCD6F97E5}"/>
              </a:ext>
            </a:extLst>
          </p:cNvPr>
          <p:cNvSpPr>
            <a:spLocks noGrp="1" noRot="1" noChangeAspect="1" noChangeArrowheads="1" noTextEdit="1"/>
          </p:cNvSpPr>
          <p:nvPr>
            <p:ph type="sldImg"/>
          </p:nvPr>
        </p:nvSpPr>
        <p:spPr bwMode="auto">
          <a:xfrm>
            <a:off x="236538" y="793750"/>
            <a:ext cx="7045325" cy="3962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3">
            <a:extLst>
              <a:ext uri="{FF2B5EF4-FFF2-40B4-BE49-F238E27FC236}">
                <a16:creationId xmlns:a16="http://schemas.microsoft.com/office/drawing/2014/main" id="{A51ACD4E-F225-8B8D-9854-1E27C81DECC0}"/>
              </a:ext>
            </a:extLst>
          </p:cNvPr>
          <p:cNvSpPr>
            <a:spLocks noGrp="1" noChangeArrowheads="1"/>
          </p:cNvSpPr>
          <p:nvPr>
            <p:ph type="body" idx="1"/>
          </p:nvPr>
        </p:nvSpPr>
        <p:spPr>
          <a:xfrm>
            <a:off x="1001934" y="5021941"/>
            <a:ext cx="5513981" cy="47546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itchFamily="-1" charset="-128"/>
            </a:endParaRPr>
          </a:p>
        </p:txBody>
      </p:sp>
    </p:spTree>
    <p:extLst>
      <p:ext uri="{BB962C8B-B14F-4D97-AF65-F5344CB8AC3E}">
        <p14:creationId xmlns:p14="http://schemas.microsoft.com/office/powerpoint/2010/main" val="111324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3C7FB-5721-5BF5-CD15-A3AB0A46A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C67F6-2C47-2ED8-20DF-D9C3C2517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39FC7-E239-5ADF-02AD-2F69C51777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DD2832-8343-1700-6A4E-E96041DB4E73}"/>
              </a:ext>
            </a:extLst>
          </p:cNvPr>
          <p:cNvSpPr>
            <a:spLocks noGrp="1"/>
          </p:cNvSpPr>
          <p:nvPr>
            <p:ph type="sldNum" sz="quarter" idx="5"/>
          </p:nvPr>
        </p:nvSpPr>
        <p:spPr/>
        <p:txBody>
          <a:bodyPr/>
          <a:lstStyle/>
          <a:p>
            <a:pPr defTabSz="929305">
              <a:defRPr/>
            </a:pPr>
            <a:fld id="{1110490D-513F-4191-856D-E86C34214177}" type="slidenum">
              <a:rPr lang="en-US" kern="0">
                <a:solidFill>
                  <a:sysClr val="windowText" lastClr="000000"/>
                </a:solidFill>
              </a:rPr>
              <a:pPr defTabSz="929305">
                <a:defRPr/>
              </a:pPr>
              <a:t>44</a:t>
            </a:fld>
            <a:endParaRPr lang="en-US" kern="0">
              <a:solidFill>
                <a:sysClr val="windowText" lastClr="000000"/>
              </a:solidFill>
            </a:endParaRPr>
          </a:p>
        </p:txBody>
      </p:sp>
    </p:spTree>
    <p:extLst>
      <p:ext uri="{BB962C8B-B14F-4D97-AF65-F5344CB8AC3E}">
        <p14:creationId xmlns:p14="http://schemas.microsoft.com/office/powerpoint/2010/main" val="908837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A65C4-B998-C007-5690-9AB5236D6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A0DFD-FF45-8C72-34AD-B9F30F77C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BFE75-A2B1-0112-5C7C-717703F4E1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0FC295-3185-D591-AED8-4B5FA97A17FC}"/>
              </a:ext>
            </a:extLst>
          </p:cNvPr>
          <p:cNvSpPr>
            <a:spLocks noGrp="1"/>
          </p:cNvSpPr>
          <p:nvPr>
            <p:ph type="sldNum" sz="quarter" idx="5"/>
          </p:nvPr>
        </p:nvSpPr>
        <p:spPr/>
        <p:txBody>
          <a:bodyPr/>
          <a:lstStyle/>
          <a:p>
            <a:pPr defTabSz="929305">
              <a:defRPr/>
            </a:pPr>
            <a:fld id="{1110490D-513F-4191-856D-E86C34214177}" type="slidenum">
              <a:rPr lang="en-US" kern="0">
                <a:solidFill>
                  <a:sysClr val="windowText" lastClr="000000"/>
                </a:solidFill>
              </a:rPr>
              <a:pPr defTabSz="929305">
                <a:defRPr/>
              </a:pPr>
              <a:t>48</a:t>
            </a:fld>
            <a:endParaRPr lang="en-US" kern="0">
              <a:solidFill>
                <a:sysClr val="windowText" lastClr="000000"/>
              </a:solidFill>
            </a:endParaRPr>
          </a:p>
        </p:txBody>
      </p:sp>
    </p:spTree>
    <p:extLst>
      <p:ext uri="{BB962C8B-B14F-4D97-AF65-F5344CB8AC3E}">
        <p14:creationId xmlns:p14="http://schemas.microsoft.com/office/powerpoint/2010/main" val="636122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10490D-513F-4191-856D-E86C34214177}" type="slidenum">
              <a:rPr lang="en-US" smtClean="0"/>
              <a:t>2</a:t>
            </a:fld>
            <a:endParaRPr lang="en-US"/>
          </a:p>
        </p:txBody>
      </p:sp>
    </p:spTree>
    <p:extLst>
      <p:ext uri="{BB962C8B-B14F-4D97-AF65-F5344CB8AC3E}">
        <p14:creationId xmlns:p14="http://schemas.microsoft.com/office/powerpoint/2010/main" val="279048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9305">
              <a:defRPr/>
            </a:pPr>
            <a:fld id="{1110490D-513F-4191-856D-E86C34214177}" type="slidenum">
              <a:rPr lang="en-US" kern="0">
                <a:solidFill>
                  <a:sysClr val="windowText" lastClr="000000"/>
                </a:solidFill>
              </a:rPr>
              <a:pPr defTabSz="929305">
                <a:defRPr/>
              </a:pPr>
              <a:t>3</a:t>
            </a:fld>
            <a:endParaRPr lang="en-US" kern="0">
              <a:solidFill>
                <a:sysClr val="windowText" lastClr="000000"/>
              </a:solidFill>
            </a:endParaRPr>
          </a:p>
        </p:txBody>
      </p:sp>
    </p:spTree>
    <p:extLst>
      <p:ext uri="{BB962C8B-B14F-4D97-AF65-F5344CB8AC3E}">
        <p14:creationId xmlns:p14="http://schemas.microsoft.com/office/powerpoint/2010/main" val="4176901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10490D-513F-4191-856D-E86C34214177}" type="slidenum">
              <a:rPr lang="en-US" smtClean="0"/>
              <a:t>4</a:t>
            </a:fld>
            <a:endParaRPr lang="en-US"/>
          </a:p>
        </p:txBody>
      </p:sp>
    </p:spTree>
    <p:extLst>
      <p:ext uri="{BB962C8B-B14F-4D97-AF65-F5344CB8AC3E}">
        <p14:creationId xmlns:p14="http://schemas.microsoft.com/office/powerpoint/2010/main" val="2261417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B320B-0F0A-6B41-981D-0057B7BD1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0E03E-6125-F3A0-CC71-AC37ECB205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E75D5-2F6D-FD37-D988-06F535CD9D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4AB5AB-DE04-21A0-B9CB-AB714C452D6E}"/>
              </a:ext>
            </a:extLst>
          </p:cNvPr>
          <p:cNvSpPr>
            <a:spLocks noGrp="1"/>
          </p:cNvSpPr>
          <p:nvPr>
            <p:ph type="sldNum" sz="quarter" idx="5"/>
          </p:nvPr>
        </p:nvSpPr>
        <p:spPr/>
        <p:txBody>
          <a:bodyPr/>
          <a:lstStyle/>
          <a:p>
            <a:fld id="{1110490D-513F-4191-856D-E86C34214177}" type="slidenum">
              <a:rPr lang="en-US" smtClean="0"/>
              <a:t>5</a:t>
            </a:fld>
            <a:endParaRPr lang="en-US"/>
          </a:p>
        </p:txBody>
      </p:sp>
    </p:spTree>
    <p:extLst>
      <p:ext uri="{BB962C8B-B14F-4D97-AF65-F5344CB8AC3E}">
        <p14:creationId xmlns:p14="http://schemas.microsoft.com/office/powerpoint/2010/main" val="2160114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18DFDE65-1A6E-48CB-B03A-6C59CA643A34}" type="slidenum">
              <a:rPr lang="en-US" kern="0">
                <a:solidFill>
                  <a:sysClr val="windowText" lastClr="000000"/>
                </a:solidFill>
                <a:latin typeface="Calibri" panose="020F0502020204030204"/>
              </a:rPr>
              <a:pPr defTabSz="966612">
                <a:defRPr/>
              </a:pPr>
              <a:t>8</a:t>
            </a:fld>
            <a:endParaRPr lang="en-US" kern="0">
              <a:solidFill>
                <a:sysClr val="windowText" lastClr="000000"/>
              </a:solidFill>
              <a:latin typeface="Calibri" panose="020F0502020204030204"/>
            </a:endParaRPr>
          </a:p>
        </p:txBody>
      </p:sp>
    </p:spTree>
    <p:extLst>
      <p:ext uri="{BB962C8B-B14F-4D97-AF65-F5344CB8AC3E}">
        <p14:creationId xmlns:p14="http://schemas.microsoft.com/office/powerpoint/2010/main" val="2850336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CCA7D-3EA7-F4EB-8938-6245EBF622F3}"/>
            </a:ext>
          </a:extLst>
        </p:cNvPr>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1A5ED273-C9AA-6ABD-F402-774851AD4170}"/>
              </a:ext>
            </a:extLst>
          </p:cNvPr>
          <p:cNvSpPr>
            <a:spLocks noGrp="1" noRot="1" noChangeAspect="1" noTextEdit="1"/>
          </p:cNvSpPr>
          <p:nvPr>
            <p:ph type="sldImg"/>
          </p:nvPr>
        </p:nvSpPr>
        <p:spPr>
          <a:xfrm>
            <a:off x="92075" y="744538"/>
            <a:ext cx="6615113" cy="3722687"/>
          </a:xfrm>
          <a:ln/>
        </p:spPr>
      </p:sp>
      <p:sp>
        <p:nvSpPr>
          <p:cNvPr id="65539" name="Notes Placeholder 2">
            <a:extLst>
              <a:ext uri="{FF2B5EF4-FFF2-40B4-BE49-F238E27FC236}">
                <a16:creationId xmlns:a16="http://schemas.microsoft.com/office/drawing/2014/main" id="{4446E138-557A-05CA-70B0-DFFC5BC0BB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97" tIns="48248" rIns="96497" bIns="48248"/>
          <a:lstStyle/>
          <a:p>
            <a:endParaRPr lang="fr-FR"/>
          </a:p>
        </p:txBody>
      </p:sp>
      <p:sp>
        <p:nvSpPr>
          <p:cNvPr id="65540" name="Header Placeholder 3">
            <a:extLst>
              <a:ext uri="{FF2B5EF4-FFF2-40B4-BE49-F238E27FC236}">
                <a16:creationId xmlns:a16="http://schemas.microsoft.com/office/drawing/2014/main" id="{4D5CC112-410B-930E-B90A-8B17823BB93A}"/>
              </a:ext>
            </a:extLst>
          </p:cNvPr>
          <p:cNvSpPr txBox="1">
            <a:spLocks noGrp="1"/>
          </p:cNvSpPr>
          <p:nvPr/>
        </p:nvSpPr>
        <p:spPr bwMode="auto">
          <a:xfrm>
            <a:off x="0"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97" tIns="48248" rIns="96497" bIns="48248"/>
          <a:lstStyle>
            <a:lvl1pPr defTabSz="965200" eaLnBrk="0" hangingPunct="0">
              <a:defRPr kumimoji="1" sz="2400">
                <a:solidFill>
                  <a:schemeClr val="tx1"/>
                </a:solidFill>
                <a:latin typeface="Times New Roman" pitchFamily="18" charset="0"/>
                <a:ea typeface="MS PGothic" pitchFamily="34" charset="-128"/>
              </a:defRPr>
            </a:lvl1pPr>
            <a:lvl2pPr marL="742950" indent="-285750" defTabSz="965200" eaLnBrk="0" hangingPunct="0">
              <a:defRPr kumimoji="1" sz="2400">
                <a:solidFill>
                  <a:schemeClr val="tx1"/>
                </a:solidFill>
                <a:latin typeface="Times New Roman" pitchFamily="18" charset="0"/>
                <a:ea typeface="MS PGothic" pitchFamily="34" charset="-128"/>
              </a:defRPr>
            </a:lvl2pPr>
            <a:lvl3pPr marL="1143000" indent="-228600" defTabSz="965200" eaLnBrk="0" hangingPunct="0">
              <a:defRPr kumimoji="1" sz="2400">
                <a:solidFill>
                  <a:schemeClr val="tx1"/>
                </a:solidFill>
                <a:latin typeface="Times New Roman" pitchFamily="18" charset="0"/>
                <a:ea typeface="MS PGothic" pitchFamily="34" charset="-128"/>
              </a:defRPr>
            </a:lvl3pPr>
            <a:lvl4pPr marL="1600200" indent="-228600" defTabSz="965200" eaLnBrk="0" hangingPunct="0">
              <a:defRPr kumimoji="1" sz="2400">
                <a:solidFill>
                  <a:schemeClr val="tx1"/>
                </a:solidFill>
                <a:latin typeface="Times New Roman" pitchFamily="18" charset="0"/>
                <a:ea typeface="MS PGothic" pitchFamily="34" charset="-128"/>
              </a:defRPr>
            </a:lvl4pPr>
            <a:lvl5pPr marL="2057400" indent="-228600" defTabSz="965200" eaLnBrk="0" hangingPunct="0">
              <a:defRPr kumimoji="1" sz="2400">
                <a:solidFill>
                  <a:schemeClr val="tx1"/>
                </a:solidFill>
                <a:latin typeface="Times New Roman" pitchFamily="18" charset="0"/>
                <a:ea typeface="MS PGothic" pitchFamily="34" charset="-128"/>
              </a:defRPr>
            </a:lvl5pPr>
            <a:lvl6pPr marL="25146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29718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34290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38862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r>
              <a:rPr kumimoji="0" lang="en-US" sz="1300">
                <a:latin typeface="Arial" pitchFamily="34" charset="0"/>
                <a:ea typeface="Geneva"/>
                <a:cs typeface="Geneva"/>
              </a:rPr>
              <a:t>INSIDE Contactless</a:t>
            </a:r>
          </a:p>
        </p:txBody>
      </p:sp>
      <p:sp>
        <p:nvSpPr>
          <p:cNvPr id="65541" name="Date Placeholder 4">
            <a:extLst>
              <a:ext uri="{FF2B5EF4-FFF2-40B4-BE49-F238E27FC236}">
                <a16:creationId xmlns:a16="http://schemas.microsoft.com/office/drawing/2014/main" id="{B8FBC452-F132-3EBE-14EB-2896A302081E}"/>
              </a:ext>
            </a:extLst>
          </p:cNvPr>
          <p:cNvSpPr txBox="1">
            <a:spLocks noGrp="1"/>
          </p:cNvSpPr>
          <p:nvPr/>
        </p:nvSpPr>
        <p:spPr bwMode="auto">
          <a:xfrm>
            <a:off x="3851275"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97" tIns="48248" rIns="96497" bIns="48248"/>
          <a:lstStyle>
            <a:lvl1pPr defTabSz="965200" eaLnBrk="0" hangingPunct="0">
              <a:defRPr kumimoji="1" sz="2400">
                <a:solidFill>
                  <a:schemeClr val="tx1"/>
                </a:solidFill>
                <a:latin typeface="Times New Roman" pitchFamily="18" charset="0"/>
                <a:ea typeface="MS PGothic" pitchFamily="34" charset="-128"/>
              </a:defRPr>
            </a:lvl1pPr>
            <a:lvl2pPr marL="742950" indent="-285750" defTabSz="965200" eaLnBrk="0" hangingPunct="0">
              <a:defRPr kumimoji="1" sz="2400">
                <a:solidFill>
                  <a:schemeClr val="tx1"/>
                </a:solidFill>
                <a:latin typeface="Times New Roman" pitchFamily="18" charset="0"/>
                <a:ea typeface="MS PGothic" pitchFamily="34" charset="-128"/>
              </a:defRPr>
            </a:lvl2pPr>
            <a:lvl3pPr marL="1143000" indent="-228600" defTabSz="965200" eaLnBrk="0" hangingPunct="0">
              <a:defRPr kumimoji="1" sz="2400">
                <a:solidFill>
                  <a:schemeClr val="tx1"/>
                </a:solidFill>
                <a:latin typeface="Times New Roman" pitchFamily="18" charset="0"/>
                <a:ea typeface="MS PGothic" pitchFamily="34" charset="-128"/>
              </a:defRPr>
            </a:lvl3pPr>
            <a:lvl4pPr marL="1600200" indent="-228600" defTabSz="965200" eaLnBrk="0" hangingPunct="0">
              <a:defRPr kumimoji="1" sz="2400">
                <a:solidFill>
                  <a:schemeClr val="tx1"/>
                </a:solidFill>
                <a:latin typeface="Times New Roman" pitchFamily="18" charset="0"/>
                <a:ea typeface="MS PGothic" pitchFamily="34" charset="-128"/>
              </a:defRPr>
            </a:lvl4pPr>
            <a:lvl5pPr marL="2057400" indent="-228600" defTabSz="965200" eaLnBrk="0" hangingPunct="0">
              <a:defRPr kumimoji="1" sz="2400">
                <a:solidFill>
                  <a:schemeClr val="tx1"/>
                </a:solidFill>
                <a:latin typeface="Times New Roman" pitchFamily="18" charset="0"/>
                <a:ea typeface="MS PGothic" pitchFamily="34" charset="-128"/>
              </a:defRPr>
            </a:lvl5pPr>
            <a:lvl6pPr marL="25146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29718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34290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38862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lgn="r"/>
            <a:fld id="{0040ADE5-25A9-4B0E-8079-BEE970C4BF0D}" type="datetime1">
              <a:rPr kumimoji="0" lang="en-US" sz="1300">
                <a:latin typeface="Arial" pitchFamily="34" charset="0"/>
                <a:ea typeface="Geneva"/>
                <a:cs typeface="Geneva"/>
              </a:rPr>
              <a:pPr algn="r"/>
              <a:t>5/15/2025</a:t>
            </a:fld>
            <a:endParaRPr kumimoji="0" lang="en-US" sz="1300">
              <a:latin typeface="Arial" pitchFamily="34" charset="0"/>
              <a:ea typeface="Geneva"/>
              <a:cs typeface="Geneva"/>
            </a:endParaRPr>
          </a:p>
        </p:txBody>
      </p:sp>
      <p:sp>
        <p:nvSpPr>
          <p:cNvPr id="65542" name="Footer Placeholder 5">
            <a:extLst>
              <a:ext uri="{FF2B5EF4-FFF2-40B4-BE49-F238E27FC236}">
                <a16:creationId xmlns:a16="http://schemas.microsoft.com/office/drawing/2014/main" id="{FD8A56C7-42B4-7CF1-4AFF-A1547E221FFA}"/>
              </a:ext>
            </a:extLst>
          </p:cNvPr>
          <p:cNvSpPr txBox="1">
            <a:spLocks noGrp="1"/>
          </p:cNvSpPr>
          <p:nvPr/>
        </p:nvSpPr>
        <p:spPr bwMode="auto">
          <a:xfrm>
            <a:off x="0"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97" tIns="48248" rIns="96497" bIns="48248" anchor="b"/>
          <a:lstStyle>
            <a:lvl1pPr defTabSz="965200" eaLnBrk="0" hangingPunct="0">
              <a:defRPr kumimoji="1" sz="2400">
                <a:solidFill>
                  <a:schemeClr val="tx1"/>
                </a:solidFill>
                <a:latin typeface="Times New Roman" pitchFamily="18" charset="0"/>
                <a:ea typeface="MS PGothic" pitchFamily="34" charset="-128"/>
              </a:defRPr>
            </a:lvl1pPr>
            <a:lvl2pPr marL="742950" indent="-285750" defTabSz="965200" eaLnBrk="0" hangingPunct="0">
              <a:defRPr kumimoji="1" sz="2400">
                <a:solidFill>
                  <a:schemeClr val="tx1"/>
                </a:solidFill>
                <a:latin typeface="Times New Roman" pitchFamily="18" charset="0"/>
                <a:ea typeface="MS PGothic" pitchFamily="34" charset="-128"/>
              </a:defRPr>
            </a:lvl2pPr>
            <a:lvl3pPr marL="1143000" indent="-228600" defTabSz="965200" eaLnBrk="0" hangingPunct="0">
              <a:defRPr kumimoji="1" sz="2400">
                <a:solidFill>
                  <a:schemeClr val="tx1"/>
                </a:solidFill>
                <a:latin typeface="Times New Roman" pitchFamily="18" charset="0"/>
                <a:ea typeface="MS PGothic" pitchFamily="34" charset="-128"/>
              </a:defRPr>
            </a:lvl3pPr>
            <a:lvl4pPr marL="1600200" indent="-228600" defTabSz="965200" eaLnBrk="0" hangingPunct="0">
              <a:defRPr kumimoji="1" sz="2400">
                <a:solidFill>
                  <a:schemeClr val="tx1"/>
                </a:solidFill>
                <a:latin typeface="Times New Roman" pitchFamily="18" charset="0"/>
                <a:ea typeface="MS PGothic" pitchFamily="34" charset="-128"/>
              </a:defRPr>
            </a:lvl4pPr>
            <a:lvl5pPr marL="2057400" indent="-228600" defTabSz="965200" eaLnBrk="0" hangingPunct="0">
              <a:defRPr kumimoji="1" sz="2400">
                <a:solidFill>
                  <a:schemeClr val="tx1"/>
                </a:solidFill>
                <a:latin typeface="Times New Roman" pitchFamily="18" charset="0"/>
                <a:ea typeface="MS PGothic" pitchFamily="34" charset="-128"/>
              </a:defRPr>
            </a:lvl5pPr>
            <a:lvl6pPr marL="25146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29718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34290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38862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r>
              <a:rPr kumimoji="0" lang="en-US" sz="1300">
                <a:latin typeface="Arial" pitchFamily="34" charset="0"/>
                <a:ea typeface="Geneva"/>
                <a:cs typeface="Geneva"/>
              </a:rPr>
              <a:t>www.insidecontactless.com</a:t>
            </a:r>
          </a:p>
        </p:txBody>
      </p:sp>
      <p:sp>
        <p:nvSpPr>
          <p:cNvPr id="65543" name="Slide Number Placeholder 6">
            <a:extLst>
              <a:ext uri="{FF2B5EF4-FFF2-40B4-BE49-F238E27FC236}">
                <a16:creationId xmlns:a16="http://schemas.microsoft.com/office/drawing/2014/main" id="{104F337F-BD41-FB75-9DDF-B039ACE7E317}"/>
              </a:ext>
            </a:extLst>
          </p:cNvPr>
          <p:cNvSpPr txBox="1">
            <a:spLocks noGrp="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97" tIns="48248" rIns="96497" bIns="48248" anchor="b"/>
          <a:lstStyle>
            <a:lvl1pPr defTabSz="965200" eaLnBrk="0" hangingPunct="0">
              <a:defRPr kumimoji="1" sz="2400">
                <a:solidFill>
                  <a:schemeClr val="tx1"/>
                </a:solidFill>
                <a:latin typeface="Times New Roman" pitchFamily="18" charset="0"/>
                <a:ea typeface="MS PGothic" pitchFamily="34" charset="-128"/>
              </a:defRPr>
            </a:lvl1pPr>
            <a:lvl2pPr marL="742950" indent="-285750" defTabSz="965200" eaLnBrk="0" hangingPunct="0">
              <a:defRPr kumimoji="1" sz="2400">
                <a:solidFill>
                  <a:schemeClr val="tx1"/>
                </a:solidFill>
                <a:latin typeface="Times New Roman" pitchFamily="18" charset="0"/>
                <a:ea typeface="MS PGothic" pitchFamily="34" charset="-128"/>
              </a:defRPr>
            </a:lvl2pPr>
            <a:lvl3pPr marL="1143000" indent="-228600" defTabSz="965200" eaLnBrk="0" hangingPunct="0">
              <a:defRPr kumimoji="1" sz="2400">
                <a:solidFill>
                  <a:schemeClr val="tx1"/>
                </a:solidFill>
                <a:latin typeface="Times New Roman" pitchFamily="18" charset="0"/>
                <a:ea typeface="MS PGothic" pitchFamily="34" charset="-128"/>
              </a:defRPr>
            </a:lvl3pPr>
            <a:lvl4pPr marL="1600200" indent="-228600" defTabSz="965200" eaLnBrk="0" hangingPunct="0">
              <a:defRPr kumimoji="1" sz="2400">
                <a:solidFill>
                  <a:schemeClr val="tx1"/>
                </a:solidFill>
                <a:latin typeface="Times New Roman" pitchFamily="18" charset="0"/>
                <a:ea typeface="MS PGothic" pitchFamily="34" charset="-128"/>
              </a:defRPr>
            </a:lvl4pPr>
            <a:lvl5pPr marL="2057400" indent="-228600" defTabSz="965200" eaLnBrk="0" hangingPunct="0">
              <a:defRPr kumimoji="1" sz="2400">
                <a:solidFill>
                  <a:schemeClr val="tx1"/>
                </a:solidFill>
                <a:latin typeface="Times New Roman" pitchFamily="18" charset="0"/>
                <a:ea typeface="MS PGothic" pitchFamily="34" charset="-128"/>
              </a:defRPr>
            </a:lvl5pPr>
            <a:lvl6pPr marL="25146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29718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34290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3886200" indent="-228600" defTabSz="9652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lgn="r"/>
            <a:fld id="{411D407A-40ED-481D-B780-A17F3BCECE63}" type="slidenum">
              <a:rPr kumimoji="0" lang="en-US" sz="1300">
                <a:latin typeface="Arial" pitchFamily="34" charset="0"/>
                <a:ea typeface="Geneva"/>
                <a:cs typeface="Geneva"/>
              </a:rPr>
              <a:pPr algn="r"/>
              <a:t>12</a:t>
            </a:fld>
            <a:endParaRPr kumimoji="0" lang="en-US" sz="1300">
              <a:latin typeface="Arial" pitchFamily="34" charset="0"/>
              <a:ea typeface="Geneva"/>
              <a:cs typeface="Geneva"/>
            </a:endParaRPr>
          </a:p>
        </p:txBody>
      </p:sp>
    </p:spTree>
    <p:extLst>
      <p:ext uri="{BB962C8B-B14F-4D97-AF65-F5344CB8AC3E}">
        <p14:creationId xmlns:p14="http://schemas.microsoft.com/office/powerpoint/2010/main" val="31054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1451D-CF77-303B-261F-49C278A5A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485B5-7767-AC8F-3D79-8EF57BF7D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565B7-7E67-F201-003F-620952EF68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6FDD5B-6A7B-AAE4-81EA-F789D02E6EFE}"/>
              </a:ext>
            </a:extLst>
          </p:cNvPr>
          <p:cNvSpPr>
            <a:spLocks noGrp="1"/>
          </p:cNvSpPr>
          <p:nvPr>
            <p:ph type="sldNum" sz="quarter" idx="5"/>
          </p:nvPr>
        </p:nvSpPr>
        <p:spPr/>
        <p:txBody>
          <a:bodyPr/>
          <a:lstStyle/>
          <a:p>
            <a:pPr defTabSz="929305">
              <a:defRPr/>
            </a:pPr>
            <a:fld id="{1110490D-513F-4191-856D-E86C34214177}" type="slidenum">
              <a:rPr lang="en-US" kern="0">
                <a:solidFill>
                  <a:sysClr val="windowText" lastClr="000000"/>
                </a:solidFill>
              </a:rPr>
              <a:pPr defTabSz="929305">
                <a:defRPr/>
              </a:pPr>
              <a:t>15</a:t>
            </a:fld>
            <a:endParaRPr lang="en-US" kern="0">
              <a:solidFill>
                <a:sysClr val="windowText" lastClr="000000"/>
              </a:solidFill>
            </a:endParaRPr>
          </a:p>
        </p:txBody>
      </p:sp>
    </p:spTree>
    <p:extLst>
      <p:ext uri="{BB962C8B-B14F-4D97-AF65-F5344CB8AC3E}">
        <p14:creationId xmlns:p14="http://schemas.microsoft.com/office/powerpoint/2010/main" val="1016549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C165C-E3EF-0D2E-8768-510678580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1F353-275F-A602-5678-C38828298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1AEDE-FDD1-A605-6960-7559A16BA7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F4C5CD-8FFA-4E6B-9425-D88D57098216}"/>
              </a:ext>
            </a:extLst>
          </p:cNvPr>
          <p:cNvSpPr>
            <a:spLocks noGrp="1"/>
          </p:cNvSpPr>
          <p:nvPr>
            <p:ph type="sldNum" sz="quarter" idx="5"/>
          </p:nvPr>
        </p:nvSpPr>
        <p:spPr/>
        <p:txBody>
          <a:bodyPr/>
          <a:lstStyle/>
          <a:p>
            <a:pPr defTabSz="966612">
              <a:defRPr/>
            </a:pPr>
            <a:fld id="{1110490D-513F-4191-856D-E86C34214177}" type="slidenum">
              <a:rPr lang="en-US" kern="0">
                <a:solidFill>
                  <a:sysClr val="windowText" lastClr="000000"/>
                </a:solidFill>
                <a:latin typeface="Calibri" panose="020F0502020204030204"/>
              </a:rPr>
              <a:pPr defTabSz="966612">
                <a:defRPr/>
              </a:pPr>
              <a:t>16</a:t>
            </a:fld>
            <a:endParaRPr lang="en-US" kern="0">
              <a:solidFill>
                <a:sysClr val="windowText" lastClr="000000"/>
              </a:solidFill>
              <a:latin typeface="Calibri" panose="020F0502020204030204"/>
            </a:endParaRPr>
          </a:p>
        </p:txBody>
      </p:sp>
    </p:spTree>
    <p:extLst>
      <p:ext uri="{BB962C8B-B14F-4D97-AF65-F5344CB8AC3E}">
        <p14:creationId xmlns:p14="http://schemas.microsoft.com/office/powerpoint/2010/main" val="27750677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ABA91BA-D649-43AA-B379-2E66101BA8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 y="0"/>
            <a:ext cx="12181576" cy="6858000"/>
          </a:xfrm>
          <a:prstGeom prst="rect">
            <a:avLst/>
          </a:prstGeom>
        </p:spPr>
      </p:pic>
      <p:sp>
        <p:nvSpPr>
          <p:cNvPr id="11" name="Holder 2">
            <a:extLst>
              <a:ext uri="{FF2B5EF4-FFF2-40B4-BE49-F238E27FC236}">
                <a16:creationId xmlns:a16="http://schemas.microsoft.com/office/drawing/2014/main" id="{4D447CE9-72CD-471A-A85C-2FE7C01392BE}"/>
              </a:ext>
            </a:extLst>
          </p:cNvPr>
          <p:cNvSpPr>
            <a:spLocks noGrp="1"/>
          </p:cNvSpPr>
          <p:nvPr>
            <p:ph type="title" hasCustomPrompt="1"/>
          </p:nvPr>
        </p:nvSpPr>
        <p:spPr>
          <a:xfrm>
            <a:off x="1382479" y="2458637"/>
            <a:ext cx="3508664" cy="1325392"/>
          </a:xfrm>
          <a:prstGeom prst="rect">
            <a:avLst/>
          </a:prstGeom>
        </p:spPr>
        <p:txBody>
          <a:bodyPr lIns="0" tIns="0" rIns="0" bIns="0">
            <a:noAutofit/>
          </a:bodyPr>
          <a:lstStyle>
            <a:lvl1pPr>
              <a:defRPr sz="4366" b="0" i="0">
                <a:solidFill>
                  <a:schemeClr val="bg1"/>
                </a:solidFill>
                <a:latin typeface="Roboto Medium"/>
                <a:cs typeface="Roboto Medium"/>
              </a:defRPr>
            </a:lvl1pPr>
          </a:lstStyle>
          <a:p>
            <a:r>
              <a:rPr lang="fr-FR" dirty="0" err="1"/>
              <a:t>Title</a:t>
            </a:r>
            <a:r>
              <a:rPr lang="fr-FR" dirty="0"/>
              <a:t> of the </a:t>
            </a:r>
            <a:r>
              <a:rPr lang="fr-FR" dirty="0" err="1"/>
              <a:t>presentation</a:t>
            </a:r>
            <a:endParaRPr dirty="0"/>
          </a:p>
        </p:txBody>
      </p:sp>
      <p:sp>
        <p:nvSpPr>
          <p:cNvPr id="7" name="Espace réservé du texte 6">
            <a:extLst>
              <a:ext uri="{FF2B5EF4-FFF2-40B4-BE49-F238E27FC236}">
                <a16:creationId xmlns:a16="http://schemas.microsoft.com/office/drawing/2014/main" id="{06E5FD35-8BDF-4A1C-9E7E-DB0F7E1B65CF}"/>
              </a:ext>
            </a:extLst>
          </p:cNvPr>
          <p:cNvSpPr>
            <a:spLocks noGrp="1"/>
          </p:cNvSpPr>
          <p:nvPr>
            <p:ph type="body" sz="quarter" idx="10" hasCustomPrompt="1"/>
          </p:nvPr>
        </p:nvSpPr>
        <p:spPr>
          <a:xfrm>
            <a:off x="9633171" y="4869969"/>
            <a:ext cx="2183469" cy="960736"/>
          </a:xfrm>
          <a:prstGeom prst="rect">
            <a:avLst/>
          </a:prstGeom>
        </p:spPr>
        <p:txBody>
          <a:bodyPr anchor="b" anchorCtr="0"/>
          <a:lstStyle>
            <a:lvl1pPr>
              <a:defRPr sz="1213"/>
            </a:lvl1pPr>
          </a:lstStyle>
          <a:p>
            <a:pPr algn="l"/>
            <a:r>
              <a:rPr lang="fr-FR" sz="1092" dirty="0" err="1">
                <a:solidFill>
                  <a:schemeClr val="tx1"/>
                </a:solidFill>
              </a:rPr>
              <a:t>Presented</a:t>
            </a:r>
            <a:r>
              <a:rPr lang="fr-FR" sz="1092" dirty="0">
                <a:solidFill>
                  <a:schemeClr val="tx1"/>
                </a:solidFill>
              </a:rPr>
              <a:t> By </a:t>
            </a:r>
          </a:p>
          <a:p>
            <a:pPr algn="l"/>
            <a:r>
              <a:rPr lang="fr-FR" sz="1092" dirty="0">
                <a:solidFill>
                  <a:schemeClr val="tx1"/>
                </a:solidFill>
              </a:rPr>
              <a:t>Hugues Desjardins</a:t>
            </a:r>
          </a:p>
        </p:txBody>
      </p:sp>
      <p:sp>
        <p:nvSpPr>
          <p:cNvPr id="17" name="Espace réservé du texte 6">
            <a:extLst>
              <a:ext uri="{FF2B5EF4-FFF2-40B4-BE49-F238E27FC236}">
                <a16:creationId xmlns:a16="http://schemas.microsoft.com/office/drawing/2014/main" id="{8CDA084F-237C-440B-B406-3A875F81B9C4}"/>
              </a:ext>
            </a:extLst>
          </p:cNvPr>
          <p:cNvSpPr>
            <a:spLocks noGrp="1"/>
          </p:cNvSpPr>
          <p:nvPr>
            <p:ph type="body" sz="quarter" idx="11" hasCustomPrompt="1"/>
          </p:nvPr>
        </p:nvSpPr>
        <p:spPr>
          <a:xfrm>
            <a:off x="9635972" y="6048943"/>
            <a:ext cx="2183469" cy="218329"/>
          </a:xfrm>
          <a:prstGeom prst="rect">
            <a:avLst/>
          </a:prstGeom>
        </p:spPr>
        <p:txBody>
          <a:bodyPr anchor="t" anchorCtr="0"/>
          <a:lstStyle>
            <a:lvl1pPr>
              <a:defRPr sz="1213"/>
            </a:lvl1pPr>
          </a:lstStyle>
          <a:p>
            <a:pPr algn="l"/>
            <a:r>
              <a:rPr lang="fr-FR" sz="1092" dirty="0">
                <a:solidFill>
                  <a:schemeClr val="tx1"/>
                </a:solidFill>
              </a:rPr>
              <a:t>21/12/2022</a:t>
            </a:r>
          </a:p>
        </p:txBody>
      </p:sp>
      <p:sp>
        <p:nvSpPr>
          <p:cNvPr id="4" name="Rectangle 3">
            <a:extLst>
              <a:ext uri="{FF2B5EF4-FFF2-40B4-BE49-F238E27FC236}">
                <a16:creationId xmlns:a16="http://schemas.microsoft.com/office/drawing/2014/main" id="{75CBE734-321D-4022-8533-2E4F64AB6362}"/>
              </a:ext>
            </a:extLst>
          </p:cNvPr>
          <p:cNvSpPr/>
          <p:nvPr userDrawn="1"/>
        </p:nvSpPr>
        <p:spPr>
          <a:xfrm>
            <a:off x="9502165" y="328734"/>
            <a:ext cx="2445452" cy="113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pic>
        <p:nvPicPr>
          <p:cNvPr id="9" name="Image 8">
            <a:extLst>
              <a:ext uri="{FF2B5EF4-FFF2-40B4-BE49-F238E27FC236}">
                <a16:creationId xmlns:a16="http://schemas.microsoft.com/office/drawing/2014/main" id="{379F30E9-CC19-4EE0-B26E-1403492EE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5066" y="172828"/>
            <a:ext cx="2239650" cy="873314"/>
          </a:xfrm>
          <a:prstGeom prst="rect">
            <a:avLst/>
          </a:prstGeom>
        </p:spPr>
      </p:pic>
    </p:spTree>
    <p:extLst>
      <p:ext uri="{BB962C8B-B14F-4D97-AF65-F5344CB8AC3E}">
        <p14:creationId xmlns:p14="http://schemas.microsoft.com/office/powerpoint/2010/main" val="87464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pitr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6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25DA01-4963-4A51-A432-E458745B3B92}"/>
              </a:ext>
            </a:extLst>
          </p:cNvPr>
          <p:cNvSpPr>
            <a:spLocks noGrp="1"/>
          </p:cNvSpPr>
          <p:nvPr>
            <p:ph type="title"/>
          </p:nvPr>
        </p:nvSpPr>
        <p:spPr/>
        <p:txBody>
          <a:bodyPr/>
          <a:lstStyle/>
          <a:p>
            <a:r>
              <a:rPr lang="fr-FR"/>
              <a:t>Modifiez le style du titre</a:t>
            </a:r>
            <a:endParaRPr lang="en-US"/>
          </a:p>
        </p:txBody>
      </p:sp>
      <p:sp>
        <p:nvSpPr>
          <p:cNvPr id="3" name="Espace réservé du pied de page 2">
            <a:extLst>
              <a:ext uri="{FF2B5EF4-FFF2-40B4-BE49-F238E27FC236}">
                <a16:creationId xmlns:a16="http://schemas.microsoft.com/office/drawing/2014/main" id="{6EDC994D-9C5F-4E87-B606-B232F8C71E0A}"/>
              </a:ext>
            </a:extLst>
          </p:cNvPr>
          <p:cNvSpPr>
            <a:spLocks noGrp="1"/>
          </p:cNvSpPr>
          <p:nvPr>
            <p:ph type="ftr" sz="quarter" idx="10"/>
          </p:nvPr>
        </p:nvSpPr>
        <p:spPr/>
        <p:txBody>
          <a:bodyPr/>
          <a:lstStyle/>
          <a:p>
            <a:r>
              <a:rPr lang="fr-FR" dirty="0"/>
              <a:t>SEALSQ </a:t>
            </a:r>
            <a:r>
              <a:rPr lang="fr-FR" dirty="0" err="1"/>
              <a:t>is</a:t>
            </a:r>
            <a:r>
              <a:rPr lang="fr-FR" dirty="0"/>
              <a:t> a </a:t>
            </a:r>
            <a:r>
              <a:rPr lang="fr-FR" dirty="0" err="1"/>
              <a:t>WISeKey</a:t>
            </a:r>
            <a:r>
              <a:rPr lang="fr-FR" dirty="0"/>
              <a:t> </a:t>
            </a:r>
            <a:r>
              <a:rPr lang="fr-FR" dirty="0" err="1"/>
              <a:t>Company</a:t>
            </a:r>
            <a:endParaRPr lang="en-US" dirty="0"/>
          </a:p>
        </p:txBody>
      </p:sp>
      <p:sp>
        <p:nvSpPr>
          <p:cNvPr id="4" name="Espace réservé du numéro de diapositive 3">
            <a:extLst>
              <a:ext uri="{FF2B5EF4-FFF2-40B4-BE49-F238E27FC236}">
                <a16:creationId xmlns:a16="http://schemas.microsoft.com/office/drawing/2014/main" id="{20A4B039-976E-4B91-AAB1-964BE96A899A}"/>
              </a:ext>
            </a:extLst>
          </p:cNvPr>
          <p:cNvSpPr>
            <a:spLocks noGrp="1"/>
          </p:cNvSpPr>
          <p:nvPr>
            <p:ph type="sldNum" sz="quarter" idx="11"/>
          </p:nvPr>
        </p:nvSpPr>
        <p:spPr/>
        <p:txBody>
          <a:bodyPr/>
          <a:lstStyle/>
          <a:p>
            <a:fld id="{928EB752-1209-48B8-B421-2CE3AA70C8A0}" type="slidenum">
              <a:rPr lang="en-US" smtClean="0"/>
              <a:pPr/>
              <a:t>‹#›</a:t>
            </a:fld>
            <a:endParaRPr lang="en-US" dirty="0"/>
          </a:p>
        </p:txBody>
      </p:sp>
    </p:spTree>
    <p:extLst>
      <p:ext uri="{BB962C8B-B14F-4D97-AF65-F5344CB8AC3E}">
        <p14:creationId xmlns:p14="http://schemas.microsoft.com/office/powerpoint/2010/main" val="3630394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6C7D5060-F8E0-49B4-80B2-7E502CC546D5}"/>
              </a:ext>
            </a:extLst>
          </p:cNvPr>
          <p:cNvSpPr>
            <a:spLocks noGrp="1"/>
          </p:cNvSpPr>
          <p:nvPr>
            <p:ph type="ftr" sz="quarter" idx="10"/>
          </p:nvPr>
        </p:nvSpPr>
        <p:spPr/>
        <p:txBody>
          <a:bodyPr/>
          <a:lstStyle/>
          <a:p>
            <a:r>
              <a:rPr lang="fr-FR" dirty="0"/>
              <a:t>SEALSQ </a:t>
            </a:r>
            <a:r>
              <a:rPr lang="fr-FR" dirty="0" err="1"/>
              <a:t>is</a:t>
            </a:r>
            <a:r>
              <a:rPr lang="fr-FR" dirty="0"/>
              <a:t> a </a:t>
            </a:r>
            <a:r>
              <a:rPr lang="fr-FR" dirty="0" err="1"/>
              <a:t>WISeKey</a:t>
            </a:r>
            <a:r>
              <a:rPr lang="fr-FR" dirty="0"/>
              <a:t> </a:t>
            </a:r>
            <a:r>
              <a:rPr lang="fr-FR" dirty="0" err="1"/>
              <a:t>Company</a:t>
            </a:r>
            <a:endParaRPr lang="en-US" dirty="0"/>
          </a:p>
        </p:txBody>
      </p:sp>
      <p:sp>
        <p:nvSpPr>
          <p:cNvPr id="4" name="Espace réservé du numéro de diapositive 3">
            <a:extLst>
              <a:ext uri="{FF2B5EF4-FFF2-40B4-BE49-F238E27FC236}">
                <a16:creationId xmlns:a16="http://schemas.microsoft.com/office/drawing/2014/main" id="{3B786D75-F771-4D2D-873F-D5D93400CC50}"/>
              </a:ext>
            </a:extLst>
          </p:cNvPr>
          <p:cNvSpPr>
            <a:spLocks noGrp="1"/>
          </p:cNvSpPr>
          <p:nvPr>
            <p:ph type="sldNum" sz="quarter" idx="11"/>
          </p:nvPr>
        </p:nvSpPr>
        <p:spPr/>
        <p:txBody>
          <a:bodyPr/>
          <a:lstStyle/>
          <a:p>
            <a:fld id="{928EB752-1209-48B8-B421-2CE3AA70C8A0}" type="slidenum">
              <a:rPr lang="en-US" smtClean="0"/>
              <a:t>‹#›</a:t>
            </a:fld>
            <a:endParaRPr lang="en-US" dirty="0"/>
          </a:p>
        </p:txBody>
      </p:sp>
      <p:sp>
        <p:nvSpPr>
          <p:cNvPr id="5" name="Espace réservé pour une image  10">
            <a:extLst>
              <a:ext uri="{FF2B5EF4-FFF2-40B4-BE49-F238E27FC236}">
                <a16:creationId xmlns:a16="http://schemas.microsoft.com/office/drawing/2014/main" id="{42B94051-DD64-41C3-A71F-D520761F9EFF}"/>
              </a:ext>
            </a:extLst>
          </p:cNvPr>
          <p:cNvSpPr>
            <a:spLocks noGrp="1"/>
          </p:cNvSpPr>
          <p:nvPr>
            <p:ph type="pic" sz="quarter" idx="12"/>
          </p:nvPr>
        </p:nvSpPr>
        <p:spPr>
          <a:xfrm>
            <a:off x="5965068" y="634394"/>
            <a:ext cx="5545861" cy="5327217"/>
          </a:xfrm>
          <a:prstGeom prst="rect">
            <a:avLst/>
          </a:prstGeom>
        </p:spPr>
        <p:txBody>
          <a:bodyPr/>
          <a:lstStyle>
            <a:lvl1pPr marL="0" indent="0">
              <a:buFontTx/>
              <a:buNone/>
              <a:defRPr/>
            </a:lvl1pPr>
          </a:lstStyle>
          <a:p>
            <a:endParaRPr lang="en-US" dirty="0"/>
          </a:p>
        </p:txBody>
      </p:sp>
      <p:sp>
        <p:nvSpPr>
          <p:cNvPr id="6" name="Holder 2">
            <a:extLst>
              <a:ext uri="{FF2B5EF4-FFF2-40B4-BE49-F238E27FC236}">
                <a16:creationId xmlns:a16="http://schemas.microsoft.com/office/drawing/2014/main" id="{7FDFAE96-660E-4B72-B70B-544810C76885}"/>
              </a:ext>
            </a:extLst>
          </p:cNvPr>
          <p:cNvSpPr>
            <a:spLocks noGrp="1"/>
          </p:cNvSpPr>
          <p:nvPr>
            <p:ph type="title" hasCustomPrompt="1"/>
          </p:nvPr>
        </p:nvSpPr>
        <p:spPr>
          <a:xfrm>
            <a:off x="604315" y="990013"/>
            <a:ext cx="3701265" cy="1353637"/>
          </a:xfrm>
          <a:prstGeom prst="rect">
            <a:avLst/>
          </a:prstGeom>
        </p:spPr>
        <p:txBody>
          <a:bodyPr lIns="0" tIns="0" rIns="0" bIns="0" anchor="t" anchorCtr="0">
            <a:noAutofit/>
          </a:bodyPr>
          <a:lstStyle>
            <a:lvl1pPr>
              <a:defRPr sz="2426" b="0" i="0">
                <a:solidFill>
                  <a:schemeClr val="tx1"/>
                </a:solidFill>
                <a:latin typeface="Roboto Medium"/>
                <a:cs typeface="Roboto Medium"/>
              </a:defRPr>
            </a:lvl1pPr>
          </a:lstStyle>
          <a:p>
            <a:r>
              <a:rPr lang="fr-FR" dirty="0" err="1"/>
              <a:t>Title</a:t>
            </a:r>
            <a:endParaRPr dirty="0"/>
          </a:p>
        </p:txBody>
      </p:sp>
      <p:sp>
        <p:nvSpPr>
          <p:cNvPr id="7" name="Espace réservé du texte 29">
            <a:extLst>
              <a:ext uri="{FF2B5EF4-FFF2-40B4-BE49-F238E27FC236}">
                <a16:creationId xmlns:a16="http://schemas.microsoft.com/office/drawing/2014/main" id="{2CA055C2-6469-439C-84F5-1FC0CBE7952D}"/>
              </a:ext>
            </a:extLst>
          </p:cNvPr>
          <p:cNvSpPr>
            <a:spLocks noGrp="1"/>
          </p:cNvSpPr>
          <p:nvPr>
            <p:ph type="body" sz="quarter" idx="13" hasCustomPrompt="1"/>
          </p:nvPr>
        </p:nvSpPr>
        <p:spPr>
          <a:xfrm>
            <a:off x="593733" y="2991952"/>
            <a:ext cx="5152526" cy="1438216"/>
          </a:xfrm>
          <a:prstGeom prst="rect">
            <a:avLst/>
          </a:prstGeom>
        </p:spPr>
        <p:txBody>
          <a:bodyPr>
            <a:noAutofit/>
          </a:bodyPr>
          <a:lstStyle>
            <a:lvl1pPr marL="0" indent="0">
              <a:buFontTx/>
              <a:buNone/>
              <a:defRPr sz="1940"/>
            </a:lvl1pPr>
          </a:lstStyle>
          <a:p>
            <a:pPr lvl="0"/>
            <a:r>
              <a:rPr lang="en-US" dirty="0"/>
              <a:t>Sed ac lorem </a:t>
            </a:r>
            <a:r>
              <a:rPr lang="en-US" dirty="0" err="1"/>
              <a:t>eget</a:t>
            </a:r>
            <a:r>
              <a:rPr lang="en-US" dirty="0"/>
              <a:t> </a:t>
            </a:r>
            <a:r>
              <a:rPr lang="en-US" dirty="0" err="1"/>
              <a:t>neque</a:t>
            </a:r>
            <a:r>
              <a:rPr lang="en-US" dirty="0"/>
              <a:t> </a:t>
            </a:r>
            <a:r>
              <a:rPr lang="en-US" dirty="0" err="1"/>
              <a:t>scelerisque</a:t>
            </a:r>
            <a:r>
              <a:rPr lang="en-US" dirty="0"/>
              <a:t> </a:t>
            </a:r>
            <a:r>
              <a:rPr lang="en-US" dirty="0" err="1"/>
              <a:t>vehicula</a:t>
            </a:r>
            <a:r>
              <a:rPr lang="en-US" dirty="0"/>
              <a:t> </a:t>
            </a:r>
            <a:r>
              <a:rPr lang="en-US" dirty="0" err="1"/>
              <a:t>nec</a:t>
            </a:r>
            <a:r>
              <a:rPr lang="en-US" dirty="0"/>
              <a:t> id est. Morbi </a:t>
            </a:r>
            <a:r>
              <a:rPr lang="en-US" dirty="0" err="1"/>
              <a:t>pellentesque</a:t>
            </a:r>
            <a:r>
              <a:rPr lang="en-US" dirty="0"/>
              <a:t> nisi vel </a:t>
            </a:r>
            <a:r>
              <a:rPr lang="en-US" dirty="0" err="1"/>
              <a:t>orci</a:t>
            </a:r>
            <a:r>
              <a:rPr lang="en-US" dirty="0"/>
              <a:t> </a:t>
            </a:r>
            <a:r>
              <a:rPr lang="en-US" dirty="0" err="1"/>
              <a:t>luctus</a:t>
            </a:r>
            <a:r>
              <a:rPr lang="en-US" dirty="0"/>
              <a:t> lacinia. Vestibulum </a:t>
            </a:r>
            <a:r>
              <a:rPr lang="en-US" dirty="0" err="1"/>
              <a:t>rutrum</a:t>
            </a:r>
            <a:r>
              <a:rPr lang="en-US" dirty="0"/>
              <a:t> diam a mi </a:t>
            </a:r>
            <a:r>
              <a:rPr lang="en-US" dirty="0" err="1"/>
              <a:t>elementum</a:t>
            </a:r>
            <a:r>
              <a:rPr lang="en-US" dirty="0"/>
              <a:t>, vitae </a:t>
            </a:r>
            <a:r>
              <a:rPr lang="en-US" dirty="0" err="1"/>
              <a:t>pretium</a:t>
            </a:r>
            <a:r>
              <a:rPr lang="en-US" dirty="0"/>
              <a:t> dui </a:t>
            </a:r>
            <a:r>
              <a:rPr lang="en-US" dirty="0" err="1"/>
              <a:t>sagittis</a:t>
            </a:r>
            <a:r>
              <a:rPr lang="en-US" dirty="0"/>
              <a:t>. Cras vel </a:t>
            </a:r>
            <a:r>
              <a:rPr lang="en-US" dirty="0" err="1"/>
              <a:t>nisl</a:t>
            </a:r>
            <a:r>
              <a:rPr lang="en-US" dirty="0"/>
              <a:t> </a:t>
            </a:r>
            <a:r>
              <a:rPr lang="en-US" dirty="0" err="1"/>
              <a:t>aliquam</a:t>
            </a:r>
            <a:r>
              <a:rPr lang="en-US" dirty="0"/>
              <a:t>, </a:t>
            </a:r>
            <a:r>
              <a:rPr lang="en-US" dirty="0" err="1"/>
              <a:t>mollis</a:t>
            </a:r>
            <a:r>
              <a:rPr lang="en-US" dirty="0"/>
              <a:t> </a:t>
            </a:r>
            <a:r>
              <a:rPr lang="en-US" dirty="0" err="1"/>
              <a:t>arcu</a:t>
            </a:r>
            <a:r>
              <a:rPr lang="en-US" dirty="0"/>
              <a:t> et, auctor dolor. </a:t>
            </a:r>
            <a:r>
              <a:rPr lang="en-US" dirty="0" err="1"/>
              <a:t>Mauris</a:t>
            </a:r>
            <a:r>
              <a:rPr lang="en-US" dirty="0"/>
              <a:t> libero </a:t>
            </a:r>
            <a:r>
              <a:rPr lang="en-US" dirty="0" err="1"/>
              <a:t>lectus</a:t>
            </a:r>
            <a:r>
              <a:rPr lang="en-US" dirty="0"/>
              <a:t>, </a:t>
            </a:r>
            <a:r>
              <a:rPr lang="en-US" dirty="0" err="1"/>
              <a:t>imperdiet</a:t>
            </a:r>
            <a:r>
              <a:rPr lang="en-US" dirty="0"/>
              <a:t> in ligula vel, </a:t>
            </a:r>
            <a:r>
              <a:rPr lang="en-US" dirty="0" err="1"/>
              <a:t>luctus</a:t>
            </a:r>
            <a:r>
              <a:rPr lang="en-US" dirty="0"/>
              <a:t> </a:t>
            </a:r>
            <a:r>
              <a:rPr lang="en-US" dirty="0" err="1"/>
              <a:t>ullamcorper</a:t>
            </a:r>
            <a:r>
              <a:rPr lang="en-US" dirty="0"/>
              <a:t> mi. Duis </a:t>
            </a:r>
            <a:r>
              <a:rPr lang="en-US" dirty="0" err="1"/>
              <a:t>posuere</a:t>
            </a:r>
            <a:r>
              <a:rPr lang="en-US" dirty="0"/>
              <a:t> </a:t>
            </a:r>
            <a:r>
              <a:rPr lang="en-US" dirty="0" err="1"/>
              <a:t>tellus</a:t>
            </a:r>
            <a:r>
              <a:rPr lang="en-US" dirty="0"/>
              <a:t> </a:t>
            </a:r>
            <a:r>
              <a:rPr lang="en-US" dirty="0" err="1"/>
              <a:t>mattis</a:t>
            </a:r>
            <a:r>
              <a:rPr lang="en-US" dirty="0"/>
              <a:t> </a:t>
            </a:r>
            <a:r>
              <a:rPr lang="en-US" dirty="0" err="1"/>
              <a:t>sem</a:t>
            </a:r>
            <a:r>
              <a:rPr lang="en-US" dirty="0"/>
              <a:t> </a:t>
            </a:r>
            <a:r>
              <a:rPr lang="en-US" dirty="0" err="1"/>
              <a:t>consectetur</a:t>
            </a:r>
            <a:r>
              <a:rPr lang="en-US" dirty="0"/>
              <a:t> </a:t>
            </a:r>
            <a:r>
              <a:rPr lang="en-US" dirty="0" err="1"/>
              <a:t>aliquet</a:t>
            </a:r>
            <a:r>
              <a:rPr lang="en-US" dirty="0"/>
              <a:t>. </a:t>
            </a:r>
            <a:r>
              <a:rPr lang="en-US" dirty="0" err="1"/>
              <a:t>Suspendisse</a:t>
            </a:r>
            <a:r>
              <a:rPr lang="en-US" dirty="0"/>
              <a:t> auctor vel </a:t>
            </a:r>
            <a:r>
              <a:rPr lang="en-US" dirty="0" err="1"/>
              <a:t>mauris</a:t>
            </a:r>
            <a:r>
              <a:rPr lang="en-US" dirty="0"/>
              <a:t> </a:t>
            </a:r>
            <a:r>
              <a:rPr lang="en-US" dirty="0" err="1"/>
              <a:t>nec</a:t>
            </a:r>
            <a:r>
              <a:rPr lang="en-US" dirty="0"/>
              <a:t> </a:t>
            </a:r>
            <a:r>
              <a:rPr lang="en-US" dirty="0" err="1"/>
              <a:t>consectetur</a:t>
            </a:r>
            <a:r>
              <a:rPr lang="en-US" dirty="0"/>
              <a:t>. </a:t>
            </a:r>
          </a:p>
        </p:txBody>
      </p:sp>
      <p:sp>
        <p:nvSpPr>
          <p:cNvPr id="8" name="Espace réservé du texte 31">
            <a:extLst>
              <a:ext uri="{FF2B5EF4-FFF2-40B4-BE49-F238E27FC236}">
                <a16:creationId xmlns:a16="http://schemas.microsoft.com/office/drawing/2014/main" id="{F9124085-49A4-42D7-BB02-E76445563B5A}"/>
              </a:ext>
            </a:extLst>
          </p:cNvPr>
          <p:cNvSpPr>
            <a:spLocks noGrp="1"/>
          </p:cNvSpPr>
          <p:nvPr>
            <p:ph type="body" sz="quarter" idx="14" hasCustomPrompt="1"/>
          </p:nvPr>
        </p:nvSpPr>
        <p:spPr>
          <a:xfrm>
            <a:off x="593734" y="634394"/>
            <a:ext cx="3711846" cy="785983"/>
          </a:xfrm>
          <a:prstGeom prst="rect">
            <a:avLst/>
          </a:prstGeom>
        </p:spPr>
        <p:txBody>
          <a:bodyPr>
            <a:normAutofit/>
          </a:bodyPr>
          <a:lstStyle>
            <a:lvl1pPr marL="0" indent="0">
              <a:buFontTx/>
              <a:buNone/>
              <a:defRPr sz="1213" b="1" i="0" u="none"/>
            </a:lvl1pPr>
          </a:lstStyle>
          <a:p>
            <a:r>
              <a:rPr lang="fr-FR" sz="1092" b="0" dirty="0">
                <a:solidFill>
                  <a:schemeClr val="accent3"/>
                </a:solidFill>
                <a:latin typeface="Roboto Medium" panose="02000000000000000000" pitchFamily="2" charset="0"/>
                <a:ea typeface="Roboto Medium" panose="02000000000000000000" pitchFamily="2" charset="0"/>
              </a:rPr>
              <a:t>SURTITLE</a:t>
            </a:r>
          </a:p>
        </p:txBody>
      </p:sp>
    </p:spTree>
    <p:extLst>
      <p:ext uri="{BB962C8B-B14F-4D97-AF65-F5344CB8AC3E}">
        <p14:creationId xmlns:p14="http://schemas.microsoft.com/office/powerpoint/2010/main" val="1235641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 Dat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9423"/>
            <a:ext cx="11675166" cy="6949246"/>
          </a:xfrm>
          <a:prstGeom prst="rect">
            <a:avLst/>
          </a:prstGeom>
        </p:spPr>
      </p:pic>
      <p:sp>
        <p:nvSpPr>
          <p:cNvPr id="2" name="Rectangle 1"/>
          <p:cNvSpPr/>
          <p:nvPr userDrawn="1"/>
        </p:nvSpPr>
        <p:spPr>
          <a:xfrm>
            <a:off x="6993654" y="0"/>
            <a:ext cx="5210352" cy="6858000"/>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34207" y="4751614"/>
            <a:ext cx="635103" cy="516021"/>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534207" y="5426364"/>
            <a:ext cx="635103" cy="516021"/>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534207" y="6058642"/>
            <a:ext cx="635103" cy="516021"/>
          </a:xfrm>
          <a:prstGeom prst="rect">
            <a:avLst/>
          </a:prstGeom>
        </p:spPr>
      </p:pic>
      <p:sp>
        <p:nvSpPr>
          <p:cNvPr id="13" name="Rectangle 12"/>
          <p:cNvSpPr/>
          <p:nvPr userDrawn="1"/>
        </p:nvSpPr>
        <p:spPr>
          <a:xfrm>
            <a:off x="6993654" y="-79423"/>
            <a:ext cx="5210352" cy="2542901"/>
          </a:xfrm>
          <a:prstGeom prst="rect">
            <a:avLst/>
          </a:prstGeom>
          <a:solidFill>
            <a:srgbClr val="ED1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sp>
        <p:nvSpPr>
          <p:cNvPr id="27" name="TextBox 26"/>
          <p:cNvSpPr txBox="1"/>
          <p:nvPr userDrawn="1"/>
        </p:nvSpPr>
        <p:spPr>
          <a:xfrm>
            <a:off x="7595142" y="194789"/>
            <a:ext cx="3708825" cy="1754326"/>
          </a:xfrm>
          <a:prstGeom prst="rect">
            <a:avLst/>
          </a:prstGeom>
          <a:noFill/>
        </p:spPr>
        <p:txBody>
          <a:bodyPr wrap="square" rtlCol="0">
            <a:spAutoFit/>
          </a:bodyPr>
          <a:lstStyle/>
          <a:p>
            <a:pPr algn="dist"/>
            <a:r>
              <a:rPr lang="en-US" sz="3600" dirty="0">
                <a:solidFill>
                  <a:schemeClr val="tx1"/>
                </a:solidFill>
              </a:rPr>
              <a:t>The</a:t>
            </a:r>
            <a:r>
              <a:rPr lang="en-US" sz="3600" baseline="0" dirty="0">
                <a:solidFill>
                  <a:schemeClr val="tx1"/>
                </a:solidFill>
              </a:rPr>
              <a:t> </a:t>
            </a:r>
            <a:r>
              <a:rPr lang="en-US" sz="3600" b="1" baseline="0" dirty="0">
                <a:solidFill>
                  <a:schemeClr val="bg1"/>
                </a:solidFill>
              </a:rPr>
              <a:t>Vertical Cybersecurity Platform</a:t>
            </a:r>
            <a:endParaRPr lang="en-US" sz="3600" b="1" dirty="0">
              <a:solidFill>
                <a:schemeClr val="bg1"/>
              </a:solidFill>
            </a:endParaRPr>
          </a:p>
        </p:txBody>
      </p:sp>
      <p:sp>
        <p:nvSpPr>
          <p:cNvPr id="20" name="Content Placeholder 27"/>
          <p:cNvSpPr>
            <a:spLocks noGrp="1"/>
          </p:cNvSpPr>
          <p:nvPr>
            <p:ph sz="quarter" idx="11" hasCustomPrompt="1"/>
          </p:nvPr>
        </p:nvSpPr>
        <p:spPr>
          <a:xfrm>
            <a:off x="7356933" y="2700751"/>
            <a:ext cx="4495801" cy="1365250"/>
          </a:xfrm>
        </p:spPr>
        <p:txBody>
          <a:bodyPr>
            <a:normAutofit/>
          </a:bodyPr>
          <a:lstStyle>
            <a:lvl1pPr marL="0" indent="0">
              <a:buNone/>
              <a:defRPr sz="2400">
                <a:solidFill>
                  <a:schemeClr val="bg1"/>
                </a:solidFill>
              </a:defRPr>
            </a:lvl1pPr>
          </a:lstStyle>
          <a:p>
            <a:pPr lvl="0"/>
            <a:r>
              <a:rPr lang="en-US" dirty="0"/>
              <a:t>Click to edit Master subtitle style</a:t>
            </a:r>
          </a:p>
        </p:txBody>
      </p:sp>
      <p:sp>
        <p:nvSpPr>
          <p:cNvPr id="4" name="Text Placeholder 3"/>
          <p:cNvSpPr>
            <a:spLocks noGrp="1"/>
          </p:cNvSpPr>
          <p:nvPr>
            <p:ph type="body" sz="quarter" idx="15" hasCustomPrompt="1"/>
          </p:nvPr>
        </p:nvSpPr>
        <p:spPr>
          <a:xfrm>
            <a:off x="8185716" y="4817638"/>
            <a:ext cx="2527681" cy="436096"/>
          </a:xfrm>
        </p:spPr>
        <p:txBody>
          <a:bodyPr anchor="ctr"/>
          <a:lstStyle>
            <a:lvl1pPr marL="0" indent="0">
              <a:buNone/>
              <a:defRPr lang="en-US" sz="1400" kern="1200" dirty="0" smtClean="0">
                <a:solidFill>
                  <a:schemeClr val="bg1"/>
                </a:solidFill>
                <a:latin typeface="+mn-lt"/>
                <a:ea typeface="+mn-ea"/>
                <a:cs typeface="+mn-cs"/>
              </a:defRPr>
            </a:lvl1pPr>
          </a:lstStyle>
          <a:p>
            <a:pPr lvl="0"/>
            <a:r>
              <a:rPr lang="en-US" dirty="0"/>
              <a:t>Place </a:t>
            </a:r>
          </a:p>
        </p:txBody>
      </p:sp>
      <p:sp>
        <p:nvSpPr>
          <p:cNvPr id="19" name="Text Placeholder 3"/>
          <p:cNvSpPr>
            <a:spLocks noGrp="1"/>
          </p:cNvSpPr>
          <p:nvPr>
            <p:ph type="body" sz="quarter" idx="16" hasCustomPrompt="1"/>
          </p:nvPr>
        </p:nvSpPr>
        <p:spPr>
          <a:xfrm>
            <a:off x="8199511" y="5450347"/>
            <a:ext cx="2527681" cy="436096"/>
          </a:xfrm>
        </p:spPr>
        <p:txBody>
          <a:bodyPr anchor="ctr"/>
          <a:lstStyle>
            <a:lvl1pPr marL="0" indent="0">
              <a:buNone/>
              <a:defRPr lang="en-US" sz="1400" kern="1200" dirty="0" smtClean="0">
                <a:solidFill>
                  <a:schemeClr val="bg1"/>
                </a:solidFill>
                <a:latin typeface="+mn-lt"/>
                <a:ea typeface="+mn-ea"/>
                <a:cs typeface="+mn-cs"/>
              </a:defRPr>
            </a:lvl1pPr>
          </a:lstStyle>
          <a:p>
            <a:pPr lvl="0"/>
            <a:r>
              <a:rPr lang="en-US" dirty="0"/>
              <a:t>Date </a:t>
            </a:r>
          </a:p>
        </p:txBody>
      </p:sp>
      <p:sp>
        <p:nvSpPr>
          <p:cNvPr id="21" name="Text Placeholder 3"/>
          <p:cNvSpPr>
            <a:spLocks noGrp="1"/>
          </p:cNvSpPr>
          <p:nvPr>
            <p:ph type="body" sz="quarter" idx="17" hasCustomPrompt="1"/>
          </p:nvPr>
        </p:nvSpPr>
        <p:spPr>
          <a:xfrm>
            <a:off x="8185716" y="6101112"/>
            <a:ext cx="2527681" cy="436096"/>
          </a:xfrm>
        </p:spPr>
        <p:txBody>
          <a:bodyPr anchor="ctr"/>
          <a:lstStyle>
            <a:lvl1pPr marL="0" indent="0">
              <a:buNone/>
              <a:defRPr lang="en-US" sz="1400" kern="1200" dirty="0" smtClean="0">
                <a:solidFill>
                  <a:schemeClr val="bg1"/>
                </a:solidFill>
                <a:latin typeface="+mn-lt"/>
                <a:ea typeface="+mn-ea"/>
                <a:cs typeface="+mn-cs"/>
              </a:defRPr>
            </a:lvl1pPr>
          </a:lstStyle>
          <a:p>
            <a:pPr lvl="0"/>
            <a:r>
              <a:rPr lang="en-US" dirty="0"/>
              <a:t>Contact Details</a:t>
            </a:r>
          </a:p>
        </p:txBody>
      </p:sp>
    </p:spTree>
    <p:extLst>
      <p:ext uri="{BB962C8B-B14F-4D97-AF65-F5344CB8AC3E}">
        <p14:creationId xmlns:p14="http://schemas.microsoft.com/office/powerpoint/2010/main" val="2632549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70339" y="381459"/>
            <a:ext cx="10515600" cy="434973"/>
          </a:xfrm>
          <a:prstGeom prst="rect">
            <a:avLst/>
          </a:prstGeom>
        </p:spPr>
        <p:txBody>
          <a:bodyPr vert="horz" lIns="91440" tIns="45720" rIns="91440" bIns="45720" rtlCol="0" anchor="ctr">
            <a:normAutofit/>
          </a:bodyPr>
          <a:lstStyle>
            <a:lvl1pPr>
              <a:defRPr sz="2000" b="1"/>
            </a:lvl1pPr>
          </a:lstStyle>
          <a:p>
            <a:endParaRPr lang="en-US" dirty="0"/>
          </a:p>
        </p:txBody>
      </p:sp>
      <p:sp>
        <p:nvSpPr>
          <p:cNvPr id="11" name="Rectangle 10"/>
          <p:cNvSpPr/>
          <p:nvPr userDrawn="1"/>
        </p:nvSpPr>
        <p:spPr>
          <a:xfrm>
            <a:off x="11645910" y="6492876"/>
            <a:ext cx="546090" cy="365125"/>
          </a:xfrm>
          <a:prstGeom prst="rect">
            <a:avLst/>
          </a:prstGeom>
          <a:solidFill>
            <a:srgbClr val="ED1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p:cNvSpPr>
            <a:spLocks noGrp="1"/>
          </p:cNvSpPr>
          <p:nvPr>
            <p:ph type="sldNum" sz="quarter" idx="12"/>
          </p:nvPr>
        </p:nvSpPr>
        <p:spPr>
          <a:xfrm>
            <a:off x="9448800" y="6492873"/>
            <a:ext cx="2743200" cy="365125"/>
          </a:xfrm>
        </p:spPr>
        <p:txBody>
          <a:bodyPr/>
          <a:lstStyle>
            <a:lvl1pPr>
              <a:defRPr sz="1100">
                <a:solidFill>
                  <a:schemeClr val="bg1"/>
                </a:solidFill>
              </a:defRPr>
            </a:lvl1pPr>
          </a:lstStyle>
          <a:p>
            <a:fld id="{37D52495-8A50-41BA-8C78-F8ED636CFE99}" type="slidenum">
              <a:rPr lang="en-US" smtClean="0"/>
              <a:pPr/>
              <a:t>‹#›</a:t>
            </a:fld>
            <a:endParaRPr lang="en-US" dirty="0"/>
          </a:p>
        </p:txBody>
      </p:sp>
      <p:sp>
        <p:nvSpPr>
          <p:cNvPr id="15" name="Rectangle 14"/>
          <p:cNvSpPr/>
          <p:nvPr userDrawn="1"/>
        </p:nvSpPr>
        <p:spPr>
          <a:xfrm>
            <a:off x="0" y="333376"/>
            <a:ext cx="70338" cy="523874"/>
          </a:xfrm>
          <a:prstGeom prst="rect">
            <a:avLst/>
          </a:prstGeom>
          <a:solidFill>
            <a:srgbClr val="ED1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Footer Placeholder 4"/>
          <p:cNvSpPr>
            <a:spLocks noGrp="1"/>
          </p:cNvSpPr>
          <p:nvPr>
            <p:ph type="ftr" sz="quarter" idx="3"/>
          </p:nvPr>
        </p:nvSpPr>
        <p:spPr>
          <a:xfrm>
            <a:off x="3686906" y="6492874"/>
            <a:ext cx="4114800" cy="365125"/>
          </a:xfrm>
          <a:prstGeom prst="rect">
            <a:avLst/>
          </a:prstGeom>
        </p:spPr>
        <p:txBody>
          <a:bodyPr vert="horz" lIns="91440" tIns="45720" rIns="91440" bIns="45720" rtlCol="0" anchor="ctr"/>
          <a:lstStyle>
            <a:lvl1pPr algn="ctr">
              <a:defRPr sz="900" b="1">
                <a:solidFill>
                  <a:schemeClr val="tx1">
                    <a:lumMod val="50000"/>
                    <a:lumOff val="50000"/>
                  </a:schemeClr>
                </a:solidFill>
              </a:defRPr>
            </a:lvl1pPr>
          </a:lstStyle>
          <a:p>
            <a:r>
              <a:rPr lang="en-US" dirty="0"/>
              <a:t>June 2023</a:t>
            </a:r>
          </a:p>
        </p:txBody>
      </p:sp>
    </p:spTree>
    <p:extLst>
      <p:ext uri="{BB962C8B-B14F-4D97-AF65-F5344CB8AC3E}">
        <p14:creationId xmlns:p14="http://schemas.microsoft.com/office/powerpoint/2010/main" val="933928564"/>
      </p:ext>
    </p:extLst>
  </p:cSld>
  <p:clrMapOvr>
    <a:masterClrMapping/>
  </p:clrMapOvr>
  <p:extLst>
    <p:ext uri="{DCECCB84-F9BA-43D5-87BE-67443E8EF086}">
      <p15:sldGuideLst xmlns:p15="http://schemas.microsoft.com/office/powerpoint/2012/main">
        <p15:guide id="1" orient="horz" pos="2160">
          <p15:clr>
            <a:srgbClr val="FBAE40"/>
          </p15:clr>
        </p15:guide>
        <p15:guide id="2" pos="1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164373" y="2786103"/>
            <a:ext cx="3508664" cy="769891"/>
          </a:xfrm>
        </p:spPr>
        <p:txBody>
          <a:bodyPr lIns="0" tIns="0" rIns="0" bIns="0"/>
          <a:lstStyle>
            <a:lvl1pPr>
              <a:defRPr sz="5003" b="0" i="0">
                <a:solidFill>
                  <a:srgbClr val="202329"/>
                </a:solidFill>
                <a:latin typeface="Roboto Medium"/>
                <a:cs typeface="Roboto Medium"/>
              </a:defRPr>
            </a:lvl1pPr>
          </a:lstStyle>
          <a:p>
            <a:endParaRPr/>
          </a:p>
        </p:txBody>
      </p:sp>
      <p:sp>
        <p:nvSpPr>
          <p:cNvPr id="3" name="Holder 3"/>
          <p:cNvSpPr>
            <a:spLocks noGrp="1"/>
          </p:cNvSpPr>
          <p:nvPr>
            <p:ph type="ftr" sz="quarter" idx="5"/>
          </p:nvPr>
        </p:nvSpPr>
        <p:spPr/>
        <p:txBody>
          <a:bodyPr lIns="0" tIns="0" rIns="0" bIns="0"/>
          <a:lstStyle>
            <a:lvl1pPr>
              <a:defRPr sz="1486" b="0" i="0">
                <a:solidFill>
                  <a:schemeClr val="bg1"/>
                </a:solidFill>
                <a:latin typeface="Roboto Medium"/>
                <a:cs typeface="Roboto Medium"/>
              </a:defRPr>
            </a:lvl1pPr>
          </a:lstStyle>
          <a:p>
            <a:pPr marL="7701">
              <a:lnSpc>
                <a:spcPts val="1749"/>
              </a:lnSpc>
            </a:pPr>
            <a:r>
              <a:rPr lang="en-US" spc="-15"/>
              <a:t>00</a:t>
            </a:r>
            <a:endParaRPr lang="en-US" spc="-1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7064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95" b="1" i="0">
                <a:solidFill>
                  <a:srgbClr val="5C7BF9"/>
                </a:solidFill>
                <a:latin typeface="Roboto"/>
                <a:cs typeface="Robot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03536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C1592B-01FE-2595-05B2-35268CF52165}"/>
              </a:ext>
            </a:extLst>
          </p:cNvPr>
          <p:cNvSpPr/>
          <p:nvPr userDrawn="1"/>
        </p:nvSpPr>
        <p:spPr>
          <a:xfrm>
            <a:off x="428" y="241"/>
            <a:ext cx="12191144" cy="1114639"/>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bg1"/>
              </a:solidFill>
            </a:endParaRPr>
          </a:p>
        </p:txBody>
      </p:sp>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a:xfrm>
            <a:off x="4038648" y="6276713"/>
            <a:ext cx="6267402" cy="316759"/>
          </a:xfrm>
        </p:spPr>
        <p:txBody>
          <a:bodyPr/>
          <a:lstStyle/>
          <a:p>
            <a:r>
              <a:rPr lang="en-US" dirty="0"/>
              <a:t>SEALSQ is a WISeKey Company - WISeKey Confidential Proprietary - WISeKey reserves the right to change these specifications without notice</a:t>
            </a:r>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8"/>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
        <p:nvSpPr>
          <p:cNvPr id="5" name="Text Placeholder 4"/>
          <p:cNvSpPr>
            <a:spLocks noGrp="1"/>
          </p:cNvSpPr>
          <p:nvPr>
            <p:ph type="body" sz="quarter" idx="12"/>
          </p:nvPr>
        </p:nvSpPr>
        <p:spPr>
          <a:xfrm>
            <a:off x="593725" y="1619250"/>
            <a:ext cx="11253788" cy="43640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524011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d Dots Background" preserve="1" userDrawn="1">
  <p:cSld name="1_Red Dots Background">
    <p:spTree>
      <p:nvGrpSpPr>
        <p:cNvPr id="1" name="Shape 130"/>
        <p:cNvGrpSpPr/>
        <p:nvPr/>
      </p:nvGrpSpPr>
      <p:grpSpPr>
        <a:xfrm>
          <a:off x="0" y="0"/>
          <a:ext cx="0" cy="0"/>
          <a:chOff x="0" y="0"/>
          <a:chExt cx="0" cy="0"/>
        </a:xfrm>
      </p:grpSpPr>
      <p:sp>
        <p:nvSpPr>
          <p:cNvPr id="131" name="Google Shape;131;p34"/>
          <p:cNvSpPr/>
          <p:nvPr/>
        </p:nvSpPr>
        <p:spPr>
          <a:xfrm>
            <a:off x="-6485" y="0"/>
            <a:ext cx="12198485" cy="6876256"/>
          </a:xfrm>
          <a:prstGeom prst="rect">
            <a:avLst/>
          </a:prstGeom>
          <a:solidFill>
            <a:schemeClr val="accent3">
              <a:alpha val="9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panose="020F0502020204030204" pitchFamily="34" charset="0"/>
              <a:ea typeface="Century Gothic"/>
              <a:cs typeface="Calibri" panose="020F0502020204030204" pitchFamily="34" charset="0"/>
              <a:sym typeface="Century Gothic"/>
            </a:endParaRPr>
          </a:p>
        </p:txBody>
      </p:sp>
      <p:pic>
        <p:nvPicPr>
          <p:cNvPr id="132" name="Google Shape;132;p34"/>
          <p:cNvPicPr preferRelativeResize="0"/>
          <p:nvPr userDrawn="1"/>
        </p:nvPicPr>
        <p:blipFill rotWithShape="1">
          <a:blip r:embed="rId2">
            <a:alphaModFix amt="35000"/>
          </a:blip>
          <a:srcRect/>
          <a:stretch/>
        </p:blipFill>
        <p:spPr>
          <a:xfrm>
            <a:off x="6029" y="3284167"/>
            <a:ext cx="12185971" cy="3991273"/>
          </a:xfrm>
          <a:prstGeom prst="rect">
            <a:avLst/>
          </a:prstGeom>
          <a:noFill/>
          <a:ln>
            <a:noFill/>
          </a:ln>
        </p:spPr>
      </p:pic>
      <p:sp>
        <p:nvSpPr>
          <p:cNvPr id="13" name="Google Shape;34;p18">
            <a:extLst>
              <a:ext uri="{FF2B5EF4-FFF2-40B4-BE49-F238E27FC236}">
                <a16:creationId xmlns:a16="http://schemas.microsoft.com/office/drawing/2014/main" id="{0DFBBFA4-D1AF-F2D0-B3B2-AB8F2A3CDB42}"/>
              </a:ext>
            </a:extLst>
          </p:cNvPr>
          <p:cNvSpPr txBox="1">
            <a:spLocks noGrp="1"/>
          </p:cNvSpPr>
          <p:nvPr>
            <p:ph type="title"/>
          </p:nvPr>
        </p:nvSpPr>
        <p:spPr>
          <a:xfrm>
            <a:off x="429768" y="274320"/>
            <a:ext cx="11324082" cy="6305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Century Gothic"/>
              <a:buNone/>
              <a:defRPr sz="3600" b="1">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35;p18">
            <a:extLst>
              <a:ext uri="{FF2B5EF4-FFF2-40B4-BE49-F238E27FC236}">
                <a16:creationId xmlns:a16="http://schemas.microsoft.com/office/drawing/2014/main" id="{270CCA16-CD4F-7DB8-3D07-05DC5FF21765}"/>
              </a:ext>
            </a:extLst>
          </p:cNvPr>
          <p:cNvSpPr txBox="1">
            <a:spLocks noGrp="1"/>
          </p:cNvSpPr>
          <p:nvPr>
            <p:ph type="body" idx="1"/>
          </p:nvPr>
        </p:nvSpPr>
        <p:spPr>
          <a:xfrm>
            <a:off x="429767" y="1000125"/>
            <a:ext cx="11324081" cy="51768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Font typeface="Century Gothic"/>
              <a:buChar char="▪"/>
              <a:defRPr sz="2400">
                <a:solidFill>
                  <a:schemeClr val="lt1"/>
                </a:solidFill>
                <a:latin typeface="Calibri" panose="020F0502020204030204" pitchFamily="34" charset="0"/>
                <a:cs typeface="Calibri" panose="020F0502020204030204" pitchFamily="34" charset="0"/>
              </a:defRPr>
            </a:lvl1pPr>
            <a:lvl2pPr marL="914400" lvl="1" indent="-355600" algn="l">
              <a:lnSpc>
                <a:spcPct val="90000"/>
              </a:lnSpc>
              <a:spcBef>
                <a:spcPts val="500"/>
              </a:spcBef>
              <a:spcAft>
                <a:spcPts val="0"/>
              </a:spcAft>
              <a:buClr>
                <a:schemeClr val="accent2"/>
              </a:buClr>
              <a:buSzPts val="2000"/>
              <a:buFont typeface="Century Gothic"/>
              <a:buChar char="–"/>
              <a:defRPr sz="2000">
                <a:solidFill>
                  <a:schemeClr val="lt1"/>
                </a:solidFill>
              </a:defRPr>
            </a:lvl2pPr>
            <a:lvl3pPr marL="1371600" lvl="2" indent="-342900" algn="l">
              <a:lnSpc>
                <a:spcPct val="90000"/>
              </a:lnSpc>
              <a:spcBef>
                <a:spcPts val="500"/>
              </a:spcBef>
              <a:spcAft>
                <a:spcPts val="0"/>
              </a:spcAft>
              <a:buClr>
                <a:schemeClr val="accent2"/>
              </a:buClr>
              <a:buSzPts val="1800"/>
              <a:buFont typeface="Courier New"/>
              <a:buChar char="o"/>
              <a:defRPr sz="1800">
                <a:solidFill>
                  <a:schemeClr val="lt1"/>
                </a:solidFill>
              </a:defRPr>
            </a:lvl3pPr>
            <a:lvl4pPr marL="1828800" lvl="3" indent="-330200" algn="l">
              <a:lnSpc>
                <a:spcPct val="90000"/>
              </a:lnSpc>
              <a:spcBef>
                <a:spcPts val="500"/>
              </a:spcBef>
              <a:spcAft>
                <a:spcPts val="0"/>
              </a:spcAft>
              <a:buClr>
                <a:schemeClr val="accent2"/>
              </a:buClr>
              <a:buSzPts val="1600"/>
              <a:buFont typeface="Courier New"/>
              <a:buChar char="o"/>
              <a:defRPr sz="1600">
                <a:solidFill>
                  <a:schemeClr val="lt1"/>
                </a:solidFill>
              </a:defRPr>
            </a:lvl4pPr>
            <a:lvl5pPr marL="2286000" lvl="4" indent="-330200" algn="l">
              <a:lnSpc>
                <a:spcPct val="90000"/>
              </a:lnSpc>
              <a:spcBef>
                <a:spcPts val="500"/>
              </a:spcBef>
              <a:spcAft>
                <a:spcPts val="0"/>
              </a:spcAft>
              <a:buClr>
                <a:schemeClr val="accent2"/>
              </a:buClr>
              <a:buSzPts val="1600"/>
              <a:buFont typeface="Courier New"/>
              <a:buChar char="o"/>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grpSp>
        <p:nvGrpSpPr>
          <p:cNvPr id="15" name="Google Shape;18;p17">
            <a:extLst>
              <a:ext uri="{FF2B5EF4-FFF2-40B4-BE49-F238E27FC236}">
                <a16:creationId xmlns:a16="http://schemas.microsoft.com/office/drawing/2014/main" id="{28B1737F-CF5F-CB86-681C-DDF779A144FF}"/>
              </a:ext>
            </a:extLst>
          </p:cNvPr>
          <p:cNvGrpSpPr/>
          <p:nvPr userDrawn="1"/>
        </p:nvGrpSpPr>
        <p:grpSpPr>
          <a:xfrm>
            <a:off x="12521308" y="3591593"/>
            <a:ext cx="422520" cy="2902784"/>
            <a:chOff x="12637436" y="1537783"/>
            <a:chExt cx="693019" cy="4761157"/>
          </a:xfrm>
        </p:grpSpPr>
        <p:grpSp>
          <p:nvGrpSpPr>
            <p:cNvPr id="16" name="Google Shape;19;p17">
              <a:extLst>
                <a:ext uri="{FF2B5EF4-FFF2-40B4-BE49-F238E27FC236}">
                  <a16:creationId xmlns:a16="http://schemas.microsoft.com/office/drawing/2014/main" id="{F4662AFE-2905-137E-4BC1-6B586CC4D38C}"/>
                </a:ext>
              </a:extLst>
            </p:cNvPr>
            <p:cNvGrpSpPr/>
            <p:nvPr/>
          </p:nvGrpSpPr>
          <p:grpSpPr>
            <a:xfrm>
              <a:off x="12637437" y="2204630"/>
              <a:ext cx="693018" cy="4094310"/>
              <a:chOff x="-3615072" y="-2443669"/>
              <a:chExt cx="1190849" cy="7311566"/>
            </a:xfrm>
          </p:grpSpPr>
          <p:sp>
            <p:nvSpPr>
              <p:cNvPr id="18" name="Google Shape;20;p17">
                <a:extLst>
                  <a:ext uri="{FF2B5EF4-FFF2-40B4-BE49-F238E27FC236}">
                    <a16:creationId xmlns:a16="http://schemas.microsoft.com/office/drawing/2014/main" id="{C604A334-BD8F-6431-8FDE-1F78C8988159}"/>
                  </a:ext>
                </a:extLst>
              </p:cNvPr>
              <p:cNvSpPr/>
              <p:nvPr/>
            </p:nvSpPr>
            <p:spPr>
              <a:xfrm>
                <a:off x="-3615069" y="-2443669"/>
                <a:ext cx="1190846" cy="1442393"/>
              </a:xfrm>
              <a:prstGeom prst="rect">
                <a:avLst/>
              </a:prstGeom>
              <a:solidFill>
                <a:schemeClr val="accent2"/>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sp>
            <p:nvSpPr>
              <p:cNvPr id="19" name="Google Shape;21;p17">
                <a:extLst>
                  <a:ext uri="{FF2B5EF4-FFF2-40B4-BE49-F238E27FC236}">
                    <a16:creationId xmlns:a16="http://schemas.microsoft.com/office/drawing/2014/main" id="{E9E83FAE-BA99-43D3-3FE9-CC35396046ED}"/>
                  </a:ext>
                </a:extLst>
              </p:cNvPr>
              <p:cNvSpPr/>
              <p:nvPr/>
            </p:nvSpPr>
            <p:spPr>
              <a:xfrm>
                <a:off x="-3615072" y="-1252821"/>
                <a:ext cx="1190846" cy="1442392"/>
              </a:xfrm>
              <a:prstGeom prst="rect">
                <a:avLst/>
              </a:prstGeom>
              <a:solidFill>
                <a:srgbClr val="0079B5"/>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sp>
            <p:nvSpPr>
              <p:cNvPr id="20" name="Google Shape;22;p17">
                <a:extLst>
                  <a:ext uri="{FF2B5EF4-FFF2-40B4-BE49-F238E27FC236}">
                    <a16:creationId xmlns:a16="http://schemas.microsoft.com/office/drawing/2014/main" id="{3BEABD52-41C0-6595-54ED-E2F7962FB7BD}"/>
                  </a:ext>
                </a:extLst>
              </p:cNvPr>
              <p:cNvSpPr/>
              <p:nvPr/>
            </p:nvSpPr>
            <p:spPr>
              <a:xfrm>
                <a:off x="-3615072" y="-104506"/>
                <a:ext cx="1190846" cy="1442392"/>
              </a:xfrm>
              <a:prstGeom prst="rect">
                <a:avLst/>
              </a:prstGeom>
              <a:solidFill>
                <a:srgbClr val="DFEAF1"/>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sp>
            <p:nvSpPr>
              <p:cNvPr id="21" name="Google Shape;25;p17">
                <a:extLst>
                  <a:ext uri="{FF2B5EF4-FFF2-40B4-BE49-F238E27FC236}">
                    <a16:creationId xmlns:a16="http://schemas.microsoft.com/office/drawing/2014/main" id="{D72469FD-BAFE-83B9-9A02-09E9D0D05A5B}"/>
                  </a:ext>
                </a:extLst>
              </p:cNvPr>
              <p:cNvSpPr/>
              <p:nvPr/>
            </p:nvSpPr>
            <p:spPr>
              <a:xfrm>
                <a:off x="-3615072" y="3425505"/>
                <a:ext cx="1190846" cy="1442392"/>
              </a:xfrm>
              <a:prstGeom prst="rect">
                <a:avLst/>
              </a:prstGeom>
              <a:solidFill>
                <a:schemeClr val="lt2"/>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sp>
            <p:nvSpPr>
              <p:cNvPr id="22" name="Google Shape;26;p17">
                <a:extLst>
                  <a:ext uri="{FF2B5EF4-FFF2-40B4-BE49-F238E27FC236}">
                    <a16:creationId xmlns:a16="http://schemas.microsoft.com/office/drawing/2014/main" id="{A110C6A1-6019-2B33-8EB7-FC012BB3DD37}"/>
                  </a:ext>
                </a:extLst>
              </p:cNvPr>
              <p:cNvSpPr/>
              <p:nvPr/>
            </p:nvSpPr>
            <p:spPr>
              <a:xfrm>
                <a:off x="-3615072" y="1337887"/>
                <a:ext cx="1190846" cy="1442392"/>
              </a:xfrm>
              <a:prstGeom prst="rect">
                <a:avLst/>
              </a:prstGeom>
              <a:solidFill>
                <a:srgbClr val="D9D9D9"/>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grpSp>
        <p:sp>
          <p:nvSpPr>
            <p:cNvPr id="17" name="Google Shape;27;p17">
              <a:extLst>
                <a:ext uri="{FF2B5EF4-FFF2-40B4-BE49-F238E27FC236}">
                  <a16:creationId xmlns:a16="http://schemas.microsoft.com/office/drawing/2014/main" id="{CAC83E38-52D8-CC27-56E7-00131FD39A17}"/>
                </a:ext>
              </a:extLst>
            </p:cNvPr>
            <p:cNvSpPr/>
            <p:nvPr/>
          </p:nvSpPr>
          <p:spPr>
            <a:xfrm>
              <a:off x="12637436" y="1537783"/>
              <a:ext cx="693017" cy="807707"/>
            </a:xfrm>
            <a:prstGeom prst="rect">
              <a:avLst/>
            </a:prstGeom>
            <a:solidFill>
              <a:schemeClr val="accent1"/>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grpSp>
    </p:spTree>
    <p:extLst>
      <p:ext uri="{BB962C8B-B14F-4D97-AF65-F5344CB8AC3E}">
        <p14:creationId xmlns:p14="http://schemas.microsoft.com/office/powerpoint/2010/main" val="418612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45B9779-0001-460D-A4CA-2BEE270128C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561"/>
            <a:ext cx="12192000" cy="6857519"/>
          </a:xfrm>
          <a:prstGeom prst="rect">
            <a:avLst/>
          </a:prstGeom>
        </p:spPr>
      </p:pic>
      <p:sp>
        <p:nvSpPr>
          <p:cNvPr id="11" name="Holder 2">
            <a:extLst>
              <a:ext uri="{FF2B5EF4-FFF2-40B4-BE49-F238E27FC236}">
                <a16:creationId xmlns:a16="http://schemas.microsoft.com/office/drawing/2014/main" id="{166E6F02-F391-4DFF-9805-C9966A9C560A}"/>
              </a:ext>
            </a:extLst>
          </p:cNvPr>
          <p:cNvSpPr>
            <a:spLocks noGrp="1"/>
          </p:cNvSpPr>
          <p:nvPr>
            <p:ph type="title" hasCustomPrompt="1"/>
          </p:nvPr>
        </p:nvSpPr>
        <p:spPr>
          <a:xfrm>
            <a:off x="8406549" y="1349652"/>
            <a:ext cx="2405679" cy="427420"/>
          </a:xfrm>
          <a:prstGeom prst="rect">
            <a:avLst/>
          </a:prstGeom>
        </p:spPr>
        <p:txBody>
          <a:bodyPr lIns="0" tIns="0" rIns="0" bIns="0" anchor="t" anchorCtr="0">
            <a:noAutofit/>
          </a:bodyPr>
          <a:lstStyle>
            <a:lvl1pPr>
              <a:defRPr sz="2911" b="0" i="0">
                <a:solidFill>
                  <a:schemeClr val="bg1"/>
                </a:solidFill>
                <a:latin typeface="Roboto Medium"/>
                <a:cs typeface="Roboto Medium"/>
              </a:defRPr>
            </a:lvl1pPr>
          </a:lstStyle>
          <a:p>
            <a:r>
              <a:rPr lang="fr-FR" dirty="0"/>
              <a:t>OVERVIEW</a:t>
            </a:r>
            <a:endParaRPr dirty="0"/>
          </a:p>
        </p:txBody>
      </p:sp>
      <p:sp>
        <p:nvSpPr>
          <p:cNvPr id="6" name="Espace réservé du texte 5">
            <a:extLst>
              <a:ext uri="{FF2B5EF4-FFF2-40B4-BE49-F238E27FC236}">
                <a16:creationId xmlns:a16="http://schemas.microsoft.com/office/drawing/2014/main" id="{B91D2EF8-34CD-4571-BC79-C7BF904304C6}"/>
              </a:ext>
            </a:extLst>
          </p:cNvPr>
          <p:cNvSpPr>
            <a:spLocks noGrp="1"/>
          </p:cNvSpPr>
          <p:nvPr>
            <p:ph type="body" sz="quarter" idx="10" hasCustomPrompt="1"/>
          </p:nvPr>
        </p:nvSpPr>
        <p:spPr>
          <a:xfrm>
            <a:off x="8410446" y="1918152"/>
            <a:ext cx="2695642" cy="427420"/>
          </a:xfrm>
          <a:prstGeom prst="rect">
            <a:avLst/>
          </a:prstGeom>
        </p:spPr>
        <p:txBody>
          <a:bodyPr>
            <a:noAutofit/>
          </a:bodyPr>
          <a:lstStyle>
            <a:lvl1pPr marL="207935" indent="-207935">
              <a:buFontTx/>
              <a:buBlip>
                <a:blip r:embed="rId3"/>
              </a:buBlip>
              <a:defRPr sz="1940">
                <a:solidFill>
                  <a:schemeClr val="bg1"/>
                </a:solidFill>
                <a:latin typeface="Roboto Medium" panose="02000000000000000000" pitchFamily="2" charset="0"/>
                <a:ea typeface="Roboto Medium" panose="02000000000000000000" pitchFamily="2" charset="0"/>
              </a:defRPr>
            </a:lvl1pPr>
          </a:lstStyle>
          <a:p>
            <a:pPr lvl="0"/>
            <a:r>
              <a:rPr lang="fr-FR" dirty="0"/>
              <a:t>Part 1</a:t>
            </a:r>
            <a:endParaRPr lang="en-US" dirty="0"/>
          </a:p>
        </p:txBody>
      </p:sp>
    </p:spTree>
    <p:extLst>
      <p:ext uri="{BB962C8B-B14F-4D97-AF65-F5344CB8AC3E}">
        <p14:creationId xmlns:p14="http://schemas.microsoft.com/office/powerpoint/2010/main" val="1337034672"/>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 1">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FDB2F19-93C6-4E62-927B-CA991F1C435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 y="0"/>
            <a:ext cx="12181576" cy="6858000"/>
          </a:xfrm>
          <a:prstGeom prst="rect">
            <a:avLst/>
          </a:prstGeom>
        </p:spPr>
      </p:pic>
      <p:sp>
        <p:nvSpPr>
          <p:cNvPr id="10" name="Holder 2">
            <a:extLst>
              <a:ext uri="{FF2B5EF4-FFF2-40B4-BE49-F238E27FC236}">
                <a16:creationId xmlns:a16="http://schemas.microsoft.com/office/drawing/2014/main" id="{3B79C412-7A4C-4DCC-8294-2F436B052ABE}"/>
              </a:ext>
            </a:extLst>
          </p:cNvPr>
          <p:cNvSpPr>
            <a:spLocks noGrp="1"/>
          </p:cNvSpPr>
          <p:nvPr>
            <p:ph type="title" hasCustomPrompt="1"/>
          </p:nvPr>
        </p:nvSpPr>
        <p:spPr>
          <a:xfrm>
            <a:off x="4916943" y="2103608"/>
            <a:ext cx="6724992" cy="1325392"/>
          </a:xfrm>
          <a:prstGeom prst="rect">
            <a:avLst/>
          </a:prstGeom>
        </p:spPr>
        <p:txBody>
          <a:bodyPr lIns="0" tIns="0" rIns="0" bIns="0">
            <a:noAutofit/>
          </a:bodyPr>
          <a:lstStyle>
            <a:lvl1pPr>
              <a:defRPr sz="4366" b="0" i="0">
                <a:solidFill>
                  <a:schemeClr val="tx1"/>
                </a:solidFill>
                <a:latin typeface="Roboto Medium"/>
                <a:cs typeface="Roboto Medium"/>
              </a:defRPr>
            </a:lvl1pPr>
          </a:lstStyle>
          <a:p>
            <a:r>
              <a:rPr lang="fr-FR" dirty="0" err="1"/>
              <a:t>Chapter</a:t>
            </a:r>
            <a:r>
              <a:rPr lang="fr-FR" dirty="0"/>
              <a:t> </a:t>
            </a:r>
            <a:r>
              <a:rPr lang="fr-FR" dirty="0" err="1"/>
              <a:t>title</a:t>
            </a:r>
            <a:endParaRPr dirty="0"/>
          </a:p>
        </p:txBody>
      </p:sp>
      <p:sp>
        <p:nvSpPr>
          <p:cNvPr id="17" name="Espace réservé du texte 16">
            <a:extLst>
              <a:ext uri="{FF2B5EF4-FFF2-40B4-BE49-F238E27FC236}">
                <a16:creationId xmlns:a16="http://schemas.microsoft.com/office/drawing/2014/main" id="{49501EAD-15BB-4C3F-BD18-0C3F4ACCC9B2}"/>
              </a:ext>
            </a:extLst>
          </p:cNvPr>
          <p:cNvSpPr>
            <a:spLocks noGrp="1"/>
          </p:cNvSpPr>
          <p:nvPr>
            <p:ph type="body" sz="quarter" idx="10" hasCustomPrompt="1"/>
          </p:nvPr>
        </p:nvSpPr>
        <p:spPr>
          <a:xfrm>
            <a:off x="4911731" y="3429000"/>
            <a:ext cx="4022394" cy="654986"/>
          </a:xfrm>
          <a:prstGeom prst="rect">
            <a:avLst/>
          </a:prstGeom>
        </p:spPr>
        <p:txBody>
          <a:bodyPr/>
          <a:lstStyle>
            <a:lvl1pPr marL="0" indent="0">
              <a:buFontTx/>
              <a:buNone/>
              <a:defRPr sz="2426">
                <a:latin typeface="Roboto Medium" panose="02000000000000000000" pitchFamily="2" charset="0"/>
                <a:ea typeface="Roboto Medium" panose="02000000000000000000" pitchFamily="2" charset="0"/>
              </a:defRPr>
            </a:lvl1pPr>
          </a:lstStyle>
          <a:p>
            <a:pPr lvl="0"/>
            <a:r>
              <a:rPr lang="fr-FR" dirty="0" err="1"/>
              <a:t>Subtitle</a:t>
            </a:r>
            <a:endParaRPr lang="en-US" dirty="0"/>
          </a:p>
        </p:txBody>
      </p:sp>
    </p:spTree>
    <p:extLst>
      <p:ext uri="{BB962C8B-B14F-4D97-AF65-F5344CB8AC3E}">
        <p14:creationId xmlns:p14="http://schemas.microsoft.com/office/powerpoint/2010/main" val="3512897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a:t>SEALSQ is a WISeKey 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4"/>
            <a:ext cx="10742520" cy="3580589"/>
          </a:xfrm>
          <a:prstGeom prst="rect">
            <a:avLst/>
          </a:prstGeom>
        </p:spPr>
        <p:txBody>
          <a:bodyPr>
            <a:normAutofit/>
          </a:bodyPr>
          <a:lstStyle>
            <a:lvl1pPr>
              <a:defRPr sz="194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
        <p:nvSpPr>
          <p:cNvPr id="7" name="Rectangle 6">
            <a:extLst>
              <a:ext uri="{FF2B5EF4-FFF2-40B4-BE49-F238E27FC236}">
                <a16:creationId xmlns:a16="http://schemas.microsoft.com/office/drawing/2014/main" id="{1563C7B2-D2EF-4B6F-BB60-C57FA3272E3E}"/>
              </a:ext>
            </a:extLst>
          </p:cNvPr>
          <p:cNvSpPr/>
          <p:nvPr userDrawn="1"/>
        </p:nvSpPr>
        <p:spPr>
          <a:xfrm>
            <a:off x="0" y="0"/>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8"/>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Tree>
    <p:extLst>
      <p:ext uri="{BB962C8B-B14F-4D97-AF65-F5344CB8AC3E}">
        <p14:creationId xmlns:p14="http://schemas.microsoft.com/office/powerpoint/2010/main" val="288495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itre 2">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A0DF41-A47F-4BC1-9AF6-F31646E2CA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24" y="0"/>
            <a:ext cx="12181576" cy="6858000"/>
          </a:xfrm>
          <a:prstGeom prst="rect">
            <a:avLst/>
          </a:prstGeom>
        </p:spPr>
      </p:pic>
      <p:sp>
        <p:nvSpPr>
          <p:cNvPr id="10" name="Holder 2">
            <a:extLst>
              <a:ext uri="{FF2B5EF4-FFF2-40B4-BE49-F238E27FC236}">
                <a16:creationId xmlns:a16="http://schemas.microsoft.com/office/drawing/2014/main" id="{3B79C412-7A4C-4DCC-8294-2F436B052ABE}"/>
              </a:ext>
            </a:extLst>
          </p:cNvPr>
          <p:cNvSpPr>
            <a:spLocks noGrp="1"/>
          </p:cNvSpPr>
          <p:nvPr>
            <p:ph type="title" hasCustomPrompt="1"/>
          </p:nvPr>
        </p:nvSpPr>
        <p:spPr>
          <a:xfrm>
            <a:off x="4916943" y="2103608"/>
            <a:ext cx="6724992" cy="1325392"/>
          </a:xfrm>
          <a:prstGeom prst="rect">
            <a:avLst/>
          </a:prstGeom>
        </p:spPr>
        <p:txBody>
          <a:bodyPr lIns="0" tIns="0" rIns="0" bIns="0">
            <a:noAutofit/>
          </a:bodyPr>
          <a:lstStyle>
            <a:lvl1pPr>
              <a:defRPr sz="4366" b="0" i="0">
                <a:solidFill>
                  <a:schemeClr val="tx1"/>
                </a:solidFill>
                <a:latin typeface="Roboto Medium"/>
                <a:cs typeface="Roboto Medium"/>
              </a:defRPr>
            </a:lvl1pPr>
          </a:lstStyle>
          <a:p>
            <a:r>
              <a:rPr lang="fr-FR" dirty="0" err="1"/>
              <a:t>Chapter</a:t>
            </a:r>
            <a:r>
              <a:rPr lang="fr-FR" dirty="0"/>
              <a:t> </a:t>
            </a:r>
            <a:r>
              <a:rPr lang="fr-FR" dirty="0" err="1"/>
              <a:t>title</a:t>
            </a:r>
            <a:endParaRPr dirty="0"/>
          </a:p>
        </p:txBody>
      </p:sp>
      <p:sp>
        <p:nvSpPr>
          <p:cNvPr id="8" name="Espace réservé du texte 16">
            <a:extLst>
              <a:ext uri="{FF2B5EF4-FFF2-40B4-BE49-F238E27FC236}">
                <a16:creationId xmlns:a16="http://schemas.microsoft.com/office/drawing/2014/main" id="{609F46E0-A74A-4F63-AD55-87B2C1F9FCDE}"/>
              </a:ext>
            </a:extLst>
          </p:cNvPr>
          <p:cNvSpPr>
            <a:spLocks noGrp="1"/>
          </p:cNvSpPr>
          <p:nvPr>
            <p:ph type="body" sz="quarter" idx="10" hasCustomPrompt="1"/>
          </p:nvPr>
        </p:nvSpPr>
        <p:spPr>
          <a:xfrm>
            <a:off x="4911731" y="3429000"/>
            <a:ext cx="4022394" cy="654986"/>
          </a:xfrm>
          <a:prstGeom prst="rect">
            <a:avLst/>
          </a:prstGeom>
        </p:spPr>
        <p:txBody>
          <a:bodyPr/>
          <a:lstStyle>
            <a:lvl1pPr marL="0" indent="0">
              <a:buFontTx/>
              <a:buNone/>
              <a:defRPr sz="2426">
                <a:latin typeface="Roboto Medium" panose="02000000000000000000" pitchFamily="2" charset="0"/>
                <a:ea typeface="Roboto Medium" panose="02000000000000000000" pitchFamily="2" charset="0"/>
              </a:defRPr>
            </a:lvl1pPr>
          </a:lstStyle>
          <a:p>
            <a:pPr lvl="0"/>
            <a:r>
              <a:rPr lang="fr-FR" dirty="0" err="1"/>
              <a:t>Subtitle</a:t>
            </a:r>
            <a:endParaRPr lang="en-US" dirty="0"/>
          </a:p>
        </p:txBody>
      </p:sp>
    </p:spTree>
    <p:extLst>
      <p:ext uri="{BB962C8B-B14F-4D97-AF65-F5344CB8AC3E}">
        <p14:creationId xmlns:p14="http://schemas.microsoft.com/office/powerpoint/2010/main" val="179009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55E15-CD68-2B89-F53C-CD9DB3AC453D}"/>
              </a:ext>
            </a:extLst>
          </p:cNvPr>
          <p:cNvSpPr/>
          <p:nvPr userDrawn="1"/>
        </p:nvSpPr>
        <p:spPr>
          <a:xfrm>
            <a:off x="428" y="241"/>
            <a:ext cx="12191144" cy="1114639"/>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bg1"/>
              </a:solidFill>
            </a:endParaRPr>
          </a:p>
        </p:txBody>
      </p:sp>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a:t>SEALSQ is a WISeKey 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4"/>
            <a:ext cx="10742520" cy="3580589"/>
          </a:xfrm>
          <a:prstGeom prst="rect">
            <a:avLst/>
          </a:prstGeom>
        </p:spPr>
        <p:txBody>
          <a:bodyPr>
            <a:normAutofit/>
          </a:bodyPr>
          <a:lstStyle>
            <a:lvl1pPr>
              <a:defRPr sz="1940" b="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Tree>
    <p:extLst>
      <p:ext uri="{BB962C8B-B14F-4D97-AF65-F5344CB8AC3E}">
        <p14:creationId xmlns:p14="http://schemas.microsoft.com/office/powerpoint/2010/main" val="118589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itre 3">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6335DF8-3085-4E4C-B52D-4CE2EC2CCC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 y="0"/>
            <a:ext cx="12181576" cy="6858000"/>
          </a:xfrm>
          <a:prstGeom prst="rect">
            <a:avLst/>
          </a:prstGeom>
        </p:spPr>
      </p:pic>
      <p:sp>
        <p:nvSpPr>
          <p:cNvPr id="10" name="Holder 2">
            <a:extLst>
              <a:ext uri="{FF2B5EF4-FFF2-40B4-BE49-F238E27FC236}">
                <a16:creationId xmlns:a16="http://schemas.microsoft.com/office/drawing/2014/main" id="{3B79C412-7A4C-4DCC-8294-2F436B052ABE}"/>
              </a:ext>
            </a:extLst>
          </p:cNvPr>
          <p:cNvSpPr>
            <a:spLocks noGrp="1"/>
          </p:cNvSpPr>
          <p:nvPr>
            <p:ph type="title" hasCustomPrompt="1"/>
          </p:nvPr>
        </p:nvSpPr>
        <p:spPr>
          <a:xfrm>
            <a:off x="4916943" y="2103608"/>
            <a:ext cx="6724992" cy="1325392"/>
          </a:xfrm>
          <a:prstGeom prst="rect">
            <a:avLst/>
          </a:prstGeom>
        </p:spPr>
        <p:txBody>
          <a:bodyPr lIns="0" tIns="0" rIns="0" bIns="0">
            <a:noAutofit/>
          </a:bodyPr>
          <a:lstStyle>
            <a:lvl1pPr>
              <a:defRPr sz="4366" b="0" i="0">
                <a:solidFill>
                  <a:schemeClr val="tx1"/>
                </a:solidFill>
                <a:latin typeface="Roboto Medium"/>
                <a:cs typeface="Roboto Medium"/>
              </a:defRPr>
            </a:lvl1pPr>
          </a:lstStyle>
          <a:p>
            <a:r>
              <a:rPr lang="fr-FR" dirty="0" err="1"/>
              <a:t>Chapter</a:t>
            </a:r>
            <a:r>
              <a:rPr lang="fr-FR" dirty="0"/>
              <a:t> </a:t>
            </a:r>
            <a:r>
              <a:rPr lang="fr-FR" dirty="0" err="1"/>
              <a:t>title</a:t>
            </a:r>
            <a:endParaRPr dirty="0"/>
          </a:p>
        </p:txBody>
      </p:sp>
      <p:sp>
        <p:nvSpPr>
          <p:cNvPr id="8" name="Espace réservé du texte 16">
            <a:extLst>
              <a:ext uri="{FF2B5EF4-FFF2-40B4-BE49-F238E27FC236}">
                <a16:creationId xmlns:a16="http://schemas.microsoft.com/office/drawing/2014/main" id="{FC1C9939-6016-4F79-B1A6-E320D7733AB4}"/>
              </a:ext>
            </a:extLst>
          </p:cNvPr>
          <p:cNvSpPr>
            <a:spLocks noGrp="1"/>
          </p:cNvSpPr>
          <p:nvPr>
            <p:ph type="body" sz="quarter" idx="10" hasCustomPrompt="1"/>
          </p:nvPr>
        </p:nvSpPr>
        <p:spPr>
          <a:xfrm>
            <a:off x="4911731" y="3429000"/>
            <a:ext cx="4022394" cy="654986"/>
          </a:xfrm>
          <a:prstGeom prst="rect">
            <a:avLst/>
          </a:prstGeom>
        </p:spPr>
        <p:txBody>
          <a:bodyPr/>
          <a:lstStyle>
            <a:lvl1pPr marL="0" indent="0">
              <a:buFontTx/>
              <a:buNone/>
              <a:defRPr sz="2426">
                <a:latin typeface="Roboto Medium" panose="02000000000000000000" pitchFamily="2" charset="0"/>
                <a:ea typeface="Roboto Medium" panose="02000000000000000000" pitchFamily="2" charset="0"/>
              </a:defRPr>
            </a:lvl1pPr>
          </a:lstStyle>
          <a:p>
            <a:pPr lvl="0"/>
            <a:r>
              <a:rPr lang="fr-FR" dirty="0" err="1"/>
              <a:t>Subtitle</a:t>
            </a:r>
            <a:endParaRPr lang="en-US" dirty="0"/>
          </a:p>
        </p:txBody>
      </p:sp>
    </p:spTree>
    <p:extLst>
      <p:ext uri="{BB962C8B-B14F-4D97-AF65-F5344CB8AC3E}">
        <p14:creationId xmlns:p14="http://schemas.microsoft.com/office/powerpoint/2010/main" val="2453287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a:t>SEALSQ is a WISeKey 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4"/>
            <a:ext cx="10742520" cy="3580589"/>
          </a:xfrm>
          <a:prstGeom prst="rect">
            <a:avLst/>
          </a:prstGeom>
        </p:spPr>
        <p:txBody>
          <a:bodyPr>
            <a:normAutofit/>
          </a:bodyPr>
          <a:lstStyle>
            <a:lvl1pPr>
              <a:defRPr sz="194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8"/>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
        <p:nvSpPr>
          <p:cNvPr id="2" name="Rectangle 1">
            <a:extLst>
              <a:ext uri="{FF2B5EF4-FFF2-40B4-BE49-F238E27FC236}">
                <a16:creationId xmlns:a16="http://schemas.microsoft.com/office/drawing/2014/main" id="{19A1DBAD-2203-F3B2-AD46-313199D53E6F}"/>
              </a:ext>
            </a:extLst>
          </p:cNvPr>
          <p:cNvSpPr/>
          <p:nvPr userDrawn="1"/>
        </p:nvSpPr>
        <p:spPr>
          <a:xfrm>
            <a:off x="0" y="0"/>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Tree>
    <p:extLst>
      <p:ext uri="{BB962C8B-B14F-4D97-AF65-F5344CB8AC3E}">
        <p14:creationId xmlns:p14="http://schemas.microsoft.com/office/powerpoint/2010/main" val="212331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dirty="0"/>
              <a:t>SEALSQ </a:t>
            </a:r>
            <a:r>
              <a:rPr lang="fr-FR" dirty="0" err="1"/>
              <a:t>is</a:t>
            </a:r>
            <a:r>
              <a:rPr lang="fr-FR" dirty="0"/>
              <a:t> a </a:t>
            </a:r>
            <a:r>
              <a:rPr lang="fr-FR" dirty="0" err="1"/>
              <a:t>WISeKey</a:t>
            </a:r>
            <a:r>
              <a:rPr lang="fr-FR" dirty="0"/>
              <a:t> </a:t>
            </a:r>
            <a:r>
              <a:rPr lang="fr-FR" dirty="0" err="1"/>
              <a:t>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4"/>
            <a:ext cx="10742520" cy="3580589"/>
          </a:xfrm>
          <a:prstGeom prst="rect">
            <a:avLst/>
          </a:prstGeom>
        </p:spPr>
        <p:txBody>
          <a:bodyPr>
            <a:normAutofit/>
          </a:bodyPr>
          <a:lstStyle>
            <a:lvl1pPr>
              <a:defRPr sz="1940" b="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8"/>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
        <p:nvSpPr>
          <p:cNvPr id="2" name="Rectangle 1">
            <a:extLst>
              <a:ext uri="{FF2B5EF4-FFF2-40B4-BE49-F238E27FC236}">
                <a16:creationId xmlns:a16="http://schemas.microsoft.com/office/drawing/2014/main" id="{5B39B75B-A531-CC31-F445-1D003BDF3C91}"/>
              </a:ext>
            </a:extLst>
          </p:cNvPr>
          <p:cNvSpPr/>
          <p:nvPr userDrawn="1"/>
        </p:nvSpPr>
        <p:spPr>
          <a:xfrm>
            <a:off x="0" y="0"/>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Tree>
    <p:extLst>
      <p:ext uri="{BB962C8B-B14F-4D97-AF65-F5344CB8AC3E}">
        <p14:creationId xmlns:p14="http://schemas.microsoft.com/office/powerpoint/2010/main" val="1148310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BD62CCE-B760-4A88-A2BD-96BDA533A72C}"/>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439834" y="6155258"/>
            <a:ext cx="1540100" cy="600536"/>
          </a:xfrm>
          <a:prstGeom prst="rect">
            <a:avLst/>
          </a:prstGeom>
        </p:spPr>
      </p:pic>
      <p:sp>
        <p:nvSpPr>
          <p:cNvPr id="11" name="Espace réservé du titre 10">
            <a:extLst>
              <a:ext uri="{FF2B5EF4-FFF2-40B4-BE49-F238E27FC236}">
                <a16:creationId xmlns:a16="http://schemas.microsoft.com/office/drawing/2014/main" id="{2624BD57-1146-46C9-87C8-384423006721}"/>
              </a:ext>
            </a:extLst>
          </p:cNvPr>
          <p:cNvSpPr>
            <a:spLocks noGrp="1"/>
          </p:cNvSpPr>
          <p:nvPr>
            <p:ph type="title"/>
          </p:nvPr>
        </p:nvSpPr>
        <p:spPr>
          <a:xfrm>
            <a:off x="838538" y="364850"/>
            <a:ext cx="10514926" cy="1325584"/>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2" name="Espace réservé du pied de page 1">
            <a:extLst>
              <a:ext uri="{FF2B5EF4-FFF2-40B4-BE49-F238E27FC236}">
                <a16:creationId xmlns:a16="http://schemas.microsoft.com/office/drawing/2014/main" id="{DFF96D70-FBF2-4ADA-A053-1D46B65C9BDD}"/>
              </a:ext>
            </a:extLst>
          </p:cNvPr>
          <p:cNvSpPr>
            <a:spLocks noGrp="1"/>
          </p:cNvSpPr>
          <p:nvPr>
            <p:ph type="ftr" sz="quarter" idx="3"/>
          </p:nvPr>
        </p:nvSpPr>
        <p:spPr>
          <a:xfrm>
            <a:off x="4038648" y="6276713"/>
            <a:ext cx="4114704" cy="364848"/>
          </a:xfrm>
          <a:prstGeom prst="rect">
            <a:avLst/>
          </a:prstGeom>
        </p:spPr>
        <p:txBody>
          <a:bodyPr vert="horz" lIns="91440" tIns="45720" rIns="91440" bIns="45720" rtlCol="0" anchor="ctr"/>
          <a:lstStyle>
            <a:lvl1pPr algn="ctr">
              <a:defRPr sz="728">
                <a:solidFill>
                  <a:schemeClr val="tx1">
                    <a:tint val="75000"/>
                  </a:schemeClr>
                </a:solidFill>
              </a:defRPr>
            </a:lvl1pPr>
          </a:lstStyle>
          <a:p>
            <a:r>
              <a:rPr lang="fr-FR" dirty="0"/>
              <a:t>SEALSQ </a:t>
            </a:r>
            <a:r>
              <a:rPr lang="fr-FR" dirty="0" err="1"/>
              <a:t>is</a:t>
            </a:r>
            <a:r>
              <a:rPr lang="fr-FR" dirty="0"/>
              <a:t> a </a:t>
            </a:r>
            <a:r>
              <a:rPr lang="fr-FR" dirty="0" err="1"/>
              <a:t>WISeKey</a:t>
            </a:r>
            <a:r>
              <a:rPr lang="fr-FR" dirty="0"/>
              <a:t> </a:t>
            </a:r>
            <a:r>
              <a:rPr lang="fr-FR" dirty="0" err="1"/>
              <a:t>Company</a:t>
            </a:r>
            <a:endParaRPr lang="en-US" dirty="0"/>
          </a:p>
        </p:txBody>
      </p:sp>
      <p:sp>
        <p:nvSpPr>
          <p:cNvPr id="3" name="Espace réservé du numéro de diapositive 2">
            <a:extLst>
              <a:ext uri="{FF2B5EF4-FFF2-40B4-BE49-F238E27FC236}">
                <a16:creationId xmlns:a16="http://schemas.microsoft.com/office/drawing/2014/main" id="{3EB5A903-515B-4975-8653-61D228668DD1}"/>
              </a:ext>
            </a:extLst>
          </p:cNvPr>
          <p:cNvSpPr>
            <a:spLocks noGrp="1"/>
          </p:cNvSpPr>
          <p:nvPr>
            <p:ph type="sldNum" sz="quarter" idx="4"/>
          </p:nvPr>
        </p:nvSpPr>
        <p:spPr>
          <a:xfrm>
            <a:off x="838537" y="6276713"/>
            <a:ext cx="2742815" cy="364848"/>
          </a:xfrm>
          <a:prstGeom prst="rect">
            <a:avLst/>
          </a:prstGeom>
        </p:spPr>
        <p:txBody>
          <a:bodyPr vert="horz" lIns="91440" tIns="45720" rIns="91440" bIns="45720" rtlCol="0" anchor="ctr"/>
          <a:lstStyle>
            <a:lvl1pPr algn="l">
              <a:defRPr sz="728">
                <a:solidFill>
                  <a:schemeClr val="tx1">
                    <a:tint val="75000"/>
                  </a:schemeClr>
                </a:solidFill>
              </a:defRPr>
            </a:lvl1pPr>
          </a:lstStyle>
          <a:p>
            <a:fld id="{928EB752-1209-48B8-B421-2CE3AA70C8A0}" type="slidenum">
              <a:rPr lang="en-US" smtClean="0"/>
              <a:pPr/>
              <a:t>‹#›</a:t>
            </a:fld>
            <a:endParaRPr lang="en-US" dirty="0"/>
          </a:p>
        </p:txBody>
      </p:sp>
      <p:sp>
        <p:nvSpPr>
          <p:cNvPr id="4" name="Espace réservé du texte 3">
            <a:extLst>
              <a:ext uri="{FF2B5EF4-FFF2-40B4-BE49-F238E27FC236}">
                <a16:creationId xmlns:a16="http://schemas.microsoft.com/office/drawing/2014/main" id="{9DA637CF-9CFE-4C0F-ABA0-0002935459F0}"/>
              </a:ext>
            </a:extLst>
          </p:cNvPr>
          <p:cNvSpPr>
            <a:spLocks noGrp="1"/>
          </p:cNvSpPr>
          <p:nvPr>
            <p:ph type="body" idx="1"/>
          </p:nvPr>
        </p:nvSpPr>
        <p:spPr>
          <a:xfrm>
            <a:off x="838538" y="1825206"/>
            <a:ext cx="10514926" cy="4352193"/>
          </a:xfrm>
          <a:prstGeom prst="rect">
            <a:avLst/>
          </a:prstGeom>
        </p:spPr>
        <p:txBody>
          <a:bodyPr vert="horz" lIns="91440" tIns="45720" rIns="91440" bIns="45720" rtlCol="0">
            <a:normAutofit/>
          </a:bodyPr>
          <a:lstStyle/>
          <a:p>
            <a:pPr lvl="0"/>
            <a:r>
              <a:rPr lang="fr-FR" dirty="0"/>
              <a:t>Cliquez pour modifier les styles du texte du masque</a:t>
            </a:r>
          </a:p>
        </p:txBody>
      </p:sp>
    </p:spTree>
    <p:extLst>
      <p:ext uri="{BB962C8B-B14F-4D97-AF65-F5344CB8AC3E}">
        <p14:creationId xmlns:p14="http://schemas.microsoft.com/office/powerpoint/2010/main" val="198355738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3" r:id="rId18"/>
  </p:sldLayoutIdLst>
  <p:hf hdr="0" dt="0"/>
  <p:txStyles>
    <p:titleStyle>
      <a:lvl1pPr eaLnBrk="1" hangingPunct="1">
        <a:defRPr sz="3275" b="1">
          <a:solidFill>
            <a:schemeClr val="accent2"/>
          </a:solidFill>
          <a:latin typeface="+mj-lt"/>
          <a:ea typeface="+mj-ea"/>
          <a:cs typeface="+mj-cs"/>
        </a:defRPr>
      </a:lvl1pPr>
    </p:titleStyle>
    <p:bodyStyle>
      <a:lvl1pPr marL="207935" indent="-207935" eaLnBrk="1" hangingPunct="1">
        <a:buFontTx/>
        <a:buBlip>
          <a:blip r:embed="rId21"/>
        </a:buBlip>
        <a:defRPr sz="1940" b="0">
          <a:latin typeface="+mn-lt"/>
          <a:ea typeface="+mn-ea"/>
          <a:cs typeface="+mn-cs"/>
        </a:defRPr>
      </a:lvl1pPr>
      <a:lvl2pPr marL="277246" eaLnBrk="1" hangingPunct="1">
        <a:defRPr sz="1213">
          <a:latin typeface="+mn-lt"/>
          <a:ea typeface="+mn-ea"/>
          <a:cs typeface="+mn-cs"/>
        </a:defRPr>
      </a:lvl2pPr>
      <a:lvl3pPr marL="554492" eaLnBrk="1" hangingPunct="1">
        <a:defRPr sz="970">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jpeg"/><Relationship Id="rId18" Type="http://schemas.openxmlformats.org/officeDocument/2006/relationships/image" Target="../media/image63.png"/><Relationship Id="rId3" Type="http://schemas.openxmlformats.org/officeDocument/2006/relationships/image" Target="../media/image50.png"/><Relationship Id="rId21" Type="http://schemas.openxmlformats.org/officeDocument/2006/relationships/image" Target="../media/image66.svg"/><Relationship Id="rId7" Type="http://schemas.openxmlformats.org/officeDocument/2006/relationships/image" Target="../media/image54.png"/><Relationship Id="rId12" Type="http://schemas.openxmlformats.org/officeDocument/2006/relationships/image" Target="../media/image57.jpeg"/><Relationship Id="rId17" Type="http://schemas.openxmlformats.org/officeDocument/2006/relationships/image" Target="../media/image62.jpeg"/><Relationship Id="rId2" Type="http://schemas.openxmlformats.org/officeDocument/2006/relationships/image" Target="../media/image49.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53.png"/><Relationship Id="rId11" Type="http://schemas.microsoft.com/office/2007/relationships/hdphoto" Target="../media/hdphoto2.wdp"/><Relationship Id="rId5" Type="http://schemas.openxmlformats.org/officeDocument/2006/relationships/image" Target="../media/image52.png"/><Relationship Id="rId15" Type="http://schemas.openxmlformats.org/officeDocument/2006/relationships/image" Target="../media/image60.jpeg"/><Relationship Id="rId10" Type="http://schemas.openxmlformats.org/officeDocument/2006/relationships/image" Target="../media/image56.png"/><Relationship Id="rId19" Type="http://schemas.openxmlformats.org/officeDocument/2006/relationships/image" Target="../media/image64.png"/><Relationship Id="rId4" Type="http://schemas.openxmlformats.org/officeDocument/2006/relationships/image" Target="../media/image51.png"/><Relationship Id="rId9" Type="http://schemas.microsoft.com/office/2007/relationships/hdphoto" Target="../media/hdphoto1.wdp"/><Relationship Id="rId14" Type="http://schemas.openxmlformats.org/officeDocument/2006/relationships/image" Target="../media/image59.jpeg"/><Relationship Id="rId22"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8.pn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16.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4.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jpe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0.jpeg"/><Relationship Id="rId2" Type="http://schemas.openxmlformats.org/officeDocument/2006/relationships/image" Target="../media/image96.png"/><Relationship Id="rId16"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1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www.sealsq.com/about/research-innovation/research-team-partners"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8.pn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29.jpe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8.jpeg"/><Relationship Id="rId2" Type="http://schemas.openxmlformats.org/officeDocument/2006/relationships/notesSlide" Target="../notesSlides/notesSlide12.xml"/><Relationship Id="rId16" Type="http://schemas.openxmlformats.org/officeDocument/2006/relationships/image" Target="../media/image131.png"/><Relationship Id="rId1" Type="http://schemas.openxmlformats.org/officeDocument/2006/relationships/slideLayout" Target="../slideLayouts/slideLayout15.xml"/><Relationship Id="rId6" Type="http://schemas.openxmlformats.org/officeDocument/2006/relationships/image" Target="../media/image123.svg"/><Relationship Id="rId11" Type="http://schemas.openxmlformats.org/officeDocument/2006/relationships/image" Target="../media/image20.jpg"/><Relationship Id="rId5" Type="http://schemas.openxmlformats.org/officeDocument/2006/relationships/image" Target="../media/image122.png"/><Relationship Id="rId15" Type="http://schemas.openxmlformats.org/officeDocument/2006/relationships/image" Target="../media/image130.jpeg"/><Relationship Id="rId10" Type="http://schemas.openxmlformats.org/officeDocument/2006/relationships/image" Target="../media/image127.jpeg"/><Relationship Id="rId4" Type="http://schemas.openxmlformats.org/officeDocument/2006/relationships/image" Target="../media/image121.svg"/><Relationship Id="rId9" Type="http://schemas.openxmlformats.org/officeDocument/2006/relationships/image" Target="../media/image126.png"/><Relationship Id="rId1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xml"/><Relationship Id="rId5" Type="http://schemas.openxmlformats.org/officeDocument/2006/relationships/image" Target="../media/image135.jpeg"/><Relationship Id="rId4" Type="http://schemas.openxmlformats.org/officeDocument/2006/relationships/image" Target="../media/image134.png"/></Relationships>
</file>

<file path=ppt/slides/_rels/slide2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2.png"/><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2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9.jpeg"/><Relationship Id="rId7" Type="http://schemas.openxmlformats.org/officeDocument/2006/relationships/hyperlink" Target="https://cyber.gouv.fr/sites/default/files/2022/04/anssi-avis-migration-vers-la-cryptographie-post-quantique.pdf" TargetMode="External"/><Relationship Id="rId2" Type="http://schemas.openxmlformats.org/officeDocument/2006/relationships/image" Target="../media/image138.jpeg"/><Relationship Id="rId1" Type="http://schemas.openxmlformats.org/officeDocument/2006/relationships/slideLayout" Target="../slideLayouts/slideLayout17.xml"/><Relationship Id="rId6" Type="http://schemas.openxmlformats.org/officeDocument/2006/relationships/hyperlink" Target="https://csrc.nist.gov/Projects/post-quantum-cryptography/selected-algorithms-2022" TargetMode="External"/><Relationship Id="rId5" Type="http://schemas.openxmlformats.org/officeDocument/2006/relationships/hyperlink" Target="https://thequantuminsider.com/2023/07/04/google-claims-latest-quantum-experiment-would-take-decades-on-classical-computer/" TargetMode="External"/><Relationship Id="rId4" Type="http://schemas.openxmlformats.org/officeDocument/2006/relationships/image" Target="../media/image140.jpeg"/></Relationships>
</file>

<file path=ppt/slides/_rels/slide2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jpe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8.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png"/></Relationships>
</file>

<file path=ppt/slides/_rels/slide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8.xml"/><Relationship Id="rId6" Type="http://schemas.openxmlformats.org/officeDocument/2006/relationships/image" Target="../media/image148.png"/><Relationship Id="rId5" Type="http://schemas.openxmlformats.org/officeDocument/2006/relationships/image" Target="../media/image151.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8.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3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6.xml"/><Relationship Id="rId5" Type="http://schemas.openxmlformats.org/officeDocument/2006/relationships/image" Target="../media/image154.png"/><Relationship Id="rId4" Type="http://schemas.openxmlformats.org/officeDocument/2006/relationships/image" Target="../media/image159.png"/></Relationships>
</file>

<file path=ppt/slides/_rels/slide3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61.png"/><Relationship Id="rId7" Type="http://schemas.openxmlformats.org/officeDocument/2006/relationships/diagramColors" Target="../diagrams/colors9.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8.xml"/><Relationship Id="rId5" Type="http://schemas.openxmlformats.org/officeDocument/2006/relationships/image" Target="../media/image167.jpeg"/><Relationship Id="rId4" Type="http://schemas.openxmlformats.org/officeDocument/2006/relationships/image" Target="../media/image166.jpeg"/></Relationships>
</file>

<file path=ppt/slides/_rels/slide3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image" Target="../media/image8.png"/><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3" Type="http://schemas.openxmlformats.org/officeDocument/2006/relationships/image" Target="../media/image8.png"/><Relationship Id="rId7" Type="http://schemas.openxmlformats.org/officeDocument/2006/relationships/diagramColors" Target="../diagrams/colors14.xml"/><Relationship Id="rId12" Type="http://schemas.openxmlformats.org/officeDocument/2006/relationships/diagramColors" Target="../diagrams/colors15.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0" Type="http://schemas.openxmlformats.org/officeDocument/2006/relationships/diagramLayout" Target="../diagrams/layout15.xml"/><Relationship Id="rId4" Type="http://schemas.openxmlformats.org/officeDocument/2006/relationships/diagramData" Target="../diagrams/data14.xml"/><Relationship Id="rId9" Type="http://schemas.openxmlformats.org/officeDocument/2006/relationships/diagramData" Target="../diagrams/data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4.xml"/><Relationship Id="rId6" Type="http://schemas.openxmlformats.org/officeDocument/2006/relationships/image" Target="../media/image174.png"/><Relationship Id="rId5" Type="http://schemas.openxmlformats.org/officeDocument/2006/relationships/image" Target="../media/image173.jpeg"/><Relationship Id="rId4" Type="http://schemas.openxmlformats.org/officeDocument/2006/relationships/image" Target="../media/image172.png"/></Relationships>
</file>

<file path=ppt/slides/_rels/slide47.xml.rels><?xml version="1.0" encoding="UTF-8" standalone="yes"?>
<Relationships xmlns="http://schemas.openxmlformats.org/package/2006/relationships"><Relationship Id="rId3" Type="http://schemas.openxmlformats.org/officeDocument/2006/relationships/hyperlink" Target="mailto:lcati@equityny.com" TargetMode="External"/><Relationship Id="rId2" Type="http://schemas.openxmlformats.org/officeDocument/2006/relationships/hyperlink" Target="mailto:info@sealsq.com" TargetMode="Externa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48.xml.rels><?xml version="1.0" encoding="UTF-8" standalone="yes"?>
<Relationships xmlns="http://schemas.openxmlformats.org/package/2006/relationships"><Relationship Id="rId8" Type="http://schemas.microsoft.com/office/2007/relationships/diagramDrawing" Target="../diagrams/drawing16.xml"/><Relationship Id="rId13" Type="http://schemas.microsoft.com/office/2007/relationships/diagramDrawing" Target="../diagrams/drawing17.xml"/><Relationship Id="rId3" Type="http://schemas.openxmlformats.org/officeDocument/2006/relationships/image" Target="../media/image8.png"/><Relationship Id="rId7" Type="http://schemas.openxmlformats.org/officeDocument/2006/relationships/diagramColors" Target="../diagrams/colors16.xml"/><Relationship Id="rId12" Type="http://schemas.openxmlformats.org/officeDocument/2006/relationships/diagramColors" Target="../diagrams/colors17.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diagramQuickStyle" Target="../diagrams/quickStyle16.xml"/><Relationship Id="rId11" Type="http://schemas.openxmlformats.org/officeDocument/2006/relationships/diagramQuickStyle" Target="../diagrams/quickStyle17.xml"/><Relationship Id="rId5" Type="http://schemas.openxmlformats.org/officeDocument/2006/relationships/diagramLayout" Target="../diagrams/layout16.xml"/><Relationship Id="rId10" Type="http://schemas.openxmlformats.org/officeDocument/2006/relationships/diagramLayout" Target="../diagrams/layout17.xml"/><Relationship Id="rId4" Type="http://schemas.openxmlformats.org/officeDocument/2006/relationships/diagramData" Target="../diagrams/data16.xml"/><Relationship Id="rId9" Type="http://schemas.openxmlformats.org/officeDocument/2006/relationships/diagramData" Target="../diagrams/data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0.png"/><Relationship Id="rId7" Type="http://schemas.openxmlformats.org/officeDocument/2006/relationships/diagramQuickStyle" Target="../diagrams/quickStyle4.xml"/><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1.png"/><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36" name="object 336"/>
          <p:cNvSpPr/>
          <p:nvPr/>
        </p:nvSpPr>
        <p:spPr>
          <a:xfrm>
            <a:off x="0" y="0"/>
            <a:ext cx="12191517" cy="1654629"/>
          </a:xfrm>
          <a:custGeom>
            <a:avLst/>
            <a:gdLst/>
            <a:ahLst/>
            <a:cxnLst/>
            <a:rect l="l" t="t" r="r" b="b"/>
            <a:pathLst>
              <a:path w="5089525" h="11308715">
                <a:moveTo>
                  <a:pt x="5088902" y="0"/>
                </a:moveTo>
                <a:lnTo>
                  <a:pt x="0" y="0"/>
                </a:lnTo>
                <a:lnTo>
                  <a:pt x="0" y="11308556"/>
                </a:lnTo>
                <a:lnTo>
                  <a:pt x="5088902" y="11308556"/>
                </a:lnTo>
                <a:lnTo>
                  <a:pt x="5088902" y="0"/>
                </a:lnTo>
                <a:close/>
              </a:path>
            </a:pathLst>
          </a:custGeom>
          <a:solidFill>
            <a:srgbClr val="FFFFFF"/>
          </a:solidFill>
        </p:spPr>
        <p:txBody>
          <a:bodyPr wrap="square" lIns="0" tIns="0" rIns="0" bIns="0" rtlCol="0"/>
          <a:lstStyle/>
          <a:p>
            <a:pPr defTabSz="554466"/>
            <a:endParaRPr sz="1092" kern="0" dirty="0">
              <a:solidFill>
                <a:sysClr val="windowText" lastClr="000000"/>
              </a:solidFill>
            </a:endParaRPr>
          </a:p>
        </p:txBody>
      </p:sp>
      <p:grpSp>
        <p:nvGrpSpPr>
          <p:cNvPr id="2" name="Group 1">
            <a:extLst>
              <a:ext uri="{FF2B5EF4-FFF2-40B4-BE49-F238E27FC236}">
                <a16:creationId xmlns:a16="http://schemas.microsoft.com/office/drawing/2014/main" id="{386C7134-4972-0D8B-AA1C-0F741B95486A}"/>
              </a:ext>
            </a:extLst>
          </p:cNvPr>
          <p:cNvGrpSpPr/>
          <p:nvPr/>
        </p:nvGrpSpPr>
        <p:grpSpPr>
          <a:xfrm>
            <a:off x="-1818" y="0"/>
            <a:ext cx="12196539" cy="6858000"/>
            <a:chOff x="-1818" y="0"/>
            <a:chExt cx="12196539" cy="6858000"/>
          </a:xfrm>
        </p:grpSpPr>
        <p:pic>
          <p:nvPicPr>
            <p:cNvPr id="7" name="Picture 6" descr="A machine with pipes in a room&#10;&#10;Description automatically generated">
              <a:extLst>
                <a:ext uri="{FF2B5EF4-FFF2-40B4-BE49-F238E27FC236}">
                  <a16:creationId xmlns:a16="http://schemas.microsoft.com/office/drawing/2014/main" id="{4577700A-79F9-2B22-0ECE-67BE202DE40D}"/>
                </a:ext>
              </a:extLst>
            </p:cNvPr>
            <p:cNvPicPr>
              <a:picLocks noChangeAspect="1"/>
            </p:cNvPicPr>
            <p:nvPr/>
          </p:nvPicPr>
          <p:blipFill>
            <a:blip r:embed="rId3"/>
            <a:srcRect l="7085" r="15555"/>
            <a:stretch/>
          </p:blipFill>
          <p:spPr>
            <a:xfrm>
              <a:off x="-1818" y="0"/>
              <a:ext cx="2982686" cy="6858000"/>
            </a:xfrm>
            <a:prstGeom prst="rect">
              <a:avLst/>
            </a:prstGeom>
          </p:spPr>
        </p:pic>
        <p:pic>
          <p:nvPicPr>
            <p:cNvPr id="8" name="Picture 7" descr="A blurry image of a person working on a computer&#10;&#10;Description automatically generated">
              <a:extLst>
                <a:ext uri="{FF2B5EF4-FFF2-40B4-BE49-F238E27FC236}">
                  <a16:creationId xmlns:a16="http://schemas.microsoft.com/office/drawing/2014/main" id="{D60501F7-14CA-E143-D832-F97C9E96DB50}"/>
                </a:ext>
              </a:extLst>
            </p:cNvPr>
            <p:cNvPicPr>
              <a:picLocks noChangeAspect="1"/>
            </p:cNvPicPr>
            <p:nvPr/>
          </p:nvPicPr>
          <p:blipFill>
            <a:blip r:embed="rId4"/>
            <a:srcRect l="5129" r="14623"/>
            <a:stretch/>
          </p:blipFill>
          <p:spPr>
            <a:xfrm>
              <a:off x="9097736" y="0"/>
              <a:ext cx="3096985" cy="6826204"/>
            </a:xfrm>
            <a:prstGeom prst="rect">
              <a:avLst/>
            </a:prstGeom>
          </p:spPr>
        </p:pic>
        <p:grpSp>
          <p:nvGrpSpPr>
            <p:cNvPr id="10" name="Group 9">
              <a:extLst>
                <a:ext uri="{FF2B5EF4-FFF2-40B4-BE49-F238E27FC236}">
                  <a16:creationId xmlns:a16="http://schemas.microsoft.com/office/drawing/2014/main" id="{A866A655-7325-5843-E779-1C736639CE8F}"/>
                </a:ext>
              </a:extLst>
            </p:cNvPr>
            <p:cNvGrpSpPr/>
            <p:nvPr/>
          </p:nvGrpSpPr>
          <p:grpSpPr>
            <a:xfrm>
              <a:off x="2895226" y="0"/>
              <a:ext cx="3267083" cy="6858000"/>
              <a:chOff x="-47671" y="0"/>
              <a:chExt cx="3219844" cy="6858000"/>
            </a:xfrm>
          </p:grpSpPr>
          <p:sp>
            <p:nvSpPr>
              <p:cNvPr id="13" name="Rectangle 12">
                <a:extLst>
                  <a:ext uri="{FF2B5EF4-FFF2-40B4-BE49-F238E27FC236}">
                    <a16:creationId xmlns:a16="http://schemas.microsoft.com/office/drawing/2014/main" id="{450912AB-4A37-1427-A134-69BEF7EBCD83}"/>
                  </a:ext>
                </a:extLst>
              </p:cNvPr>
              <p:cNvSpPr/>
              <p:nvPr/>
            </p:nvSpPr>
            <p:spPr>
              <a:xfrm>
                <a:off x="36732" y="0"/>
                <a:ext cx="3091543" cy="6858000"/>
              </a:xfrm>
              <a:prstGeom prst="rect">
                <a:avLst/>
              </a:prstGeom>
              <a:gradFill>
                <a:gsLst>
                  <a:gs pos="0">
                    <a:srgbClr val="339AF0"/>
                  </a:gs>
                  <a:gs pos="100000">
                    <a:srgbClr val="7950F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white logo on a black background&#10;&#10;Description automatically generated">
                <a:extLst>
                  <a:ext uri="{FF2B5EF4-FFF2-40B4-BE49-F238E27FC236}">
                    <a16:creationId xmlns:a16="http://schemas.microsoft.com/office/drawing/2014/main" id="{86BD1205-34CE-3C5B-ADEC-987E7A6DDB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81" y="31796"/>
                <a:ext cx="3156892" cy="2402880"/>
              </a:xfrm>
              <a:prstGeom prst="rect">
                <a:avLst/>
              </a:prstGeom>
            </p:spPr>
          </p:pic>
          <p:sp>
            <p:nvSpPr>
              <p:cNvPr id="15" name="TextBox 14">
                <a:extLst>
                  <a:ext uri="{FF2B5EF4-FFF2-40B4-BE49-F238E27FC236}">
                    <a16:creationId xmlns:a16="http://schemas.microsoft.com/office/drawing/2014/main" id="{66171663-9B1E-8622-1FE4-B82E24F315A7}"/>
                  </a:ext>
                </a:extLst>
              </p:cNvPr>
              <p:cNvSpPr txBox="1"/>
              <p:nvPr/>
            </p:nvSpPr>
            <p:spPr>
              <a:xfrm>
                <a:off x="-47671" y="5088835"/>
                <a:ext cx="3219844" cy="1459073"/>
              </a:xfrm>
              <a:prstGeom prst="rect">
                <a:avLst/>
              </a:prstGeom>
            </p:spPr>
            <p:txBody>
              <a:bodyPr vert="horz" wrap="square" lIns="0" tIns="0" rIns="0" bIns="0" rtlCol="0" anchor="b" anchorCtr="0">
                <a:noAutofit/>
              </a:bodyPr>
              <a:lstStyle/>
              <a:p>
                <a:pPr algn="ctr"/>
                <a:r>
                  <a:rPr lang="en-US" sz="2400" b="1" dirty="0">
                    <a:solidFill>
                      <a:schemeClr val="bg1"/>
                    </a:solidFill>
                  </a:rPr>
                  <a:t>End-to-End </a:t>
                </a:r>
              </a:p>
              <a:p>
                <a:pPr algn="ctr"/>
                <a:r>
                  <a:rPr lang="en-US" sz="2400" b="1" dirty="0">
                    <a:solidFill>
                      <a:schemeClr val="bg1"/>
                    </a:solidFill>
                  </a:rPr>
                  <a:t>Post Quantum </a:t>
                </a:r>
              </a:p>
              <a:p>
                <a:pPr algn="ctr"/>
                <a:r>
                  <a:rPr lang="en-US" sz="2400" b="1" dirty="0">
                    <a:solidFill>
                      <a:schemeClr val="bg1"/>
                    </a:solidFill>
                  </a:rPr>
                  <a:t>Security Solutions</a:t>
                </a:r>
              </a:p>
            </p:txBody>
          </p:sp>
        </p:grpSp>
        <p:pic>
          <p:nvPicPr>
            <p:cNvPr id="12" name="Picture 11" descr="A close-up of a computer chip&#10;&#10;Description automatically generated">
              <a:extLst>
                <a:ext uri="{FF2B5EF4-FFF2-40B4-BE49-F238E27FC236}">
                  <a16:creationId xmlns:a16="http://schemas.microsoft.com/office/drawing/2014/main" id="{7BAFC879-FD3C-D29C-AC16-D0F986DB18DA}"/>
                </a:ext>
              </a:extLst>
            </p:cNvPr>
            <p:cNvPicPr>
              <a:picLocks noChangeAspect="1"/>
            </p:cNvPicPr>
            <p:nvPr/>
          </p:nvPicPr>
          <p:blipFill>
            <a:blip r:embed="rId6"/>
            <a:srcRect l="8327" r="9825"/>
            <a:stretch/>
          </p:blipFill>
          <p:spPr>
            <a:xfrm>
              <a:off x="6117768" y="0"/>
              <a:ext cx="3115132" cy="6826204"/>
            </a:xfrm>
            <a:prstGeom prst="rect">
              <a:avLst/>
            </a:prstGeom>
          </p:spPr>
        </p:pic>
      </p:grpSp>
      <p:sp>
        <p:nvSpPr>
          <p:cNvPr id="16" name="TextBox 15">
            <a:extLst>
              <a:ext uri="{FF2B5EF4-FFF2-40B4-BE49-F238E27FC236}">
                <a16:creationId xmlns:a16="http://schemas.microsoft.com/office/drawing/2014/main" id="{FC4ED68E-6708-9A6A-B6FB-CE28C8CDC65D}"/>
              </a:ext>
            </a:extLst>
          </p:cNvPr>
          <p:cNvSpPr txBox="1"/>
          <p:nvPr/>
        </p:nvSpPr>
        <p:spPr>
          <a:xfrm>
            <a:off x="2980866" y="2737356"/>
            <a:ext cx="3155049" cy="914400"/>
          </a:xfrm>
          <a:prstGeom prst="rect">
            <a:avLst/>
          </a:prstGeom>
        </p:spPr>
        <p:txBody>
          <a:bodyPr vert="horz" wrap="none" lIns="0" tIns="0" rIns="0" bIns="0" rtlCol="0" anchor="b" anchorCtr="0">
            <a:noAutofit/>
          </a:bodyPr>
          <a:lstStyle/>
          <a:p>
            <a:pPr algn="ctr"/>
            <a:r>
              <a:rPr lang="en-US" sz="2400" b="1" i="1" dirty="0">
                <a:solidFill>
                  <a:schemeClr val="bg1"/>
                </a:solidFill>
              </a:rPr>
              <a:t>Investor Presentation</a:t>
            </a:r>
          </a:p>
          <a:p>
            <a:pPr algn="ctr"/>
            <a:endParaRPr lang="en-US" sz="2000" b="1" i="1" dirty="0">
              <a:solidFill>
                <a:schemeClr val="bg1"/>
              </a:solidFill>
            </a:endParaRPr>
          </a:p>
          <a:p>
            <a:pPr algn="ctr"/>
            <a:r>
              <a:rPr lang="en-US" sz="2000" b="1" i="1" dirty="0">
                <a:solidFill>
                  <a:schemeClr val="bg1"/>
                </a:solidFill>
              </a:rPr>
              <a:t>May 2025</a:t>
            </a:r>
          </a:p>
        </p:txBody>
      </p:sp>
    </p:spTree>
    <p:extLst>
      <p:ext uri="{BB962C8B-B14F-4D97-AF65-F5344CB8AC3E}">
        <p14:creationId xmlns:p14="http://schemas.microsoft.com/office/powerpoint/2010/main" val="2796263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76146F-8123-B36E-6206-333063DB6C83}"/>
              </a:ext>
            </a:extLst>
          </p:cNvPr>
          <p:cNvSpPr/>
          <p:nvPr/>
        </p:nvSpPr>
        <p:spPr>
          <a:xfrm>
            <a:off x="0" y="1343024"/>
            <a:ext cx="12218505" cy="4740274"/>
          </a:xfrm>
          <a:custGeom>
            <a:avLst/>
            <a:gdLst>
              <a:gd name="connsiteX0" fmla="*/ 0 w 12192000"/>
              <a:gd name="connsiteY0" fmla="*/ 0 h 3825875"/>
              <a:gd name="connsiteX1" fmla="*/ 12192000 w 12192000"/>
              <a:gd name="connsiteY1" fmla="*/ 0 h 3825875"/>
              <a:gd name="connsiteX2" fmla="*/ 12192000 w 12192000"/>
              <a:gd name="connsiteY2" fmla="*/ 3825875 h 3825875"/>
              <a:gd name="connsiteX3" fmla="*/ 0 w 12192000"/>
              <a:gd name="connsiteY3" fmla="*/ 3825875 h 3825875"/>
              <a:gd name="connsiteX4" fmla="*/ 0 w 12192000"/>
              <a:gd name="connsiteY4" fmla="*/ 0 h 3825875"/>
              <a:gd name="connsiteX0" fmla="*/ 13252 w 12192000"/>
              <a:gd name="connsiteY0" fmla="*/ 689113 h 3825875"/>
              <a:gd name="connsiteX1" fmla="*/ 12192000 w 12192000"/>
              <a:gd name="connsiteY1" fmla="*/ 0 h 3825875"/>
              <a:gd name="connsiteX2" fmla="*/ 12192000 w 12192000"/>
              <a:gd name="connsiteY2" fmla="*/ 3825875 h 3825875"/>
              <a:gd name="connsiteX3" fmla="*/ 0 w 12192000"/>
              <a:gd name="connsiteY3" fmla="*/ 3825875 h 3825875"/>
              <a:gd name="connsiteX4" fmla="*/ 13252 w 12192000"/>
              <a:gd name="connsiteY4" fmla="*/ 689113 h 3825875"/>
              <a:gd name="connsiteX0" fmla="*/ 13252 w 12192000"/>
              <a:gd name="connsiteY0" fmla="*/ 1232452 h 4369214"/>
              <a:gd name="connsiteX1" fmla="*/ 12192000 w 12192000"/>
              <a:gd name="connsiteY1" fmla="*/ 0 h 4369214"/>
              <a:gd name="connsiteX2" fmla="*/ 12192000 w 12192000"/>
              <a:gd name="connsiteY2" fmla="*/ 4369214 h 4369214"/>
              <a:gd name="connsiteX3" fmla="*/ 0 w 12192000"/>
              <a:gd name="connsiteY3" fmla="*/ 4369214 h 4369214"/>
              <a:gd name="connsiteX4" fmla="*/ 13252 w 12192000"/>
              <a:gd name="connsiteY4" fmla="*/ 1232452 h 4369214"/>
              <a:gd name="connsiteX0" fmla="*/ 13252 w 12218505"/>
              <a:gd name="connsiteY0" fmla="*/ 1497495 h 4634257"/>
              <a:gd name="connsiteX1" fmla="*/ 12218505 w 12218505"/>
              <a:gd name="connsiteY1" fmla="*/ 0 h 4634257"/>
              <a:gd name="connsiteX2" fmla="*/ 12192000 w 12218505"/>
              <a:gd name="connsiteY2" fmla="*/ 4634257 h 4634257"/>
              <a:gd name="connsiteX3" fmla="*/ 0 w 12218505"/>
              <a:gd name="connsiteY3" fmla="*/ 4634257 h 4634257"/>
              <a:gd name="connsiteX4" fmla="*/ 13252 w 12218505"/>
              <a:gd name="connsiteY4" fmla="*/ 1497495 h 4634257"/>
              <a:gd name="connsiteX0" fmla="*/ 13252 w 12218505"/>
              <a:gd name="connsiteY0" fmla="*/ 1603512 h 4740274"/>
              <a:gd name="connsiteX1" fmla="*/ 12218505 w 12218505"/>
              <a:gd name="connsiteY1" fmla="*/ 0 h 4740274"/>
              <a:gd name="connsiteX2" fmla="*/ 12192000 w 12218505"/>
              <a:gd name="connsiteY2" fmla="*/ 4740274 h 4740274"/>
              <a:gd name="connsiteX3" fmla="*/ 0 w 12218505"/>
              <a:gd name="connsiteY3" fmla="*/ 4740274 h 4740274"/>
              <a:gd name="connsiteX4" fmla="*/ 13252 w 12218505"/>
              <a:gd name="connsiteY4" fmla="*/ 1603512 h 4740274"/>
              <a:gd name="connsiteX0" fmla="*/ 13252 w 12218505"/>
              <a:gd name="connsiteY0" fmla="*/ 2570920 h 4740274"/>
              <a:gd name="connsiteX1" fmla="*/ 12218505 w 12218505"/>
              <a:gd name="connsiteY1" fmla="*/ 0 h 4740274"/>
              <a:gd name="connsiteX2" fmla="*/ 12192000 w 12218505"/>
              <a:gd name="connsiteY2" fmla="*/ 4740274 h 4740274"/>
              <a:gd name="connsiteX3" fmla="*/ 0 w 12218505"/>
              <a:gd name="connsiteY3" fmla="*/ 4740274 h 4740274"/>
              <a:gd name="connsiteX4" fmla="*/ 13252 w 12218505"/>
              <a:gd name="connsiteY4" fmla="*/ 2570920 h 4740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8505" h="4740274">
                <a:moveTo>
                  <a:pt x="13252" y="2570920"/>
                </a:moveTo>
                <a:lnTo>
                  <a:pt x="12218505" y="0"/>
                </a:lnTo>
                <a:lnTo>
                  <a:pt x="12192000" y="4740274"/>
                </a:lnTo>
                <a:lnTo>
                  <a:pt x="0" y="4740274"/>
                </a:lnTo>
                <a:cubicBezTo>
                  <a:pt x="4417" y="3694687"/>
                  <a:pt x="8835" y="3616507"/>
                  <a:pt x="13252" y="2570920"/>
                </a:cubicBezTo>
                <a:close/>
              </a:path>
            </a:pathLst>
          </a:cu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40EADE3-5E8B-C95B-6F06-B462A26FD597}"/>
              </a:ext>
            </a:extLst>
          </p:cNvPr>
          <p:cNvSpPr>
            <a:spLocks noGrp="1"/>
          </p:cNvSpPr>
          <p:nvPr>
            <p:ph type="sldNum" sz="quarter" idx="11"/>
          </p:nvPr>
        </p:nvSpPr>
        <p:spPr/>
        <p:txBody>
          <a:bodyPr/>
          <a:lstStyle/>
          <a:p>
            <a:fld id="{928EB752-1209-48B8-B421-2CE3AA70C8A0}" type="slidenum">
              <a:rPr lang="en-US" smtClean="0">
                <a:latin typeface="+mj-lt"/>
              </a:rPr>
              <a:pPr/>
              <a:t>10</a:t>
            </a:fld>
            <a:endParaRPr lang="en-US" dirty="0">
              <a:latin typeface="+mj-lt"/>
            </a:endParaRPr>
          </a:p>
        </p:txBody>
      </p:sp>
      <p:sp>
        <p:nvSpPr>
          <p:cNvPr id="5" name="Title 4">
            <a:extLst>
              <a:ext uri="{FF2B5EF4-FFF2-40B4-BE49-F238E27FC236}">
                <a16:creationId xmlns:a16="http://schemas.microsoft.com/office/drawing/2014/main" id="{78BA746A-2339-C975-24D3-3BBAB5A01B19}"/>
              </a:ext>
            </a:extLst>
          </p:cNvPr>
          <p:cNvSpPr>
            <a:spLocks noGrp="1"/>
          </p:cNvSpPr>
          <p:nvPr>
            <p:ph type="title"/>
          </p:nvPr>
        </p:nvSpPr>
        <p:spPr>
          <a:xfrm>
            <a:off x="593734" y="111731"/>
            <a:ext cx="10742520" cy="850189"/>
          </a:xfrm>
        </p:spPr>
        <p:txBody>
          <a:bodyPr/>
          <a:lstStyle/>
          <a:p>
            <a:r>
              <a:rPr lang="en-US" sz="3600" b="1" spc="-6" dirty="0">
                <a:solidFill>
                  <a:srgbClr val="FFFFFF"/>
                </a:solidFill>
                <a:latin typeface="Calibri" panose="020F0502020204030204" pitchFamily="34" charset="0"/>
                <a:cs typeface="Calibri" panose="020F0502020204030204" pitchFamily="34" charset="0"/>
              </a:rPr>
              <a:t>Where We Stand Today</a:t>
            </a:r>
          </a:p>
        </p:txBody>
      </p:sp>
      <p:sp>
        <p:nvSpPr>
          <p:cNvPr id="6" name="Rectangle 5">
            <a:extLst>
              <a:ext uri="{FF2B5EF4-FFF2-40B4-BE49-F238E27FC236}">
                <a16:creationId xmlns:a16="http://schemas.microsoft.com/office/drawing/2014/main" id="{264E5127-DCF2-00D6-9E95-FDF3CC9A34C4}"/>
              </a:ext>
            </a:extLst>
          </p:cNvPr>
          <p:cNvSpPr/>
          <p:nvPr/>
        </p:nvSpPr>
        <p:spPr>
          <a:xfrm>
            <a:off x="3990512" y="4162425"/>
            <a:ext cx="1676400" cy="1304939"/>
          </a:xfrm>
          <a:prstGeom prst="rect">
            <a:avLst/>
          </a:prstGeom>
          <a:solidFill>
            <a:srgbClr val="5D7C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sp>
        <p:nvSpPr>
          <p:cNvPr id="7" name="Rectangle 6">
            <a:extLst>
              <a:ext uri="{FF2B5EF4-FFF2-40B4-BE49-F238E27FC236}">
                <a16:creationId xmlns:a16="http://schemas.microsoft.com/office/drawing/2014/main" id="{1E669621-9287-7A74-DEE3-D93620A7AFBD}"/>
              </a:ext>
            </a:extLst>
          </p:cNvPr>
          <p:cNvSpPr/>
          <p:nvPr/>
        </p:nvSpPr>
        <p:spPr>
          <a:xfrm>
            <a:off x="6428818" y="2714625"/>
            <a:ext cx="1676400" cy="2752740"/>
          </a:xfrm>
          <a:prstGeom prst="rect">
            <a:avLst/>
          </a:prstGeom>
          <a:solidFill>
            <a:schemeClr val="accent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TextBox 7">
            <a:extLst>
              <a:ext uri="{FF2B5EF4-FFF2-40B4-BE49-F238E27FC236}">
                <a16:creationId xmlns:a16="http://schemas.microsoft.com/office/drawing/2014/main" id="{C44DC424-D1D9-2A87-6A83-2ABEB6F2DCD6}"/>
              </a:ext>
            </a:extLst>
          </p:cNvPr>
          <p:cNvSpPr txBox="1"/>
          <p:nvPr/>
        </p:nvSpPr>
        <p:spPr>
          <a:xfrm>
            <a:off x="1264827" y="1259852"/>
            <a:ext cx="9185265" cy="576636"/>
          </a:xfrm>
          <a:prstGeom prst="rect">
            <a:avLst/>
          </a:prstGeom>
        </p:spPr>
        <p:txBody>
          <a:bodyPr vert="horz" wrap="square" lIns="0" tIns="0" rIns="0" bIns="0" rtlCol="0" anchor="b" anchorCtr="0">
            <a:noAutofit/>
          </a:bodyPr>
          <a:lstStyle/>
          <a:p>
            <a:pPr algn="ctr"/>
            <a:r>
              <a:rPr lang="en-US" sz="2400" b="1" dirty="0">
                <a:solidFill>
                  <a:schemeClr val="accent3"/>
                </a:solidFill>
                <a:latin typeface="+mj-lt"/>
              </a:rPr>
              <a:t>3 Years TPM Engaged or Confirmed Client Pipeline</a:t>
            </a:r>
          </a:p>
        </p:txBody>
      </p:sp>
      <p:sp>
        <p:nvSpPr>
          <p:cNvPr id="9" name="TextBox 8">
            <a:extLst>
              <a:ext uri="{FF2B5EF4-FFF2-40B4-BE49-F238E27FC236}">
                <a16:creationId xmlns:a16="http://schemas.microsoft.com/office/drawing/2014/main" id="{33DAACA8-7E90-E7EC-A670-232B227F15A0}"/>
              </a:ext>
            </a:extLst>
          </p:cNvPr>
          <p:cNvSpPr txBox="1"/>
          <p:nvPr/>
        </p:nvSpPr>
        <p:spPr>
          <a:xfrm>
            <a:off x="3990512" y="4529143"/>
            <a:ext cx="1676400" cy="687133"/>
          </a:xfrm>
          <a:prstGeom prst="rect">
            <a:avLst/>
          </a:prstGeom>
        </p:spPr>
        <p:txBody>
          <a:bodyPr vert="horz" wrap="square" lIns="0" tIns="0" rIns="0" bIns="0" rtlCol="0" anchor="b" anchorCtr="0">
            <a:noAutofit/>
          </a:bodyPr>
          <a:lstStyle/>
          <a:p>
            <a:pPr algn="ctr"/>
            <a:r>
              <a:rPr lang="en-US" sz="2000" b="1" dirty="0">
                <a:solidFill>
                  <a:schemeClr val="bg1"/>
                </a:solidFill>
                <a:latin typeface="+mj-lt"/>
              </a:rPr>
              <a:t>&gt;80 </a:t>
            </a:r>
          </a:p>
          <a:p>
            <a:pPr algn="ctr"/>
            <a:r>
              <a:rPr lang="en-US" sz="2000" b="1" dirty="0">
                <a:solidFill>
                  <a:schemeClr val="bg1"/>
                </a:solidFill>
                <a:latin typeface="+mj-lt"/>
              </a:rPr>
              <a:t>Engaged </a:t>
            </a:r>
          </a:p>
          <a:p>
            <a:pPr algn="ctr"/>
            <a:r>
              <a:rPr lang="en-US" sz="2000" b="1" dirty="0">
                <a:solidFill>
                  <a:schemeClr val="bg1"/>
                </a:solidFill>
                <a:latin typeface="+mj-lt"/>
              </a:rPr>
              <a:t>Clients</a:t>
            </a:r>
          </a:p>
        </p:txBody>
      </p:sp>
      <p:sp>
        <p:nvSpPr>
          <p:cNvPr id="10" name="TextBox 9">
            <a:extLst>
              <a:ext uri="{FF2B5EF4-FFF2-40B4-BE49-F238E27FC236}">
                <a16:creationId xmlns:a16="http://schemas.microsoft.com/office/drawing/2014/main" id="{DA5953E9-7E30-BFA0-F168-8E234743BD99}"/>
              </a:ext>
            </a:extLst>
          </p:cNvPr>
          <p:cNvSpPr txBox="1"/>
          <p:nvPr/>
        </p:nvSpPr>
        <p:spPr>
          <a:xfrm>
            <a:off x="6428818" y="2630203"/>
            <a:ext cx="1676400" cy="1192497"/>
          </a:xfrm>
          <a:prstGeom prst="rect">
            <a:avLst/>
          </a:prstGeom>
        </p:spPr>
        <p:txBody>
          <a:bodyPr vert="horz" wrap="square" lIns="0" tIns="0" rIns="0" bIns="0" rtlCol="0" anchor="b" anchorCtr="0">
            <a:noAutofit/>
          </a:bodyPr>
          <a:lstStyle/>
          <a:p>
            <a:pPr algn="ctr"/>
            <a:r>
              <a:rPr lang="en-US" sz="2000" b="1" dirty="0">
                <a:solidFill>
                  <a:schemeClr val="bg1"/>
                </a:solidFill>
                <a:latin typeface="+mj-lt"/>
              </a:rPr>
              <a:t>100 </a:t>
            </a:r>
          </a:p>
          <a:p>
            <a:pPr algn="ctr"/>
            <a:r>
              <a:rPr lang="en-US" sz="2000" b="1" dirty="0">
                <a:solidFill>
                  <a:schemeClr val="bg1"/>
                </a:solidFill>
                <a:latin typeface="+mj-lt"/>
              </a:rPr>
              <a:t>Engaged Clients</a:t>
            </a:r>
          </a:p>
        </p:txBody>
      </p:sp>
      <p:sp>
        <p:nvSpPr>
          <p:cNvPr id="11" name="TextBox 10">
            <a:extLst>
              <a:ext uri="{FF2B5EF4-FFF2-40B4-BE49-F238E27FC236}">
                <a16:creationId xmlns:a16="http://schemas.microsoft.com/office/drawing/2014/main" id="{80AF7883-2BB1-FFB6-D396-83F0049335D9}"/>
              </a:ext>
            </a:extLst>
          </p:cNvPr>
          <p:cNvSpPr txBox="1"/>
          <p:nvPr/>
        </p:nvSpPr>
        <p:spPr>
          <a:xfrm>
            <a:off x="3990511" y="5467364"/>
            <a:ext cx="1676398" cy="364848"/>
          </a:xfrm>
          <a:prstGeom prst="rect">
            <a:avLst/>
          </a:prstGeom>
        </p:spPr>
        <p:txBody>
          <a:bodyPr vert="horz" wrap="square" lIns="0" tIns="0" rIns="0" bIns="0" rtlCol="0" anchor="b" anchorCtr="0">
            <a:noAutofit/>
          </a:bodyPr>
          <a:lstStyle/>
          <a:p>
            <a:pPr algn="ctr"/>
            <a:r>
              <a:rPr lang="en-US" sz="2000" b="1" dirty="0">
                <a:latin typeface="+mj-lt"/>
              </a:rPr>
              <a:t>Today</a:t>
            </a:r>
            <a:endParaRPr lang="en-US" sz="2000" b="1" dirty="0">
              <a:solidFill>
                <a:schemeClr val="tx1"/>
              </a:solidFill>
              <a:latin typeface="+mj-lt"/>
            </a:endParaRPr>
          </a:p>
        </p:txBody>
      </p:sp>
      <p:sp>
        <p:nvSpPr>
          <p:cNvPr id="12" name="TextBox 11">
            <a:extLst>
              <a:ext uri="{FF2B5EF4-FFF2-40B4-BE49-F238E27FC236}">
                <a16:creationId xmlns:a16="http://schemas.microsoft.com/office/drawing/2014/main" id="{D5C497A3-71C9-42F9-62C3-1CB7A1294A9D}"/>
              </a:ext>
            </a:extLst>
          </p:cNvPr>
          <p:cNvSpPr txBox="1"/>
          <p:nvPr/>
        </p:nvSpPr>
        <p:spPr>
          <a:xfrm>
            <a:off x="6428818" y="5467364"/>
            <a:ext cx="1676399" cy="364848"/>
          </a:xfrm>
          <a:prstGeom prst="rect">
            <a:avLst/>
          </a:prstGeom>
        </p:spPr>
        <p:txBody>
          <a:bodyPr vert="horz" wrap="square" lIns="0" tIns="0" rIns="0" bIns="0" rtlCol="0" anchor="b" anchorCtr="0">
            <a:noAutofit/>
          </a:bodyPr>
          <a:lstStyle/>
          <a:p>
            <a:pPr algn="ctr"/>
            <a:r>
              <a:rPr lang="en-US" sz="2000" b="1" dirty="0">
                <a:latin typeface="+mj-lt"/>
              </a:rPr>
              <a:t>2025 Target</a:t>
            </a:r>
            <a:endParaRPr lang="en-US" sz="2000" b="1" dirty="0">
              <a:solidFill>
                <a:schemeClr val="tx1"/>
              </a:solidFill>
              <a:latin typeface="+mj-lt"/>
            </a:endParaRPr>
          </a:p>
        </p:txBody>
      </p:sp>
    </p:spTree>
    <p:extLst>
      <p:ext uri="{BB962C8B-B14F-4D97-AF65-F5344CB8AC3E}">
        <p14:creationId xmlns:p14="http://schemas.microsoft.com/office/powerpoint/2010/main" val="3763279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928EB752-1209-48B8-B421-2CE3AA70C8A0}" type="slidenum">
              <a:rPr lang="en-US" smtClean="0">
                <a:latin typeface="+mj-lt"/>
              </a:rPr>
              <a:pPr/>
              <a:t>11</a:t>
            </a:fld>
            <a:endParaRPr lang="en-US" dirty="0">
              <a:latin typeface="+mj-lt"/>
            </a:endParaRPr>
          </a:p>
        </p:txBody>
      </p:sp>
      <p:sp>
        <p:nvSpPr>
          <p:cNvPr id="4" name="Text Placeholder 3"/>
          <p:cNvSpPr>
            <a:spLocks noGrp="1"/>
          </p:cNvSpPr>
          <p:nvPr>
            <p:ph type="body" sz="quarter" idx="12"/>
          </p:nvPr>
        </p:nvSpPr>
        <p:spPr>
          <a:xfrm>
            <a:off x="6257162" y="1839528"/>
            <a:ext cx="5422091" cy="2141562"/>
          </a:xfrm>
        </p:spPr>
        <p:txBody>
          <a:bodyPr>
            <a:normAutofit/>
          </a:bodyPr>
          <a:lstStyle/>
          <a:p>
            <a:pPr algn="just">
              <a:lnSpc>
                <a:spcPct val="120000"/>
              </a:lnSpc>
            </a:pPr>
            <a:r>
              <a:rPr lang="en-US" sz="1800" b="1" dirty="0">
                <a:latin typeface="+mj-lt"/>
              </a:rPr>
              <a:t>In 2024, NIST finalized the selection of several quantum-resistant cryptographic algorithms to be used as standards</a:t>
            </a:r>
          </a:p>
          <a:p>
            <a:pPr marL="0" indent="0" algn="just">
              <a:lnSpc>
                <a:spcPct val="120000"/>
              </a:lnSpc>
              <a:buNone/>
            </a:pPr>
            <a:r>
              <a:rPr lang="en-US" sz="1600" dirty="0">
                <a:latin typeface="+mj-lt"/>
              </a:rPr>
              <a:t>    </a:t>
            </a:r>
            <a:r>
              <a:rPr lang="en-US" sz="1400" i="1" dirty="0">
                <a:latin typeface="+mj-lt"/>
              </a:rPr>
              <a:t>(for instance, Crystals-</a:t>
            </a:r>
            <a:r>
              <a:rPr lang="en-US" sz="1400" i="1" dirty="0" err="1">
                <a:latin typeface="+mj-lt"/>
              </a:rPr>
              <a:t>Kyber</a:t>
            </a:r>
            <a:r>
              <a:rPr lang="en-US" sz="1400" i="1" dirty="0">
                <a:latin typeface="+mj-lt"/>
              </a:rPr>
              <a:t> or Crystals-</a:t>
            </a:r>
            <a:r>
              <a:rPr lang="en-US" sz="1400" i="1" dirty="0" err="1">
                <a:latin typeface="+mj-lt"/>
              </a:rPr>
              <a:t>Dilithium</a:t>
            </a:r>
            <a:r>
              <a:rPr lang="en-US" sz="1400" i="1" dirty="0">
                <a:latin typeface="+mj-lt"/>
              </a:rPr>
              <a:t>) </a:t>
            </a:r>
            <a:endParaRPr lang="en-US" i="1" dirty="0">
              <a:latin typeface="+mj-lt"/>
            </a:endParaRPr>
          </a:p>
        </p:txBody>
      </p:sp>
      <p:sp>
        <p:nvSpPr>
          <p:cNvPr id="5" name="Title 4"/>
          <p:cNvSpPr>
            <a:spLocks noGrp="1"/>
          </p:cNvSpPr>
          <p:nvPr>
            <p:ph type="title"/>
          </p:nvPr>
        </p:nvSpPr>
        <p:spPr>
          <a:xfrm>
            <a:off x="583101" y="145799"/>
            <a:ext cx="10742520" cy="850189"/>
          </a:xfrm>
        </p:spPr>
        <p:txBody>
          <a:bodyPr/>
          <a:lstStyle/>
          <a:p>
            <a:r>
              <a:rPr lang="en-US" sz="3600" b="1" spc="-6" dirty="0">
                <a:solidFill>
                  <a:srgbClr val="FFFFFF"/>
                </a:solidFill>
                <a:latin typeface="Calibri" panose="020F0502020204030204" pitchFamily="34" charset="0"/>
                <a:cs typeface="Calibri" panose="020F0502020204030204" pitchFamily="34" charset="0"/>
              </a:rPr>
              <a:t>SEALSQ Quantum Resistant Trust Services</a:t>
            </a:r>
          </a:p>
        </p:txBody>
      </p:sp>
      <p:pic>
        <p:nvPicPr>
          <p:cNvPr id="6" name="Picture 5">
            <a:extLst>
              <a:ext uri="{FF2B5EF4-FFF2-40B4-BE49-F238E27FC236}">
                <a16:creationId xmlns:a16="http://schemas.microsoft.com/office/drawing/2014/main" id="{C7AC92B5-6DF9-53EC-6E82-9A100A8F64FA}"/>
              </a:ext>
            </a:extLst>
          </p:cNvPr>
          <p:cNvPicPr>
            <a:picLocks noChangeAspect="1"/>
          </p:cNvPicPr>
          <p:nvPr/>
        </p:nvPicPr>
        <p:blipFill>
          <a:blip r:embed="rId2" cstate="email">
            <a:extLst>
              <a:ext uri="{28A0092B-C50C-407E-A947-70E740481C1C}">
                <a14:useLocalDpi xmlns:a14="http://schemas.microsoft.com/office/drawing/2010/main"/>
              </a:ext>
            </a:extLst>
          </a:blip>
          <a:srcRect r="-1444"/>
          <a:stretch/>
        </p:blipFill>
        <p:spPr>
          <a:xfrm>
            <a:off x="0" y="1663200"/>
            <a:ext cx="5817600" cy="4424400"/>
          </a:xfrm>
          <a:prstGeom prst="rect">
            <a:avLst/>
          </a:prstGeom>
        </p:spPr>
      </p:pic>
      <p:sp>
        <p:nvSpPr>
          <p:cNvPr id="2" name="Text Placeholder 3">
            <a:extLst>
              <a:ext uri="{FF2B5EF4-FFF2-40B4-BE49-F238E27FC236}">
                <a16:creationId xmlns:a16="http://schemas.microsoft.com/office/drawing/2014/main" id="{3951B045-26D8-813A-7841-0464BBA59671}"/>
              </a:ext>
            </a:extLst>
          </p:cNvPr>
          <p:cNvSpPr txBox="1">
            <a:spLocks/>
          </p:cNvSpPr>
          <p:nvPr/>
        </p:nvSpPr>
        <p:spPr>
          <a:xfrm>
            <a:off x="6257162" y="3328309"/>
            <a:ext cx="5422091" cy="2375374"/>
          </a:xfrm>
          <a:prstGeom prst="rect">
            <a:avLst/>
          </a:prstGeom>
        </p:spPr>
        <p:txBody>
          <a:bodyPr vert="horz" lIns="91440" tIns="45720" rIns="91440" bIns="45720" rtlCol="0">
            <a:normAutofit lnSpcReduction="10000"/>
          </a:bodyPr>
          <a:lstStyle>
            <a:lvl1pPr marL="207935" indent="-207935" eaLnBrk="1" hangingPunct="1">
              <a:buFontTx/>
              <a:buBlip>
                <a:blip r:embed="rId3"/>
              </a:buBlip>
              <a:defRPr sz="1940" b="0">
                <a:latin typeface="Roboto Medium" panose="02000000000000000000" pitchFamily="2" charset="0"/>
                <a:ea typeface="Roboto Medium" panose="02000000000000000000" pitchFamily="2" charset="0"/>
                <a:cs typeface="+mn-cs"/>
              </a:defRPr>
            </a:lvl1pPr>
            <a:lvl2pPr marL="277246" eaLnBrk="1" hangingPunct="1">
              <a:defRPr sz="1213">
                <a:latin typeface="+mn-lt"/>
                <a:ea typeface="+mn-ea"/>
                <a:cs typeface="+mn-cs"/>
              </a:defRPr>
            </a:lvl2pPr>
            <a:lvl3pPr marL="554492" eaLnBrk="1" hangingPunct="1">
              <a:defRPr sz="970">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marL="0" indent="0" algn="just">
              <a:lnSpc>
                <a:spcPct val="120000"/>
              </a:lnSpc>
              <a:buNone/>
            </a:pPr>
            <a:endParaRPr lang="en-US" kern="0" dirty="0">
              <a:solidFill>
                <a:sysClr val="windowText" lastClr="000000"/>
              </a:solidFill>
              <a:latin typeface="+mj-lt"/>
            </a:endParaRPr>
          </a:p>
          <a:p>
            <a:pPr algn="just">
              <a:lnSpc>
                <a:spcPct val="120000"/>
              </a:lnSpc>
            </a:pPr>
            <a:r>
              <a:rPr lang="en-US" sz="1800" b="1" kern="0" dirty="0">
                <a:solidFill>
                  <a:sysClr val="windowText" lastClr="000000"/>
                </a:solidFill>
                <a:latin typeface="+mj-lt"/>
              </a:rPr>
              <a:t>SEALSQ has developed a Quantum Root-of-Trust and is…</a:t>
            </a:r>
          </a:p>
          <a:p>
            <a:pPr marL="562996" lvl="1" indent="-285750" algn="just">
              <a:lnSpc>
                <a:spcPct val="120000"/>
              </a:lnSpc>
              <a:buFont typeface="Wingdings" panose="05000000000000000000" pitchFamily="2" charset="2"/>
              <a:buChar char="§"/>
            </a:pPr>
            <a:r>
              <a:rPr lang="en-US" sz="1600" kern="0" dirty="0">
                <a:solidFill>
                  <a:sysClr val="windowText" lastClr="000000"/>
                </a:solidFill>
                <a:latin typeface="+mj-lt"/>
              </a:rPr>
              <a:t>Using these cutting-edge algorithms within its PKI services.</a:t>
            </a:r>
          </a:p>
          <a:p>
            <a:pPr marL="562996" lvl="1" indent="-285750" algn="just">
              <a:lnSpc>
                <a:spcPct val="120000"/>
              </a:lnSpc>
              <a:buFont typeface="Wingdings" panose="05000000000000000000" pitchFamily="2" charset="2"/>
              <a:buChar char="§"/>
            </a:pPr>
            <a:r>
              <a:rPr lang="en-US" sz="1600" kern="0" dirty="0">
                <a:solidFill>
                  <a:sysClr val="windowText" lastClr="000000"/>
                </a:solidFill>
                <a:latin typeface="+mj-lt"/>
              </a:rPr>
              <a:t>Can operate seamlessly on classical hardware, ensuring compatibility with current devices and systems</a:t>
            </a:r>
          </a:p>
        </p:txBody>
      </p:sp>
      <p:pic>
        <p:nvPicPr>
          <p:cNvPr id="8" name="Picture 7" descr="A close up of a device&#10;&#10;Description automatically generated">
            <a:extLst>
              <a:ext uri="{FF2B5EF4-FFF2-40B4-BE49-F238E27FC236}">
                <a16:creationId xmlns:a16="http://schemas.microsoft.com/office/drawing/2014/main" id="{434E9245-A943-D7FF-7302-21A2109F8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15" y="4244219"/>
            <a:ext cx="2664000" cy="2664000"/>
          </a:xfrm>
          <a:prstGeom prst="rect">
            <a:avLst/>
          </a:prstGeom>
        </p:spPr>
      </p:pic>
    </p:spTree>
    <p:extLst>
      <p:ext uri="{BB962C8B-B14F-4D97-AF65-F5344CB8AC3E}">
        <p14:creationId xmlns:p14="http://schemas.microsoft.com/office/powerpoint/2010/main" val="3661785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310B3-B70A-9372-2A45-86B29E489D6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DE5C533-612C-4761-EF37-F6391C585B2A}"/>
              </a:ext>
            </a:extLst>
          </p:cNvPr>
          <p:cNvSpPr>
            <a:spLocks noGrp="1"/>
          </p:cNvSpPr>
          <p:nvPr>
            <p:ph type="body" sz="quarter" idx="12"/>
          </p:nvPr>
        </p:nvSpPr>
        <p:spPr>
          <a:xfrm>
            <a:off x="384184" y="221365"/>
            <a:ext cx="10742520" cy="809994"/>
          </a:xfrm>
        </p:spPr>
        <p:txBody>
          <a:bodyPr>
            <a:normAutofit/>
          </a:bodyPr>
          <a:lstStyle/>
          <a:p>
            <a:pPr marL="0" indent="0" algn="l">
              <a:buNone/>
            </a:pPr>
            <a:r>
              <a:rPr lang="fr-FR" sz="3600" b="1" spc="-6" dirty="0">
                <a:solidFill>
                  <a:srgbClr val="FFFFFF"/>
                </a:solidFill>
                <a:latin typeface="Calibri" panose="020F0502020204030204" pitchFamily="34" charset="0"/>
                <a:ea typeface="+mj-ea"/>
                <a:cs typeface="Calibri" panose="020F0502020204030204" pitchFamily="34" charset="0"/>
              </a:rPr>
              <a:t>SEALSQ Technology Roadmap</a:t>
            </a:r>
            <a:endParaRPr lang="en-US" sz="3600" b="1" spc="-6" dirty="0">
              <a:solidFill>
                <a:srgbClr val="FFFFFF"/>
              </a:solidFill>
              <a:latin typeface="Calibri" panose="020F0502020204030204" pitchFamily="34" charset="0"/>
              <a:ea typeface="+mj-ea"/>
              <a:cs typeface="Calibri" panose="020F0502020204030204" pitchFamily="34" charset="0"/>
            </a:endParaRPr>
          </a:p>
        </p:txBody>
      </p:sp>
      <p:grpSp>
        <p:nvGrpSpPr>
          <p:cNvPr id="3" name="Group 2">
            <a:extLst>
              <a:ext uri="{FF2B5EF4-FFF2-40B4-BE49-F238E27FC236}">
                <a16:creationId xmlns:a16="http://schemas.microsoft.com/office/drawing/2014/main" id="{ED1EF916-9694-BE47-A30A-801895B28929}"/>
              </a:ext>
            </a:extLst>
          </p:cNvPr>
          <p:cNvGrpSpPr/>
          <p:nvPr/>
        </p:nvGrpSpPr>
        <p:grpSpPr>
          <a:xfrm>
            <a:off x="892534" y="1519252"/>
            <a:ext cx="11063611" cy="4739759"/>
            <a:chOff x="822960" y="1231017"/>
            <a:chExt cx="11063611" cy="4739759"/>
          </a:xfrm>
        </p:grpSpPr>
        <p:sp>
          <p:nvSpPr>
            <p:cNvPr id="2" name="Rectangle 1">
              <a:extLst>
                <a:ext uri="{FF2B5EF4-FFF2-40B4-BE49-F238E27FC236}">
                  <a16:creationId xmlns:a16="http://schemas.microsoft.com/office/drawing/2014/main" id="{07226E46-373B-9513-4DAA-2F1064E1430C}"/>
                </a:ext>
              </a:extLst>
            </p:cNvPr>
            <p:cNvSpPr/>
            <p:nvPr/>
          </p:nvSpPr>
          <p:spPr>
            <a:xfrm>
              <a:off x="822960" y="1231017"/>
              <a:ext cx="11063611" cy="4739759"/>
            </a:xfrm>
            <a:prstGeom prst="rect">
              <a:avLst/>
            </a:prstGeom>
          </p:spPr>
          <p:txBody>
            <a:bodyPr wrap="square">
              <a:spAutoFit/>
            </a:bodyPr>
            <a:lstStyle/>
            <a:p>
              <a:r>
                <a:rPr lang="en-US" sz="2000" b="1" dirty="0">
                  <a:latin typeface="+mj-lt"/>
                  <a:ea typeface="Roboto Medium" panose="02000000000000000000" pitchFamily="2" charset="0"/>
                </a:rPr>
                <a:t> </a:t>
              </a:r>
              <a:r>
                <a:rPr lang="en-US" sz="2000" b="1" dirty="0">
                  <a:solidFill>
                    <a:schemeClr val="accent3"/>
                  </a:solidFill>
                  <a:latin typeface="+mj-lt"/>
                </a:rPr>
                <a:t>1. IP and ASIC Offer</a:t>
              </a:r>
              <a:endParaRPr lang="en-US" sz="2400" b="1" dirty="0">
                <a:solidFill>
                  <a:schemeClr val="accent3"/>
                </a:solidFill>
                <a:latin typeface="+mj-lt"/>
              </a:endParaRPr>
            </a:p>
            <a:p>
              <a:r>
                <a:rPr lang="en-US" sz="2000" dirty="0">
                  <a:latin typeface="+mj-lt"/>
                </a:rPr>
                <a:t>       </a:t>
              </a:r>
              <a:r>
                <a:rPr lang="en-US" dirty="0">
                  <a:latin typeface="+mj-lt"/>
                </a:rPr>
                <a:t>We are identified as a Product supplier</a:t>
              </a:r>
            </a:p>
            <a:p>
              <a:endParaRPr lang="en-US" dirty="0">
                <a:latin typeface="+mj-lt"/>
              </a:endParaRPr>
            </a:p>
            <a:p>
              <a:r>
                <a:rPr lang="en-US" dirty="0">
                  <a:latin typeface="+mj-lt"/>
                </a:rPr>
                <a:t>       We want to penetrate the “IP Player” market</a:t>
              </a:r>
            </a:p>
            <a:p>
              <a:r>
                <a:rPr lang="en-US" sz="1600" dirty="0">
                  <a:latin typeface="+mj-lt"/>
                </a:rPr>
                <a:t>        (we already have 3 prospects)</a:t>
              </a:r>
            </a:p>
            <a:p>
              <a:endParaRPr lang="en-US" sz="2400" b="1" dirty="0">
                <a:latin typeface="+mj-lt"/>
              </a:endParaRPr>
            </a:p>
            <a:p>
              <a:r>
                <a:rPr lang="en-US" sz="2000" b="1" dirty="0">
                  <a:solidFill>
                    <a:schemeClr val="accent3"/>
                  </a:solidFill>
                  <a:latin typeface="+mj-lt"/>
                </a:rPr>
                <a:t>2. Advancing to smaller and faster technology nodes (assessment):</a:t>
              </a:r>
            </a:p>
            <a:p>
              <a:endParaRPr lang="en-US" sz="2400" b="1" dirty="0">
                <a:solidFill>
                  <a:schemeClr val="accent3"/>
                </a:solidFill>
                <a:latin typeface="+mj-lt"/>
              </a:endParaRPr>
            </a:p>
            <a:p>
              <a:endParaRPr lang="en-US" sz="2400" b="1" dirty="0">
                <a:latin typeface="+mj-lt"/>
              </a:endParaRPr>
            </a:p>
            <a:p>
              <a:endParaRPr lang="en-US" sz="2400" b="1" dirty="0">
                <a:latin typeface="+mj-lt"/>
              </a:endParaRPr>
            </a:p>
            <a:p>
              <a:endParaRPr lang="en-US" sz="1400" b="1" dirty="0">
                <a:latin typeface="+mj-lt"/>
              </a:endParaRPr>
            </a:p>
            <a:p>
              <a:r>
                <a:rPr lang="en-US" sz="1400" dirty="0">
                  <a:latin typeface="+mj-lt"/>
                </a:rPr>
                <a:t>	           (1/10,000 hair )			               (/2)		             (/3)</a:t>
              </a:r>
            </a:p>
            <a:p>
              <a:r>
                <a:rPr lang="en-US" sz="2400" b="1" dirty="0">
                  <a:latin typeface="+mj-lt"/>
                </a:rPr>
                <a:t> </a:t>
              </a:r>
            </a:p>
            <a:p>
              <a:r>
                <a:rPr lang="en-US" sz="2000" b="1" dirty="0">
                  <a:solidFill>
                    <a:schemeClr val="accent3"/>
                  </a:solidFill>
                  <a:latin typeface="+mj-lt"/>
                </a:rPr>
                <a:t>3. </a:t>
              </a:r>
              <a:r>
                <a:rPr lang="en-US" sz="2000" b="1" dirty="0" err="1">
                  <a:solidFill>
                    <a:schemeClr val="accent3"/>
                  </a:solidFill>
                  <a:latin typeface="+mj-lt"/>
                </a:rPr>
                <a:t>Javacard</a:t>
              </a:r>
              <a:r>
                <a:rPr lang="en-US" sz="2000" b="1" dirty="0">
                  <a:solidFill>
                    <a:schemeClr val="accent3"/>
                  </a:solidFill>
                  <a:latin typeface="+mj-lt"/>
                </a:rPr>
                <a:t>- PQC Ready offer (assessment):</a:t>
              </a:r>
            </a:p>
            <a:p>
              <a:r>
                <a:rPr lang="en-US" dirty="0">
                  <a:latin typeface="+mj-lt"/>
                </a:rPr>
                <a:t>      Enabling developer community </a:t>
              </a:r>
            </a:p>
          </p:txBody>
        </p:sp>
        <p:pic>
          <p:nvPicPr>
            <p:cNvPr id="1026" name="Picture 2" descr="Comment dessiner une voiture">
              <a:extLst>
                <a:ext uri="{FF2B5EF4-FFF2-40B4-BE49-F238E27FC236}">
                  <a16:creationId xmlns:a16="http://schemas.microsoft.com/office/drawing/2014/main" id="{7D691D22-7D73-4A33-AA90-385B231B07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64052" y="1559996"/>
              <a:ext cx="1885950" cy="1057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ssin de moteur de cylindre de la voiture 4 215045 Art ...">
              <a:extLst>
                <a:ext uri="{FF2B5EF4-FFF2-40B4-BE49-F238E27FC236}">
                  <a16:creationId xmlns:a16="http://schemas.microsoft.com/office/drawing/2014/main" id="{99FA8F0A-2D60-4FCC-9A81-95D560A2CE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53207" y="1712220"/>
              <a:ext cx="1185863" cy="105727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31">
              <a:extLst>
                <a:ext uri="{FF2B5EF4-FFF2-40B4-BE49-F238E27FC236}">
                  <a16:creationId xmlns:a16="http://schemas.microsoft.com/office/drawing/2014/main" id="{BDD669CF-309C-4EFA-9881-B02877DFFBA6}"/>
                </a:ext>
              </a:extLst>
            </p:cNvPr>
            <p:cNvSpPr/>
            <p:nvPr/>
          </p:nvSpPr>
          <p:spPr bwMode="auto">
            <a:xfrm>
              <a:off x="1978978" y="3682741"/>
              <a:ext cx="2284716" cy="797754"/>
            </a:xfrm>
            <a:prstGeom prst="roundRect">
              <a:avLst>
                <a:gd name="adj" fmla="val 6141"/>
              </a:avLst>
            </a:prstGeom>
            <a:solidFill>
              <a:srgbClr val="5D7CF9"/>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1800" b="1" dirty="0">
                  <a:solidFill>
                    <a:schemeClr val="bg1"/>
                  </a:solidFill>
                  <a:latin typeface="+mj-lt"/>
                </a:rPr>
                <a:t>55nm Flash</a:t>
              </a:r>
            </a:p>
          </p:txBody>
        </p:sp>
        <p:sp>
          <p:nvSpPr>
            <p:cNvPr id="10" name="Rounded Rectangle 31">
              <a:extLst>
                <a:ext uri="{FF2B5EF4-FFF2-40B4-BE49-F238E27FC236}">
                  <a16:creationId xmlns:a16="http://schemas.microsoft.com/office/drawing/2014/main" id="{DEDCBE32-C2F4-4D49-BCAF-B5D0BA0FBBAD}"/>
                </a:ext>
              </a:extLst>
            </p:cNvPr>
            <p:cNvSpPr/>
            <p:nvPr/>
          </p:nvSpPr>
          <p:spPr bwMode="auto">
            <a:xfrm>
              <a:off x="5369009" y="3912508"/>
              <a:ext cx="1847680" cy="574375"/>
            </a:xfrm>
            <a:prstGeom prst="roundRect">
              <a:avLst>
                <a:gd name="adj" fmla="val 6141"/>
              </a:avLst>
            </a:prstGeom>
            <a:solidFill>
              <a:srgbClr val="5D7CF9"/>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r>
                <a:rPr lang="en-US" b="1" dirty="0">
                  <a:solidFill>
                    <a:schemeClr val="bg1"/>
                  </a:solidFill>
                  <a:latin typeface="+mj-lt"/>
                </a:rPr>
                <a:t>28nm Flash</a:t>
              </a:r>
            </a:p>
          </p:txBody>
        </p:sp>
        <p:sp>
          <p:nvSpPr>
            <p:cNvPr id="12" name="Rounded Rectangle 31">
              <a:extLst>
                <a:ext uri="{FF2B5EF4-FFF2-40B4-BE49-F238E27FC236}">
                  <a16:creationId xmlns:a16="http://schemas.microsoft.com/office/drawing/2014/main" id="{BA224A7A-EE0D-4CB4-B842-5B7BBBC44977}"/>
                </a:ext>
              </a:extLst>
            </p:cNvPr>
            <p:cNvSpPr/>
            <p:nvPr/>
          </p:nvSpPr>
          <p:spPr bwMode="auto">
            <a:xfrm>
              <a:off x="8235303" y="4055778"/>
              <a:ext cx="1399289" cy="426984"/>
            </a:xfrm>
            <a:prstGeom prst="roundRect">
              <a:avLst>
                <a:gd name="adj" fmla="val 6141"/>
              </a:avLst>
            </a:prstGeom>
            <a:solidFill>
              <a:srgbClr val="5D7CF9"/>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r>
                <a:rPr lang="en-US" sz="1200" b="1" dirty="0">
                  <a:solidFill>
                    <a:schemeClr val="bg1"/>
                  </a:solidFill>
                  <a:latin typeface="+mj-lt"/>
                </a:rPr>
                <a:t>22/14 nm </a:t>
              </a:r>
              <a:r>
                <a:rPr lang="en-US" sz="1200" b="1" dirty="0" err="1">
                  <a:solidFill>
                    <a:schemeClr val="bg1"/>
                  </a:solidFill>
                  <a:latin typeface="+mj-lt"/>
                </a:rPr>
                <a:t>ReRam</a:t>
              </a:r>
              <a:endParaRPr lang="en-US" sz="1200" b="1" dirty="0">
                <a:solidFill>
                  <a:schemeClr val="bg1"/>
                </a:solidFill>
                <a:latin typeface="+mj-lt"/>
              </a:endParaRPr>
            </a:p>
          </p:txBody>
        </p:sp>
        <p:cxnSp>
          <p:nvCxnSpPr>
            <p:cNvPr id="15" name="Straight Arrow Connector 14">
              <a:extLst>
                <a:ext uri="{FF2B5EF4-FFF2-40B4-BE49-F238E27FC236}">
                  <a16:creationId xmlns:a16="http://schemas.microsoft.com/office/drawing/2014/main" id="{F68F1352-671C-43B0-8E1A-D48B9D84502E}"/>
                </a:ext>
              </a:extLst>
            </p:cNvPr>
            <p:cNvCxnSpPr>
              <a:cxnSpLocks/>
            </p:cNvCxnSpPr>
            <p:nvPr/>
          </p:nvCxnSpPr>
          <p:spPr>
            <a:xfrm flipV="1">
              <a:off x="4471588" y="4199695"/>
              <a:ext cx="810720" cy="1"/>
            </a:xfrm>
            <a:prstGeom prst="straightConnector1">
              <a:avLst/>
            </a:prstGeom>
            <a:ln>
              <a:solidFill>
                <a:srgbClr val="339AF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823BBAD-8388-8D60-D8A2-7D8EFBBFA1E3}"/>
                </a:ext>
              </a:extLst>
            </p:cNvPr>
            <p:cNvCxnSpPr>
              <a:cxnSpLocks/>
            </p:cNvCxnSpPr>
            <p:nvPr/>
          </p:nvCxnSpPr>
          <p:spPr>
            <a:xfrm>
              <a:off x="7364052" y="4199695"/>
              <a:ext cx="640080" cy="0"/>
            </a:xfrm>
            <a:prstGeom prst="straightConnector1">
              <a:avLst/>
            </a:prstGeom>
            <a:ln>
              <a:solidFill>
                <a:srgbClr val="339A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2449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057F37F-222A-65D5-C86B-B8D1226363B3}"/>
              </a:ext>
            </a:extLst>
          </p:cNvPr>
          <p:cNvSpPr txBox="1">
            <a:spLocks/>
          </p:cNvSpPr>
          <p:nvPr/>
        </p:nvSpPr>
        <p:spPr>
          <a:xfrm>
            <a:off x="42863" y="64468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92" fontAlgn="auto">
              <a:spcBef>
                <a:spcPts val="0"/>
              </a:spcBef>
              <a:spcAft>
                <a:spcPts val="0"/>
              </a:spcAft>
              <a:defRPr/>
            </a:pPr>
            <a:fld id="{2858ED3C-2D5C-4FAA-BF5A-91BBD3664F22}" type="slidenum">
              <a:rPr lang="en-US" sz="1000" kern="0" smtClean="0">
                <a:solidFill>
                  <a:prstClr val="black">
                    <a:tint val="75000"/>
                  </a:prstClr>
                </a:solidFill>
                <a:latin typeface="+mj-lt"/>
                <a:cs typeface="Calibri" panose="020F0502020204030204" pitchFamily="34" charset="0"/>
              </a:rPr>
              <a:pPr defTabSz="554492" fontAlgn="auto">
                <a:spcBef>
                  <a:spcPts val="0"/>
                </a:spcBef>
                <a:spcAft>
                  <a:spcPts val="0"/>
                </a:spcAft>
                <a:defRPr/>
              </a:pPr>
              <a:t>13</a:t>
            </a:fld>
            <a:endParaRPr lang="en-US" sz="1000" kern="0" dirty="0">
              <a:solidFill>
                <a:prstClr val="black">
                  <a:tint val="75000"/>
                </a:prstClr>
              </a:solidFill>
              <a:latin typeface="+mj-lt"/>
              <a:cs typeface="Calibri" panose="020F0502020204030204" pitchFamily="34" charset="0"/>
            </a:endParaRPr>
          </a:p>
        </p:txBody>
      </p:sp>
      <p:sp>
        <p:nvSpPr>
          <p:cNvPr id="3" name="Title 1">
            <a:extLst>
              <a:ext uri="{FF2B5EF4-FFF2-40B4-BE49-F238E27FC236}">
                <a16:creationId xmlns:a16="http://schemas.microsoft.com/office/drawing/2014/main" id="{E002431C-8148-6E23-A9F2-F86C047A770A}"/>
              </a:ext>
            </a:extLst>
          </p:cNvPr>
          <p:cNvSpPr txBox="1">
            <a:spLocks/>
          </p:cNvSpPr>
          <p:nvPr/>
        </p:nvSpPr>
        <p:spPr bwMode="auto">
          <a:xfrm>
            <a:off x="429768" y="274320"/>
            <a:ext cx="11436795" cy="533400"/>
          </a:xfrm>
          <a:prstGeom prst="rect">
            <a:avLst/>
          </a:prstGeom>
        </p:spPr>
        <p:txBody>
          <a:bodyPr vert="horz" wrap="square" lIns="0" tIns="0" rIns="0" bIns="0" numCol="1" rtlCol="0" anchor="ctr" anchorCtr="0" compatLnSpc="1">
            <a:prstTxWarp prst="textNoShape">
              <a:avLst/>
            </a:prstTxWarp>
            <a:noAutofit/>
          </a:bodyPr>
          <a:lstStyle>
            <a:lvl1pPr algn="l" eaLnBrk="1" hangingPunct="1">
              <a:defRPr sz="2911" b="0" i="0">
                <a:solidFill>
                  <a:schemeClr val="bg1"/>
                </a:solidFill>
                <a:latin typeface="Roboto Medium"/>
                <a:ea typeface="+mj-ea"/>
                <a:cs typeface="Roboto Medium"/>
              </a:defRPr>
            </a:lvl1pPr>
          </a:lstStyle>
          <a:p>
            <a:r>
              <a:rPr lang="en-US" sz="3600" b="1" kern="0" dirty="0">
                <a:latin typeface="Calibri" panose="020F0502020204030204" pitchFamily="34" charset="0"/>
                <a:cs typeface="Calibri" panose="020F0502020204030204" pitchFamily="34" charset="0"/>
              </a:rPr>
              <a:t>Highly Qualified Management Team</a:t>
            </a:r>
          </a:p>
        </p:txBody>
      </p:sp>
      <p:sp>
        <p:nvSpPr>
          <p:cNvPr id="16" name="TextBox 15">
            <a:extLst>
              <a:ext uri="{FF2B5EF4-FFF2-40B4-BE49-F238E27FC236}">
                <a16:creationId xmlns:a16="http://schemas.microsoft.com/office/drawing/2014/main" id="{CC862C9D-8597-EDB8-A7AB-79778A1B4970}"/>
              </a:ext>
            </a:extLst>
          </p:cNvPr>
          <p:cNvSpPr txBox="1"/>
          <p:nvPr/>
        </p:nvSpPr>
        <p:spPr>
          <a:xfrm>
            <a:off x="1809848" y="4572120"/>
            <a:ext cx="1952430" cy="1083317"/>
          </a:xfrm>
          <a:prstGeom prst="rect">
            <a:avLst/>
          </a:prstGeom>
        </p:spPr>
        <p:txBody>
          <a:bodyPr vert="horz" wrap="square" lIns="0" tIns="0" rIns="0" bIns="0" rtlCol="0" anchor="t" anchorCtr="0">
            <a:noAutofit/>
          </a:bodyPr>
          <a:lstStyle/>
          <a:p>
            <a:pPr algn="ctr"/>
            <a:r>
              <a:rPr lang="en-US" sz="1600" b="1" dirty="0">
                <a:solidFill>
                  <a:schemeClr val="accent3"/>
                </a:solidFill>
                <a:latin typeface="+mj-lt"/>
              </a:rPr>
              <a:t>Loïc Hamon </a:t>
            </a:r>
          </a:p>
          <a:p>
            <a:pPr algn="ctr"/>
            <a:r>
              <a:rPr lang="en-US" sz="1400" b="1" dirty="0">
                <a:latin typeface="Calibri" panose="020F0502020204030204" pitchFamily="34" charset="0"/>
                <a:cs typeface="Calibri" panose="020F0502020204030204" pitchFamily="34" charset="0"/>
              </a:rPr>
              <a:t>Chief Operating Officer</a:t>
            </a:r>
            <a:endParaRPr lang="en-US" sz="1400" b="1" dirty="0">
              <a:solidFill>
                <a:schemeClr val="tx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E76853F-2A71-32D0-5DD6-A246C51F6F36}"/>
              </a:ext>
            </a:extLst>
          </p:cNvPr>
          <p:cNvSpPr txBox="1"/>
          <p:nvPr/>
        </p:nvSpPr>
        <p:spPr>
          <a:xfrm>
            <a:off x="1939905" y="1825950"/>
            <a:ext cx="1814514" cy="847065"/>
          </a:xfrm>
          <a:prstGeom prst="rect">
            <a:avLst/>
          </a:prstGeom>
        </p:spPr>
        <p:txBody>
          <a:bodyPr vert="horz" wrap="square" lIns="0" tIns="0" rIns="0" bIns="0" rtlCol="0" anchor="t" anchorCtr="0">
            <a:noAutofit/>
          </a:bodyPr>
          <a:lstStyle/>
          <a:p>
            <a:pPr marR="3081" algn="ctr">
              <a:lnSpc>
                <a:spcPct val="150000"/>
              </a:lnSpc>
              <a:spcBef>
                <a:spcPts val="600"/>
              </a:spcBef>
              <a:tabLst>
                <a:tab pos="275321" algn="l"/>
                <a:tab pos="275705" algn="l"/>
              </a:tabLst>
            </a:pPr>
            <a:r>
              <a:rPr lang="en-US" sz="1600" b="1" dirty="0">
                <a:solidFill>
                  <a:schemeClr val="accent3"/>
                </a:solidFill>
                <a:latin typeface="+mj-lt"/>
              </a:rPr>
              <a:t>Carlos Moreira</a:t>
            </a:r>
          </a:p>
          <a:p>
            <a:pPr algn="ctr"/>
            <a:r>
              <a:rPr lang="en-US" sz="1400" b="1" dirty="0">
                <a:latin typeface="Calibri" panose="020F0502020204030204" pitchFamily="34" charset="0"/>
                <a:cs typeface="Calibri" panose="020F0502020204030204" pitchFamily="34" charset="0"/>
              </a:rPr>
              <a:t>Chief Executive Officer</a:t>
            </a:r>
            <a:endParaRPr lang="en-US" sz="1400" b="1"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3A7B46B-3973-8328-7645-BBA568FA7BC1}"/>
              </a:ext>
            </a:extLst>
          </p:cNvPr>
          <p:cNvSpPr txBox="1"/>
          <p:nvPr/>
        </p:nvSpPr>
        <p:spPr>
          <a:xfrm>
            <a:off x="6071455" y="1851053"/>
            <a:ext cx="1775966" cy="557787"/>
          </a:xfrm>
          <a:prstGeom prst="rect">
            <a:avLst/>
          </a:prstGeom>
        </p:spPr>
        <p:txBody>
          <a:bodyPr vert="horz" wrap="square" lIns="0" tIns="0" rIns="0" bIns="0" rtlCol="0" anchor="t" anchorCtr="0">
            <a:noAutofit/>
          </a:bodyPr>
          <a:lstStyle/>
          <a:p>
            <a:pPr marR="3081" algn="ctr">
              <a:lnSpc>
                <a:spcPct val="150000"/>
              </a:lnSpc>
              <a:spcBef>
                <a:spcPts val="600"/>
              </a:spcBef>
              <a:tabLst>
                <a:tab pos="275321" algn="l"/>
                <a:tab pos="275705" algn="l"/>
              </a:tabLst>
            </a:pPr>
            <a:r>
              <a:rPr lang="en-US" sz="1600" b="1" dirty="0">
                <a:solidFill>
                  <a:schemeClr val="accent3"/>
                </a:solidFill>
                <a:latin typeface="+mj-lt"/>
              </a:rPr>
              <a:t>John O’Hara</a:t>
            </a:r>
          </a:p>
          <a:p>
            <a:pPr algn="ctr"/>
            <a:r>
              <a:rPr lang="en-US" sz="1400" b="1" dirty="0">
                <a:latin typeface="Calibri" panose="020F0502020204030204" pitchFamily="34" charset="0"/>
                <a:cs typeface="Calibri" panose="020F0502020204030204" pitchFamily="34" charset="0"/>
              </a:rPr>
              <a:t>Chief Financial Officer</a:t>
            </a:r>
          </a:p>
        </p:txBody>
      </p:sp>
      <p:sp>
        <p:nvSpPr>
          <p:cNvPr id="11" name="TextBox 10">
            <a:extLst>
              <a:ext uri="{FF2B5EF4-FFF2-40B4-BE49-F238E27FC236}">
                <a16:creationId xmlns:a16="http://schemas.microsoft.com/office/drawing/2014/main" id="{1D8F6F57-8E2D-6BD1-42E5-CA56B0A9ABC0}"/>
              </a:ext>
            </a:extLst>
          </p:cNvPr>
          <p:cNvSpPr txBox="1"/>
          <p:nvPr/>
        </p:nvSpPr>
        <p:spPr>
          <a:xfrm>
            <a:off x="9955718" y="1868753"/>
            <a:ext cx="1775966" cy="557787"/>
          </a:xfrm>
          <a:prstGeom prst="rect">
            <a:avLst/>
          </a:prstGeom>
        </p:spPr>
        <p:txBody>
          <a:bodyPr vert="horz" wrap="square" lIns="0" tIns="0" rIns="0" bIns="0" rtlCol="0" anchor="t" anchorCtr="0">
            <a:noAutofit/>
          </a:bodyPr>
          <a:lstStyle/>
          <a:p>
            <a:pPr marR="3081" algn="ctr">
              <a:lnSpc>
                <a:spcPct val="150000"/>
              </a:lnSpc>
              <a:spcBef>
                <a:spcPts val="600"/>
              </a:spcBef>
              <a:tabLst>
                <a:tab pos="275321" algn="l"/>
                <a:tab pos="275705" algn="l"/>
              </a:tabLst>
            </a:pPr>
            <a:r>
              <a:rPr lang="en-US" sz="1600" b="1" dirty="0">
                <a:solidFill>
                  <a:schemeClr val="accent3"/>
                </a:solidFill>
                <a:latin typeface="+mj-lt"/>
              </a:rPr>
              <a:t>Bernard Vian</a:t>
            </a:r>
          </a:p>
          <a:p>
            <a:pPr algn="ctr"/>
            <a:r>
              <a:rPr lang="en-US" sz="1400" b="1" dirty="0">
                <a:latin typeface="Calibri" panose="020F0502020204030204" pitchFamily="34" charset="0"/>
                <a:cs typeface="Calibri" panose="020F0502020204030204" pitchFamily="34" charset="0"/>
              </a:rPr>
              <a:t>GM – SEALSQ France</a:t>
            </a:r>
          </a:p>
        </p:txBody>
      </p:sp>
      <p:sp>
        <p:nvSpPr>
          <p:cNvPr id="14" name="TextBox 13">
            <a:extLst>
              <a:ext uri="{FF2B5EF4-FFF2-40B4-BE49-F238E27FC236}">
                <a16:creationId xmlns:a16="http://schemas.microsoft.com/office/drawing/2014/main" id="{A7B5887A-AD36-58B1-0B34-CE8A2E41C587}"/>
              </a:ext>
            </a:extLst>
          </p:cNvPr>
          <p:cNvSpPr txBox="1"/>
          <p:nvPr/>
        </p:nvSpPr>
        <p:spPr>
          <a:xfrm>
            <a:off x="6052360" y="4481433"/>
            <a:ext cx="1775964" cy="1083317"/>
          </a:xfrm>
          <a:prstGeom prst="rect">
            <a:avLst/>
          </a:prstGeom>
        </p:spPr>
        <p:txBody>
          <a:bodyPr vert="horz" wrap="square" lIns="0" tIns="0" rIns="0" bIns="0" rtlCol="0" anchor="t" anchorCtr="0">
            <a:noAutofit/>
          </a:bodyPr>
          <a:lstStyle/>
          <a:p>
            <a:pPr marR="3081" algn="ctr">
              <a:lnSpc>
                <a:spcPct val="150000"/>
              </a:lnSpc>
              <a:spcBef>
                <a:spcPts val="600"/>
              </a:spcBef>
              <a:tabLst>
                <a:tab pos="275321" algn="l"/>
                <a:tab pos="275705" algn="l"/>
              </a:tabLst>
            </a:pPr>
            <a:r>
              <a:rPr lang="en-US" sz="1600" b="1" dirty="0">
                <a:solidFill>
                  <a:schemeClr val="accent3"/>
                </a:solidFill>
                <a:latin typeface="+mj-lt"/>
              </a:rPr>
              <a:t>Frank Buonanno</a:t>
            </a:r>
          </a:p>
          <a:p>
            <a:pPr algn="ctr"/>
            <a:r>
              <a:rPr lang="en-US" sz="1400" b="1" dirty="0">
                <a:solidFill>
                  <a:schemeClr val="tx1"/>
                </a:solidFill>
                <a:latin typeface="Calibri" panose="020F0502020204030204" pitchFamily="34" charset="0"/>
                <a:cs typeface="Calibri" panose="020F0502020204030204" pitchFamily="34" charset="0"/>
              </a:rPr>
              <a:t>VP - Global Sales</a:t>
            </a:r>
          </a:p>
        </p:txBody>
      </p:sp>
      <p:pic>
        <p:nvPicPr>
          <p:cNvPr id="8" name="Picture 4">
            <a:extLst>
              <a:ext uri="{FF2B5EF4-FFF2-40B4-BE49-F238E27FC236}">
                <a16:creationId xmlns:a16="http://schemas.microsoft.com/office/drawing/2014/main" id="{0F52605D-2D2D-C205-7267-8737C4E2D44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37786" y="5718125"/>
            <a:ext cx="460945" cy="2343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579E669-6F68-8117-8633-4793504CC9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5352" y="2971435"/>
            <a:ext cx="655842" cy="655842"/>
          </a:xfrm>
          <a:prstGeom prst="rect">
            <a:avLst/>
          </a:prstGeom>
        </p:spPr>
      </p:pic>
      <p:pic>
        <p:nvPicPr>
          <p:cNvPr id="10" name="Picture 9">
            <a:extLst>
              <a:ext uri="{FF2B5EF4-FFF2-40B4-BE49-F238E27FC236}">
                <a16:creationId xmlns:a16="http://schemas.microsoft.com/office/drawing/2014/main" id="{C5DA271F-4A70-A9C8-4E7D-E1E01D0994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1837" y="2850385"/>
            <a:ext cx="833948" cy="833948"/>
          </a:xfrm>
          <a:prstGeom prst="rect">
            <a:avLst/>
          </a:prstGeom>
        </p:spPr>
      </p:pic>
      <p:pic>
        <p:nvPicPr>
          <p:cNvPr id="17" name="Picture 16">
            <a:extLst>
              <a:ext uri="{FF2B5EF4-FFF2-40B4-BE49-F238E27FC236}">
                <a16:creationId xmlns:a16="http://schemas.microsoft.com/office/drawing/2014/main" id="{20259A7A-1C73-C3B4-10C7-6F16AB4985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6942" y="3222580"/>
            <a:ext cx="860728" cy="187209"/>
          </a:xfrm>
          <a:prstGeom prst="rect">
            <a:avLst/>
          </a:prstGeom>
        </p:spPr>
      </p:pic>
      <p:pic>
        <p:nvPicPr>
          <p:cNvPr id="18" name="Picture 2" descr="Highest paying jobs at Marsh McLennan">
            <a:extLst>
              <a:ext uri="{FF2B5EF4-FFF2-40B4-BE49-F238E27FC236}">
                <a16:creationId xmlns:a16="http://schemas.microsoft.com/office/drawing/2014/main" id="{12D22049-00BB-0E83-DA54-E02B61610A9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32848" b="32291"/>
          <a:stretch/>
        </p:blipFill>
        <p:spPr bwMode="auto">
          <a:xfrm>
            <a:off x="6218237" y="3168011"/>
            <a:ext cx="1433848" cy="2811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helsea F.C. - Wikipedia">
            <a:extLst>
              <a:ext uri="{FF2B5EF4-FFF2-40B4-BE49-F238E27FC236}">
                <a16:creationId xmlns:a16="http://schemas.microsoft.com/office/drawing/2014/main" id="{55958B7D-7874-2DE4-4C7F-AD56BCE478B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10241" y="3120209"/>
            <a:ext cx="361134" cy="3611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B12450FC-D67E-77C2-039C-911AC081BC26}"/>
              </a:ext>
            </a:extLst>
          </p:cNvPr>
          <p:cNvPicPr>
            <a:picLocks noChangeAspect="1"/>
          </p:cNvPicPr>
          <p:nvPr/>
        </p:nvPicPr>
        <p:blipFill>
          <a:blip r:embed="rId8">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tretch>
            <a:fillRect/>
          </a:stretch>
        </p:blipFill>
        <p:spPr>
          <a:xfrm>
            <a:off x="10238874" y="3242663"/>
            <a:ext cx="1216816" cy="147556"/>
          </a:xfrm>
          <a:prstGeom prst="rect">
            <a:avLst/>
          </a:prstGeom>
        </p:spPr>
      </p:pic>
      <p:pic>
        <p:nvPicPr>
          <p:cNvPr id="31" name="Picture 30">
            <a:extLst>
              <a:ext uri="{FF2B5EF4-FFF2-40B4-BE49-F238E27FC236}">
                <a16:creationId xmlns:a16="http://schemas.microsoft.com/office/drawing/2014/main" id="{BBDD74B8-C4EA-836C-3DF8-F4F6A13CCD26}"/>
              </a:ext>
            </a:extLst>
          </p:cNvPr>
          <p:cNvPicPr>
            <a:picLocks noChangeAspect="1"/>
          </p:cNvPicPr>
          <p:nvPr/>
        </p:nvPicPr>
        <p:blipFill>
          <a:blip r:embed="rId10">
            <a:extLst>
              <a:ext uri="{BEBA8EAE-BF5A-486C-A8C5-ECC9F3942E4B}">
                <a14:imgProps xmlns:a14="http://schemas.microsoft.com/office/drawing/2010/main">
                  <a14:imgLayer r:embed="rId11">
                    <a14:imgEffect>
                      <a14:artisticGlowEdges/>
                    </a14:imgEffect>
                  </a14:imgLayer>
                </a14:imgProps>
              </a:ext>
            </a:extLst>
          </a:blip>
          <a:stretch>
            <a:fillRect/>
          </a:stretch>
        </p:blipFill>
        <p:spPr>
          <a:xfrm>
            <a:off x="8778161" y="3209525"/>
            <a:ext cx="1261727" cy="280759"/>
          </a:xfrm>
          <a:prstGeom prst="rect">
            <a:avLst/>
          </a:prstGeom>
        </p:spPr>
      </p:pic>
      <p:sp>
        <p:nvSpPr>
          <p:cNvPr id="20" name="Rectangle 19">
            <a:extLst>
              <a:ext uri="{FF2B5EF4-FFF2-40B4-BE49-F238E27FC236}">
                <a16:creationId xmlns:a16="http://schemas.microsoft.com/office/drawing/2014/main" id="{F5C79230-1BC8-9E17-840B-59521EF36586}"/>
              </a:ext>
            </a:extLst>
          </p:cNvPr>
          <p:cNvSpPr/>
          <p:nvPr/>
        </p:nvSpPr>
        <p:spPr>
          <a:xfrm>
            <a:off x="460316" y="1644697"/>
            <a:ext cx="3423130" cy="1982581"/>
          </a:xfrm>
          <a:prstGeom prst="rect">
            <a:avLst/>
          </a:prstGeom>
          <a:noFill/>
          <a:ln w="28575">
            <a:solidFill>
              <a:srgbClr val="558ED5"/>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619C33-9BA4-A063-D6C3-5D1D45456C4A}"/>
              </a:ext>
            </a:extLst>
          </p:cNvPr>
          <p:cNvSpPr/>
          <p:nvPr/>
        </p:nvSpPr>
        <p:spPr>
          <a:xfrm>
            <a:off x="4582175" y="1644696"/>
            <a:ext cx="3268945" cy="1982581"/>
          </a:xfrm>
          <a:prstGeom prst="rect">
            <a:avLst/>
          </a:prstGeom>
          <a:noFill/>
          <a:ln w="28575">
            <a:solidFill>
              <a:srgbClr val="558ED5"/>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69B6BD3-4AB4-05E6-D83B-1072EC2CFE51}"/>
              </a:ext>
            </a:extLst>
          </p:cNvPr>
          <p:cNvSpPr/>
          <p:nvPr/>
        </p:nvSpPr>
        <p:spPr>
          <a:xfrm>
            <a:off x="8462740" y="1651166"/>
            <a:ext cx="3268944" cy="1982581"/>
          </a:xfrm>
          <a:prstGeom prst="rect">
            <a:avLst/>
          </a:prstGeom>
          <a:noFill/>
          <a:ln w="28575">
            <a:solidFill>
              <a:srgbClr val="558ED5"/>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9587DB-1EC3-53C5-AB1B-26AFDFCAFDAC}"/>
              </a:ext>
            </a:extLst>
          </p:cNvPr>
          <p:cNvSpPr/>
          <p:nvPr/>
        </p:nvSpPr>
        <p:spPr>
          <a:xfrm>
            <a:off x="484102" y="4243094"/>
            <a:ext cx="3399344" cy="1990584"/>
          </a:xfrm>
          <a:prstGeom prst="rect">
            <a:avLst/>
          </a:prstGeom>
          <a:noFill/>
          <a:ln w="28575">
            <a:solidFill>
              <a:srgbClr val="558ED5"/>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D079A17-E458-8D2A-4BA7-EDD0A4BC3D0E}"/>
              </a:ext>
            </a:extLst>
          </p:cNvPr>
          <p:cNvSpPr/>
          <p:nvPr/>
        </p:nvSpPr>
        <p:spPr>
          <a:xfrm>
            <a:off x="4582175" y="4229412"/>
            <a:ext cx="3265246" cy="2004266"/>
          </a:xfrm>
          <a:prstGeom prst="rect">
            <a:avLst/>
          </a:prstGeom>
          <a:noFill/>
          <a:ln w="28575">
            <a:solidFill>
              <a:srgbClr val="558ED5"/>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wisekey-carlos-moreira">
            <a:extLst>
              <a:ext uri="{FF2B5EF4-FFF2-40B4-BE49-F238E27FC236}">
                <a16:creationId xmlns:a16="http://schemas.microsoft.com/office/drawing/2014/main" id="{58CAC911-57DD-2A23-99A8-DBE19685462E}"/>
              </a:ext>
            </a:extLst>
          </p:cNvPr>
          <p:cNvPicPr>
            <a:picLocks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flipH="1">
            <a:off x="322620" y="1387085"/>
            <a:ext cx="1554480" cy="1554480"/>
          </a:xfrm>
          <a:prstGeom prst="rect">
            <a:avLst/>
          </a:prstGeom>
          <a:noFill/>
          <a:ln w="28575">
            <a:gradFill>
              <a:gsLst>
                <a:gs pos="36000">
                  <a:schemeClr val="bg1"/>
                </a:gs>
                <a:gs pos="74000">
                  <a:schemeClr val="accent1">
                    <a:lumMod val="45000"/>
                    <a:lumOff val="55000"/>
                  </a:schemeClr>
                </a:gs>
                <a:gs pos="83000">
                  <a:schemeClr val="accent1">
                    <a:lumMod val="45000"/>
                    <a:lumOff val="55000"/>
                  </a:schemeClr>
                </a:gs>
                <a:gs pos="100000">
                  <a:srgbClr val="558ED5"/>
                </a:gs>
              </a:gsLst>
              <a:lin ang="5400000" scaled="1"/>
            </a:gra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SEALSQ john">
            <a:extLst>
              <a:ext uri="{FF2B5EF4-FFF2-40B4-BE49-F238E27FC236}">
                <a16:creationId xmlns:a16="http://schemas.microsoft.com/office/drawing/2014/main" id="{EB205E5D-00AC-80B0-BBB3-627FAD631817}"/>
              </a:ext>
            </a:extLst>
          </p:cNvPr>
          <p:cNvPicPr>
            <a:picLocks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4385079" y="1390085"/>
            <a:ext cx="1554480" cy="1554480"/>
          </a:xfrm>
          <a:prstGeom prst="rect">
            <a:avLst/>
          </a:prstGeom>
          <a:noFill/>
          <a:ln w="28575">
            <a:gradFill>
              <a:gsLst>
                <a:gs pos="36000">
                  <a:schemeClr val="bg1"/>
                </a:gs>
                <a:gs pos="74000">
                  <a:schemeClr val="accent1">
                    <a:lumMod val="45000"/>
                    <a:lumOff val="55000"/>
                  </a:schemeClr>
                </a:gs>
                <a:gs pos="83000">
                  <a:schemeClr val="accent1">
                    <a:lumMod val="45000"/>
                    <a:lumOff val="55000"/>
                  </a:schemeClr>
                </a:gs>
                <a:gs pos="100000">
                  <a:srgbClr val="558ED5"/>
                </a:gs>
              </a:gsLst>
              <a:lin ang="5400000" scaled="1"/>
            </a:gra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Bernard-Vian">
            <a:extLst>
              <a:ext uri="{FF2B5EF4-FFF2-40B4-BE49-F238E27FC236}">
                <a16:creationId xmlns:a16="http://schemas.microsoft.com/office/drawing/2014/main" id="{95CD0ADE-01A6-0291-F0E1-2461BFA344BF}"/>
              </a:ext>
            </a:extLst>
          </p:cNvPr>
          <p:cNvPicPr>
            <a:picLocks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8295640" y="1380477"/>
            <a:ext cx="1554480" cy="1554480"/>
          </a:xfrm>
          <a:prstGeom prst="rect">
            <a:avLst/>
          </a:prstGeom>
          <a:noFill/>
          <a:ln w="28575">
            <a:gradFill>
              <a:gsLst>
                <a:gs pos="36000">
                  <a:schemeClr val="bg1"/>
                </a:gs>
                <a:gs pos="74000">
                  <a:schemeClr val="accent1">
                    <a:lumMod val="45000"/>
                    <a:lumOff val="55000"/>
                  </a:schemeClr>
                </a:gs>
                <a:gs pos="83000">
                  <a:schemeClr val="accent1">
                    <a:lumMod val="45000"/>
                    <a:lumOff val="55000"/>
                  </a:schemeClr>
                </a:gs>
                <a:gs pos="100000">
                  <a:srgbClr val="558ED5"/>
                </a:gs>
              </a:gsLst>
              <a:lin ang="5400000" scaled="1"/>
            </a:gra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SEAL SQ Franck buonanno-1">
            <a:extLst>
              <a:ext uri="{FF2B5EF4-FFF2-40B4-BE49-F238E27FC236}">
                <a16:creationId xmlns:a16="http://schemas.microsoft.com/office/drawing/2014/main" id="{6D8D61D7-650D-4531-E45E-7DFBAB09C9A7}"/>
              </a:ext>
            </a:extLst>
          </p:cNvPr>
          <p:cNvPicPr>
            <a:picLocks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4416783" y="4007408"/>
            <a:ext cx="1554480" cy="1554480"/>
          </a:xfrm>
          <a:prstGeom prst="rect">
            <a:avLst/>
          </a:prstGeom>
          <a:noFill/>
          <a:ln w="28575">
            <a:gradFill>
              <a:gsLst>
                <a:gs pos="36000">
                  <a:schemeClr val="bg1"/>
                </a:gs>
                <a:gs pos="74000">
                  <a:schemeClr val="accent1">
                    <a:lumMod val="45000"/>
                    <a:lumOff val="55000"/>
                  </a:schemeClr>
                </a:gs>
                <a:gs pos="83000">
                  <a:schemeClr val="accent1">
                    <a:lumMod val="45000"/>
                    <a:lumOff val="55000"/>
                  </a:schemeClr>
                </a:gs>
                <a:gs pos="100000">
                  <a:srgbClr val="558ED5"/>
                </a:gs>
              </a:gsLst>
              <a:lin ang="5400000" scaled="1"/>
            </a:gra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AE4B56-B346-E807-5637-15C51BDAAB22}"/>
              </a:ext>
            </a:extLst>
          </p:cNvPr>
          <p:cNvSpPr txBox="1"/>
          <p:nvPr/>
        </p:nvSpPr>
        <p:spPr>
          <a:xfrm>
            <a:off x="9742327" y="4390757"/>
            <a:ext cx="1952430" cy="1083317"/>
          </a:xfrm>
          <a:prstGeom prst="rect">
            <a:avLst/>
          </a:prstGeom>
        </p:spPr>
        <p:txBody>
          <a:bodyPr vert="horz" wrap="square" lIns="0" tIns="0" rIns="0" bIns="0" rtlCol="0" anchor="t" anchorCtr="0">
            <a:noAutofit/>
          </a:bodyPr>
          <a:lstStyle/>
          <a:p>
            <a:pPr marR="3081" algn="ctr">
              <a:lnSpc>
                <a:spcPct val="150000"/>
              </a:lnSpc>
              <a:spcBef>
                <a:spcPts val="600"/>
              </a:spcBef>
              <a:tabLst>
                <a:tab pos="275321" algn="l"/>
                <a:tab pos="275705" algn="l"/>
              </a:tabLst>
            </a:pPr>
            <a:r>
              <a:rPr lang="en-US" sz="1600" b="1" dirty="0">
                <a:solidFill>
                  <a:schemeClr val="accent3"/>
                </a:solidFill>
                <a:latin typeface="+mj-lt"/>
              </a:rPr>
              <a:t>Jean-Pierre Enguent</a:t>
            </a:r>
          </a:p>
          <a:p>
            <a:pPr algn="ctr"/>
            <a:r>
              <a:rPr lang="en-US" sz="1400" b="1" dirty="0">
                <a:latin typeface="Calibri" panose="020F0502020204030204" pitchFamily="34" charset="0"/>
                <a:cs typeface="Calibri" panose="020F0502020204030204" pitchFamily="34" charset="0"/>
              </a:rPr>
              <a:t>VP - R&amp;D Systems and Solutions</a:t>
            </a:r>
            <a:endParaRPr lang="en-US" sz="1400" b="1" dirty="0">
              <a:solidFill>
                <a:schemeClr val="tx1"/>
              </a:solidFill>
              <a:latin typeface="Calibri" panose="020F0502020204030204" pitchFamily="34" charset="0"/>
              <a:cs typeface="Calibri" panose="020F0502020204030204" pitchFamily="34" charset="0"/>
            </a:endParaRPr>
          </a:p>
        </p:txBody>
      </p:sp>
      <p:pic>
        <p:nvPicPr>
          <p:cNvPr id="15" name="Picture 2" descr="STMicroelectronics: Our technology starts with you">
            <a:extLst>
              <a:ext uri="{FF2B5EF4-FFF2-40B4-BE49-F238E27FC236}">
                <a16:creationId xmlns:a16="http://schemas.microsoft.com/office/drawing/2014/main" id="{D42B8F30-0DBF-3F34-4794-A0E030299C0D}"/>
              </a:ext>
            </a:extLst>
          </p:cNvPr>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04734" y="5680567"/>
            <a:ext cx="546854" cy="4083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81FE651-AA17-3875-8CD1-D161E1336B70}"/>
              </a:ext>
            </a:extLst>
          </p:cNvPr>
          <p:cNvPicPr>
            <a:picLocks noChangeAspect="1"/>
          </p:cNvPicPr>
          <p:nvPr/>
        </p:nvPicPr>
        <p:blipFill>
          <a:blip r:embed="rId10">
            <a:extLst>
              <a:ext uri="{BEBA8EAE-BF5A-486C-A8C5-ECC9F3942E4B}">
                <a14:imgProps xmlns:a14="http://schemas.microsoft.com/office/drawing/2010/main">
                  <a14:imgLayer r:embed="rId11">
                    <a14:imgEffect>
                      <a14:artisticGlowEdges/>
                    </a14:imgEffect>
                  </a14:imgLayer>
                </a14:imgProps>
              </a:ext>
            </a:extLst>
          </a:blip>
          <a:stretch>
            <a:fillRect/>
          </a:stretch>
        </p:blipFill>
        <p:spPr>
          <a:xfrm>
            <a:off x="10269203" y="5703274"/>
            <a:ext cx="1186487" cy="264016"/>
          </a:xfrm>
          <a:prstGeom prst="rect">
            <a:avLst/>
          </a:prstGeom>
        </p:spPr>
      </p:pic>
      <p:pic>
        <p:nvPicPr>
          <p:cNvPr id="27" name="Picture 4">
            <a:extLst>
              <a:ext uri="{FF2B5EF4-FFF2-40B4-BE49-F238E27FC236}">
                <a16:creationId xmlns:a16="http://schemas.microsoft.com/office/drawing/2014/main" id="{A2C0F5C8-31CB-8002-1953-2171ED61EA0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84554" y="5716877"/>
            <a:ext cx="455320" cy="23145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159217A7-C9D3-52DF-4B2B-CCA8F412C1C9}"/>
              </a:ext>
            </a:extLst>
          </p:cNvPr>
          <p:cNvSpPr/>
          <p:nvPr/>
        </p:nvSpPr>
        <p:spPr>
          <a:xfrm>
            <a:off x="8462740" y="4251096"/>
            <a:ext cx="3276820" cy="1982581"/>
          </a:xfrm>
          <a:prstGeom prst="rect">
            <a:avLst/>
          </a:prstGeom>
          <a:noFill/>
          <a:ln w="28575">
            <a:solidFill>
              <a:srgbClr val="558ED5"/>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Jean-Pierre">
            <a:extLst>
              <a:ext uri="{FF2B5EF4-FFF2-40B4-BE49-F238E27FC236}">
                <a16:creationId xmlns:a16="http://schemas.microsoft.com/office/drawing/2014/main" id="{D3C0AE90-8D79-A392-53BC-6BF72AA3D924}"/>
              </a:ext>
            </a:extLst>
          </p:cNvPr>
          <p:cNvPicPr>
            <a:picLocks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8295640" y="4007676"/>
            <a:ext cx="1414604" cy="1554480"/>
          </a:xfrm>
          <a:prstGeom prst="rect">
            <a:avLst/>
          </a:prstGeom>
          <a:noFill/>
          <a:ln w="28575">
            <a:gradFill>
              <a:gsLst>
                <a:gs pos="36000">
                  <a:schemeClr val="bg1"/>
                </a:gs>
                <a:gs pos="74000">
                  <a:schemeClr val="accent1">
                    <a:lumMod val="45000"/>
                    <a:lumOff val="55000"/>
                  </a:schemeClr>
                </a:gs>
                <a:gs pos="83000">
                  <a:schemeClr val="accent1">
                    <a:lumMod val="45000"/>
                    <a:lumOff val="55000"/>
                  </a:schemeClr>
                </a:gs>
                <a:gs pos="100000">
                  <a:srgbClr val="558ED5"/>
                </a:gs>
              </a:gsLst>
              <a:lin ang="5400000" scaled="1"/>
            </a:gra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32" descr="A black background with blue text&#10;&#10;AI-generated content may be incorrect.">
            <a:extLst>
              <a:ext uri="{FF2B5EF4-FFF2-40B4-BE49-F238E27FC236}">
                <a16:creationId xmlns:a16="http://schemas.microsoft.com/office/drawing/2014/main" id="{C1F72A86-0447-5BA0-370C-BA659801C76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0610" y="5700720"/>
            <a:ext cx="1036804" cy="388165"/>
          </a:xfrm>
          <a:prstGeom prst="rect">
            <a:avLst/>
          </a:prstGeom>
        </p:spPr>
      </p:pic>
      <p:pic>
        <p:nvPicPr>
          <p:cNvPr id="35" name="Picture 34" descr="A blue text on a black background&#10;&#10;AI-generated content may be incorrect.">
            <a:extLst>
              <a:ext uri="{FF2B5EF4-FFF2-40B4-BE49-F238E27FC236}">
                <a16:creationId xmlns:a16="http://schemas.microsoft.com/office/drawing/2014/main" id="{03B354BC-4580-6941-51AC-816589FFA68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72125" y="5610920"/>
            <a:ext cx="1107124" cy="622757"/>
          </a:xfrm>
          <a:prstGeom prst="rect">
            <a:avLst/>
          </a:prstGeom>
        </p:spPr>
      </p:pic>
      <p:pic>
        <p:nvPicPr>
          <p:cNvPr id="37" name="Graphic 36">
            <a:extLst>
              <a:ext uri="{FF2B5EF4-FFF2-40B4-BE49-F238E27FC236}">
                <a16:creationId xmlns:a16="http://schemas.microsoft.com/office/drawing/2014/main" id="{CE96C1DD-F9D9-3E56-B204-8185A4835D6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54542" y="5758438"/>
            <a:ext cx="764457" cy="282561"/>
          </a:xfrm>
          <a:prstGeom prst="rect">
            <a:avLst/>
          </a:prstGeom>
        </p:spPr>
      </p:pic>
      <p:pic>
        <p:nvPicPr>
          <p:cNvPr id="39" name="Picture 38" descr="A person wearing glasses and a suit&#10;&#10;AI-generated content may be incorrect.">
            <a:extLst>
              <a:ext uri="{FF2B5EF4-FFF2-40B4-BE49-F238E27FC236}">
                <a16:creationId xmlns:a16="http://schemas.microsoft.com/office/drawing/2014/main" id="{83BB4174-219B-32B5-A775-D5601C42B3AD}"/>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10097" y="3997957"/>
            <a:ext cx="1554480" cy="1554480"/>
          </a:xfrm>
          <a:prstGeom prst="rect">
            <a:avLst/>
          </a:prstGeom>
          <a:noFill/>
          <a:ln w="28575">
            <a:gradFill>
              <a:gsLst>
                <a:gs pos="36000">
                  <a:schemeClr val="bg1"/>
                </a:gs>
                <a:gs pos="74000">
                  <a:schemeClr val="accent1">
                    <a:lumMod val="45000"/>
                    <a:lumOff val="55000"/>
                  </a:schemeClr>
                </a:gs>
                <a:gs pos="83000">
                  <a:schemeClr val="accent1">
                    <a:lumMod val="45000"/>
                    <a:lumOff val="55000"/>
                  </a:schemeClr>
                </a:gs>
                <a:gs pos="100000">
                  <a:srgbClr val="558ED5"/>
                </a:gs>
              </a:gsLst>
              <a:lin ang="5400000" scaled="1"/>
            </a:gra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28534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057F37F-222A-65D5-C86B-B8D1226363B3}"/>
              </a:ext>
            </a:extLst>
          </p:cNvPr>
          <p:cNvSpPr txBox="1">
            <a:spLocks/>
          </p:cNvSpPr>
          <p:nvPr/>
        </p:nvSpPr>
        <p:spPr>
          <a:xfrm>
            <a:off x="42863" y="64468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92" fontAlgn="auto">
              <a:spcBef>
                <a:spcPts val="0"/>
              </a:spcBef>
              <a:spcAft>
                <a:spcPts val="0"/>
              </a:spcAft>
              <a:defRPr/>
            </a:pPr>
            <a:fld id="{2858ED3C-2D5C-4FAA-BF5A-91BBD3664F22}" type="slidenum">
              <a:rPr lang="en-US" sz="1000" kern="0" smtClean="0">
                <a:solidFill>
                  <a:prstClr val="black">
                    <a:tint val="75000"/>
                  </a:prstClr>
                </a:solidFill>
                <a:latin typeface="+mj-lt"/>
                <a:cs typeface="Calibri" panose="020F0502020204030204" pitchFamily="34" charset="0"/>
              </a:rPr>
              <a:pPr defTabSz="554492" fontAlgn="auto">
                <a:spcBef>
                  <a:spcPts val="0"/>
                </a:spcBef>
                <a:spcAft>
                  <a:spcPts val="0"/>
                </a:spcAft>
                <a:defRPr/>
              </a:pPr>
              <a:t>14</a:t>
            </a:fld>
            <a:endParaRPr lang="en-US" sz="1000" kern="0" dirty="0">
              <a:solidFill>
                <a:prstClr val="black">
                  <a:tint val="75000"/>
                </a:prstClr>
              </a:solidFill>
              <a:latin typeface="+mj-lt"/>
              <a:cs typeface="Calibri" panose="020F0502020204030204" pitchFamily="34" charset="0"/>
            </a:endParaRPr>
          </a:p>
        </p:txBody>
      </p:sp>
      <p:sp>
        <p:nvSpPr>
          <p:cNvPr id="5" name="TextBox 4">
            <a:extLst>
              <a:ext uri="{FF2B5EF4-FFF2-40B4-BE49-F238E27FC236}">
                <a16:creationId xmlns:a16="http://schemas.microsoft.com/office/drawing/2014/main" id="{C164D592-FAF8-6108-7B94-DC1A3A621FB1}"/>
              </a:ext>
            </a:extLst>
          </p:cNvPr>
          <p:cNvSpPr txBox="1"/>
          <p:nvPr/>
        </p:nvSpPr>
        <p:spPr>
          <a:xfrm>
            <a:off x="344816" y="262171"/>
            <a:ext cx="11471509" cy="646331"/>
          </a:xfrm>
          <a:prstGeom prst="rect">
            <a:avLst/>
          </a:prstGeom>
          <a:noFill/>
        </p:spPr>
        <p:txBody>
          <a:bodyPr wrap="square">
            <a:spAutoFit/>
          </a:bodyPr>
          <a:lstStyle/>
          <a:p>
            <a:r>
              <a:rPr lang="en-US" sz="3600" b="1" kern="0" dirty="0" err="1">
                <a:solidFill>
                  <a:schemeClr val="bg1"/>
                </a:solidFill>
                <a:latin typeface="Calibri" panose="020F0502020204030204" pitchFamily="34" charset="0"/>
                <a:ea typeface="+mj-ea"/>
                <a:cs typeface="Calibri" panose="020F0502020204030204" pitchFamily="34" charset="0"/>
              </a:rPr>
              <a:t>BoD</a:t>
            </a:r>
            <a:r>
              <a:rPr lang="en-US" sz="3600" b="1" kern="0" dirty="0">
                <a:solidFill>
                  <a:schemeClr val="bg1"/>
                </a:solidFill>
                <a:latin typeface="Calibri" panose="020F0502020204030204" pitchFamily="34" charset="0"/>
                <a:ea typeface="+mj-ea"/>
                <a:cs typeface="Calibri" panose="020F0502020204030204" pitchFamily="34" charset="0"/>
              </a:rPr>
              <a:t> With a Wide Array of Backgrounds and Experience</a:t>
            </a:r>
          </a:p>
        </p:txBody>
      </p:sp>
      <p:pic>
        <p:nvPicPr>
          <p:cNvPr id="2050" name="Picture 2" descr="wisekey-carlos-moreira">
            <a:extLst>
              <a:ext uri="{FF2B5EF4-FFF2-40B4-BE49-F238E27FC236}">
                <a16:creationId xmlns:a16="http://schemas.microsoft.com/office/drawing/2014/main" id="{91F2DA7F-5169-F4D0-99E4-C0620FB36E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398722" y="1330121"/>
            <a:ext cx="2637630" cy="1762311"/>
          </a:xfrm>
          <a:prstGeom prst="rect">
            <a:avLst/>
          </a:prstGeom>
          <a:noFill/>
          <a:ln w="9525">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wisekey-peter-ward">
            <a:extLst>
              <a:ext uri="{FF2B5EF4-FFF2-40B4-BE49-F238E27FC236}">
                <a16:creationId xmlns:a16="http://schemas.microsoft.com/office/drawing/2014/main" id="{24BC1296-12D6-2AD9-DD87-3975EE7D60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6257370" y="1330120"/>
            <a:ext cx="2637630" cy="1762311"/>
          </a:xfrm>
          <a:prstGeom prst="rect">
            <a:avLst/>
          </a:prstGeom>
          <a:noFill/>
          <a:ln w="9525">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Ruma-Bose">
            <a:extLst>
              <a:ext uri="{FF2B5EF4-FFF2-40B4-BE49-F238E27FC236}">
                <a16:creationId xmlns:a16="http://schemas.microsoft.com/office/drawing/2014/main" id="{D226ECF7-BCFC-733D-A306-60AD5DC81DE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55648" y="1330120"/>
            <a:ext cx="2637631" cy="1762311"/>
          </a:xfrm>
          <a:prstGeom prst="rect">
            <a:avLst/>
          </a:prstGeom>
          <a:noFill/>
          <a:ln w="9525">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Cristina-Dolan">
            <a:extLst>
              <a:ext uri="{FF2B5EF4-FFF2-40B4-BE49-F238E27FC236}">
                <a16:creationId xmlns:a16="http://schemas.microsoft.com/office/drawing/2014/main" id="{4EE6AA85-37B5-91FC-409C-EB67C333378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17736" y="3821168"/>
            <a:ext cx="2637631" cy="1762311"/>
          </a:xfrm>
          <a:prstGeom prst="rect">
            <a:avLst/>
          </a:prstGeom>
          <a:noFill/>
          <a:ln w="9525">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wisekey-David_Fergusson">
            <a:extLst>
              <a:ext uri="{FF2B5EF4-FFF2-40B4-BE49-F238E27FC236}">
                <a16:creationId xmlns:a16="http://schemas.microsoft.com/office/drawing/2014/main" id="{D8960C1D-BE0A-7350-F6E8-FCDE68562B0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54899" y="3838147"/>
            <a:ext cx="2637630" cy="1762310"/>
          </a:xfrm>
          <a:prstGeom prst="rect">
            <a:avLst/>
          </a:prstGeom>
          <a:noFill/>
          <a:ln w="9525">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2" name="Picture 14" descr="wisekey-EricPellaton-s-bio">
            <a:extLst>
              <a:ext uri="{FF2B5EF4-FFF2-40B4-BE49-F238E27FC236}">
                <a16:creationId xmlns:a16="http://schemas.microsoft.com/office/drawing/2014/main" id="{299D10FF-04ED-5208-41F0-FCC66005031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123481" y="3838147"/>
            <a:ext cx="2637630" cy="1767212"/>
          </a:xfrm>
          <a:prstGeom prst="rect">
            <a:avLst/>
          </a:prstGeom>
          <a:noFill/>
          <a:ln w="9525">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4838AD4-993A-B732-706C-27A7F7199C56}"/>
              </a:ext>
            </a:extLst>
          </p:cNvPr>
          <p:cNvSpPr txBox="1"/>
          <p:nvPr/>
        </p:nvSpPr>
        <p:spPr>
          <a:xfrm>
            <a:off x="398722" y="3139703"/>
            <a:ext cx="2637630" cy="511199"/>
          </a:xfrm>
          <a:prstGeom prst="rect">
            <a:avLst/>
          </a:prstGeom>
        </p:spPr>
        <p:txBody>
          <a:bodyPr vert="horz" wrap="square" lIns="0" tIns="0" rIns="0" bIns="0" rtlCol="0" anchor="b" anchorCtr="0">
            <a:noAutofit/>
          </a:bodyPr>
          <a:lstStyle/>
          <a:p>
            <a:pPr marR="3081" algn="ctr">
              <a:lnSpc>
                <a:spcPct val="120000"/>
              </a:lnSpc>
              <a:tabLst>
                <a:tab pos="275321" algn="l"/>
                <a:tab pos="275705" algn="l"/>
              </a:tabLst>
            </a:pPr>
            <a:r>
              <a:rPr lang="en-US" sz="1600" b="1" dirty="0">
                <a:solidFill>
                  <a:schemeClr val="accent3"/>
                </a:solidFill>
                <a:latin typeface="+mj-lt"/>
              </a:rPr>
              <a:t>Carlos Moreira</a:t>
            </a:r>
          </a:p>
          <a:p>
            <a:pPr algn="ctr"/>
            <a:r>
              <a:rPr lang="en-US" sz="1600" b="1" dirty="0">
                <a:latin typeface="Calibri" panose="020F0502020204030204" pitchFamily="34" charset="0"/>
                <a:cs typeface="Calibri" panose="020F0502020204030204" pitchFamily="34" charset="0"/>
              </a:rPr>
              <a:t>Chairman, Executive Director</a:t>
            </a:r>
            <a:endParaRPr lang="en-US" sz="1600" b="1" dirty="0">
              <a:solidFill>
                <a:schemeClr val="tx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E31D62B9-7171-840D-846A-C481764BF1BE}"/>
              </a:ext>
            </a:extLst>
          </p:cNvPr>
          <p:cNvSpPr txBox="1"/>
          <p:nvPr/>
        </p:nvSpPr>
        <p:spPr>
          <a:xfrm>
            <a:off x="6257370" y="3140746"/>
            <a:ext cx="2637630" cy="511199"/>
          </a:xfrm>
          <a:prstGeom prst="rect">
            <a:avLst/>
          </a:prstGeom>
        </p:spPr>
        <p:txBody>
          <a:bodyPr vert="horz" wrap="square" lIns="0" tIns="0" rIns="0" bIns="0" rtlCol="0" anchor="b" anchorCtr="0">
            <a:noAutofit/>
          </a:bodyPr>
          <a:lstStyle/>
          <a:p>
            <a:pPr marR="3081" algn="ctr">
              <a:lnSpc>
                <a:spcPct val="120000"/>
              </a:lnSpc>
              <a:tabLst>
                <a:tab pos="275321" algn="l"/>
                <a:tab pos="275705" algn="l"/>
              </a:tabLst>
            </a:pPr>
            <a:r>
              <a:rPr lang="en-US" sz="1600" b="1" dirty="0">
                <a:solidFill>
                  <a:schemeClr val="accent3"/>
                </a:solidFill>
                <a:latin typeface="+mj-lt"/>
              </a:rPr>
              <a:t>Peter Ward</a:t>
            </a:r>
          </a:p>
          <a:p>
            <a:pPr algn="ctr"/>
            <a:r>
              <a:rPr lang="en-US" sz="1600" b="1" dirty="0">
                <a:latin typeface="Calibri" panose="020F0502020204030204" pitchFamily="34" charset="0"/>
                <a:cs typeface="Calibri" panose="020F0502020204030204" pitchFamily="34" charset="0"/>
              </a:rPr>
              <a:t>Non-Executive Director</a:t>
            </a:r>
            <a:endParaRPr lang="en-US" sz="1600" b="1" dirty="0">
              <a:solidFill>
                <a:schemeClr val="tx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35A361A-1336-8719-3819-3CD4501BC507}"/>
              </a:ext>
            </a:extLst>
          </p:cNvPr>
          <p:cNvSpPr txBox="1"/>
          <p:nvPr/>
        </p:nvSpPr>
        <p:spPr>
          <a:xfrm>
            <a:off x="9155648" y="3139703"/>
            <a:ext cx="2637630" cy="511199"/>
          </a:xfrm>
          <a:prstGeom prst="rect">
            <a:avLst/>
          </a:prstGeom>
        </p:spPr>
        <p:txBody>
          <a:bodyPr vert="horz" wrap="square" lIns="0" tIns="0" rIns="0" bIns="0" rtlCol="0" anchor="b" anchorCtr="0">
            <a:noAutofit/>
          </a:bodyPr>
          <a:lstStyle/>
          <a:p>
            <a:pPr marR="3081" algn="ctr">
              <a:lnSpc>
                <a:spcPct val="120000"/>
              </a:lnSpc>
              <a:tabLst>
                <a:tab pos="275321" algn="l"/>
                <a:tab pos="275705" algn="l"/>
              </a:tabLst>
            </a:pPr>
            <a:r>
              <a:rPr lang="en-US" sz="1600" b="1" dirty="0">
                <a:solidFill>
                  <a:schemeClr val="accent3"/>
                </a:solidFill>
                <a:latin typeface="+mj-lt"/>
              </a:rPr>
              <a:t>Ruma Bose</a:t>
            </a:r>
          </a:p>
          <a:p>
            <a:pPr algn="ctr"/>
            <a:r>
              <a:rPr lang="en-US" sz="1600" b="1" dirty="0">
                <a:latin typeface="Calibri" panose="020F0502020204030204" pitchFamily="34" charset="0"/>
                <a:cs typeface="Calibri" panose="020F0502020204030204" pitchFamily="34" charset="0"/>
              </a:rPr>
              <a:t>Non-Executive Director</a:t>
            </a:r>
            <a:endParaRPr lang="en-US" sz="1600" b="1"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2C8915C-25C7-666F-3A15-EB7561D4817F}"/>
              </a:ext>
            </a:extLst>
          </p:cNvPr>
          <p:cNvSpPr txBox="1"/>
          <p:nvPr/>
        </p:nvSpPr>
        <p:spPr>
          <a:xfrm>
            <a:off x="3317737" y="5662914"/>
            <a:ext cx="2637630" cy="511199"/>
          </a:xfrm>
          <a:prstGeom prst="rect">
            <a:avLst/>
          </a:prstGeom>
        </p:spPr>
        <p:txBody>
          <a:bodyPr vert="horz" wrap="square" lIns="0" tIns="0" rIns="0" bIns="0" rtlCol="0" anchor="b" anchorCtr="0">
            <a:noAutofit/>
          </a:bodyPr>
          <a:lstStyle/>
          <a:p>
            <a:pPr marR="3081" algn="ctr">
              <a:lnSpc>
                <a:spcPct val="120000"/>
              </a:lnSpc>
              <a:tabLst>
                <a:tab pos="275321" algn="l"/>
                <a:tab pos="275705" algn="l"/>
              </a:tabLst>
            </a:pPr>
            <a:r>
              <a:rPr lang="en-US" sz="1600" b="1" dirty="0">
                <a:solidFill>
                  <a:schemeClr val="accent3"/>
                </a:solidFill>
                <a:latin typeface="+mj-lt"/>
              </a:rPr>
              <a:t>Christina Dolan</a:t>
            </a:r>
          </a:p>
          <a:p>
            <a:pPr algn="ctr"/>
            <a:r>
              <a:rPr lang="en-US" sz="1600" b="1" dirty="0">
                <a:latin typeface="Calibri" panose="020F0502020204030204" pitchFamily="34" charset="0"/>
                <a:cs typeface="Calibri" panose="020F0502020204030204" pitchFamily="34" charset="0"/>
              </a:rPr>
              <a:t>Non-Executive Director</a:t>
            </a:r>
            <a:endParaRPr lang="en-US" sz="1600" b="1" dirty="0">
              <a:solidFill>
                <a:schemeClr val="tx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1F6BDA4B-8A95-554D-D102-28648667F170}"/>
              </a:ext>
            </a:extLst>
          </p:cNvPr>
          <p:cNvSpPr txBox="1"/>
          <p:nvPr/>
        </p:nvSpPr>
        <p:spPr>
          <a:xfrm>
            <a:off x="6254899" y="5662914"/>
            <a:ext cx="2637630" cy="511199"/>
          </a:xfrm>
          <a:prstGeom prst="rect">
            <a:avLst/>
          </a:prstGeom>
        </p:spPr>
        <p:txBody>
          <a:bodyPr vert="horz" wrap="square" lIns="0" tIns="0" rIns="0" bIns="0" rtlCol="0" anchor="b" anchorCtr="0">
            <a:noAutofit/>
          </a:bodyPr>
          <a:lstStyle/>
          <a:p>
            <a:pPr marR="3081" algn="ctr">
              <a:lnSpc>
                <a:spcPct val="120000"/>
              </a:lnSpc>
              <a:tabLst>
                <a:tab pos="275321" algn="l"/>
                <a:tab pos="275705" algn="l"/>
              </a:tabLst>
            </a:pPr>
            <a:r>
              <a:rPr lang="en-US" sz="1600" b="1" dirty="0">
                <a:solidFill>
                  <a:schemeClr val="accent3"/>
                </a:solidFill>
                <a:latin typeface="+mj-lt"/>
              </a:rPr>
              <a:t>David Fergusson</a:t>
            </a:r>
          </a:p>
          <a:p>
            <a:pPr algn="ctr"/>
            <a:r>
              <a:rPr lang="en-US" sz="1600" b="1" dirty="0">
                <a:latin typeface="Calibri" panose="020F0502020204030204" pitchFamily="34" charset="0"/>
                <a:cs typeface="Calibri" panose="020F0502020204030204" pitchFamily="34" charset="0"/>
              </a:rPr>
              <a:t>Non-Executive Director</a:t>
            </a:r>
            <a:endParaRPr lang="en-US" sz="1600" b="1" dirty="0">
              <a:solidFill>
                <a:schemeClr val="tx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95EED7E-FC83-FE63-0A19-0EDF07A7677B}"/>
              </a:ext>
            </a:extLst>
          </p:cNvPr>
          <p:cNvSpPr txBox="1"/>
          <p:nvPr/>
        </p:nvSpPr>
        <p:spPr>
          <a:xfrm>
            <a:off x="9123481" y="5662914"/>
            <a:ext cx="2637630" cy="511199"/>
          </a:xfrm>
          <a:prstGeom prst="rect">
            <a:avLst/>
          </a:prstGeom>
        </p:spPr>
        <p:txBody>
          <a:bodyPr vert="horz" wrap="square" lIns="0" tIns="0" rIns="0" bIns="0" rtlCol="0" anchor="b" anchorCtr="0">
            <a:noAutofit/>
          </a:bodyPr>
          <a:lstStyle/>
          <a:p>
            <a:pPr marR="3081" algn="ctr">
              <a:lnSpc>
                <a:spcPct val="120000"/>
              </a:lnSpc>
              <a:tabLst>
                <a:tab pos="275321" algn="l"/>
                <a:tab pos="275705" algn="l"/>
              </a:tabLst>
            </a:pPr>
            <a:r>
              <a:rPr lang="en-US" sz="1600" b="1" dirty="0">
                <a:solidFill>
                  <a:schemeClr val="accent3"/>
                </a:solidFill>
                <a:latin typeface="+mj-lt"/>
              </a:rPr>
              <a:t>Eric Pellaton</a:t>
            </a:r>
          </a:p>
          <a:p>
            <a:pPr algn="ctr"/>
            <a:r>
              <a:rPr lang="en-US" sz="1600" b="1" dirty="0">
                <a:latin typeface="Calibri" panose="020F0502020204030204" pitchFamily="34" charset="0"/>
                <a:cs typeface="Calibri" panose="020F0502020204030204" pitchFamily="34" charset="0"/>
              </a:rPr>
              <a:t>Non-Executive Director</a:t>
            </a:r>
            <a:endParaRPr lang="en-US" sz="1600" b="1" dirty="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376B875-8BCE-6680-2D15-F742E2E1D9E0}"/>
              </a:ext>
            </a:extLst>
          </p:cNvPr>
          <p:cNvSpPr txBox="1"/>
          <p:nvPr/>
        </p:nvSpPr>
        <p:spPr>
          <a:xfrm>
            <a:off x="3297000" y="3161970"/>
            <a:ext cx="2637630" cy="511199"/>
          </a:xfrm>
          <a:prstGeom prst="rect">
            <a:avLst/>
          </a:prstGeom>
        </p:spPr>
        <p:txBody>
          <a:bodyPr vert="horz" wrap="square" lIns="0" tIns="0" rIns="0" bIns="0" rtlCol="0" anchor="b" anchorCtr="0">
            <a:noAutofit/>
          </a:bodyPr>
          <a:lstStyle/>
          <a:p>
            <a:pPr marR="3081" algn="ctr">
              <a:lnSpc>
                <a:spcPct val="120000"/>
              </a:lnSpc>
              <a:tabLst>
                <a:tab pos="275321" algn="l"/>
                <a:tab pos="275705" algn="l"/>
              </a:tabLst>
            </a:pPr>
            <a:r>
              <a:rPr lang="en-US" sz="1600" b="1" dirty="0">
                <a:solidFill>
                  <a:schemeClr val="accent3"/>
                </a:solidFill>
                <a:latin typeface="+mj-lt"/>
              </a:rPr>
              <a:t>John O’Hara</a:t>
            </a:r>
          </a:p>
          <a:p>
            <a:pPr algn="ctr"/>
            <a:r>
              <a:rPr lang="en-US" sz="1600" b="1" dirty="0">
                <a:latin typeface="Calibri" panose="020F0502020204030204" pitchFamily="34" charset="0"/>
                <a:cs typeface="Calibri" panose="020F0502020204030204" pitchFamily="34" charset="0"/>
              </a:rPr>
              <a:t>Executive Director</a:t>
            </a:r>
            <a:endParaRPr lang="en-US" sz="1600" b="1" dirty="0">
              <a:solidFill>
                <a:schemeClr val="tx1"/>
              </a:solidFill>
              <a:latin typeface="Calibri" panose="020F0502020204030204" pitchFamily="34" charset="0"/>
              <a:cs typeface="Calibri" panose="020F0502020204030204" pitchFamily="34" charset="0"/>
            </a:endParaRPr>
          </a:p>
        </p:txBody>
      </p:sp>
      <p:pic>
        <p:nvPicPr>
          <p:cNvPr id="6" name="Picture 12" descr="Danil-Kerimi">
            <a:extLst>
              <a:ext uri="{FF2B5EF4-FFF2-40B4-BE49-F238E27FC236}">
                <a16:creationId xmlns:a16="http://schemas.microsoft.com/office/drawing/2014/main" id="{5CC37D6C-C628-1951-5219-A42383655EA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0362" y="3806350"/>
            <a:ext cx="2637630" cy="1762310"/>
          </a:xfrm>
          <a:prstGeom prst="rect">
            <a:avLst/>
          </a:prstGeom>
          <a:noFill/>
          <a:ln w="9525">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5525C7-E51F-11C0-68C7-6B49E3924DE5}"/>
              </a:ext>
            </a:extLst>
          </p:cNvPr>
          <p:cNvSpPr txBox="1"/>
          <p:nvPr/>
        </p:nvSpPr>
        <p:spPr>
          <a:xfrm>
            <a:off x="430362" y="5639835"/>
            <a:ext cx="2637630" cy="511199"/>
          </a:xfrm>
          <a:prstGeom prst="rect">
            <a:avLst/>
          </a:prstGeom>
        </p:spPr>
        <p:txBody>
          <a:bodyPr vert="horz" wrap="square" lIns="0" tIns="0" rIns="0" bIns="0" rtlCol="0" anchor="b" anchorCtr="0">
            <a:noAutofit/>
          </a:bodyPr>
          <a:lstStyle/>
          <a:p>
            <a:pPr marR="3081" algn="ctr">
              <a:lnSpc>
                <a:spcPct val="120000"/>
              </a:lnSpc>
              <a:tabLst>
                <a:tab pos="275321" algn="l"/>
                <a:tab pos="275705" algn="l"/>
              </a:tabLst>
            </a:pPr>
            <a:r>
              <a:rPr lang="en-US" sz="1600" b="1" dirty="0">
                <a:solidFill>
                  <a:schemeClr val="accent3"/>
                </a:solidFill>
                <a:latin typeface="+mj-lt"/>
              </a:rPr>
              <a:t>Danil Kerimi</a:t>
            </a:r>
          </a:p>
          <a:p>
            <a:pPr algn="ctr"/>
            <a:r>
              <a:rPr lang="en-US" sz="1600" b="1" dirty="0">
                <a:latin typeface="Calibri" panose="020F0502020204030204" pitchFamily="34" charset="0"/>
                <a:cs typeface="Calibri" panose="020F0502020204030204" pitchFamily="34" charset="0"/>
              </a:rPr>
              <a:t>Non-Executive Director</a:t>
            </a:r>
            <a:endParaRPr lang="en-US" sz="1600" b="1" dirty="0">
              <a:solidFill>
                <a:schemeClr val="tx1"/>
              </a:solidFill>
              <a:latin typeface="Calibri" panose="020F0502020204030204" pitchFamily="34" charset="0"/>
              <a:cs typeface="Calibri" panose="020F0502020204030204" pitchFamily="34" charset="0"/>
            </a:endParaRPr>
          </a:p>
        </p:txBody>
      </p:sp>
      <p:pic>
        <p:nvPicPr>
          <p:cNvPr id="3" name="Picture 8" descr="SEALSQ john">
            <a:extLst>
              <a:ext uri="{FF2B5EF4-FFF2-40B4-BE49-F238E27FC236}">
                <a16:creationId xmlns:a16="http://schemas.microsoft.com/office/drawing/2014/main" id="{90B8CCD9-165E-4A47-53B9-5AFCE162100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93286" y="1327640"/>
            <a:ext cx="2641344" cy="1764792"/>
          </a:xfrm>
          <a:prstGeom prst="rect">
            <a:avLst/>
          </a:prstGeom>
          <a:noFill/>
          <a:ln w="9525">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188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4560D-CD97-0FE8-51C8-92482DB5C396}"/>
            </a:ext>
          </a:extLst>
        </p:cNvPr>
        <p:cNvGrpSpPr/>
        <p:nvPr/>
      </p:nvGrpSpPr>
      <p:grpSpPr>
        <a:xfrm>
          <a:off x="0" y="0"/>
          <a:ext cx="0" cy="0"/>
          <a:chOff x="0" y="0"/>
          <a:chExt cx="0" cy="0"/>
        </a:xfrm>
      </p:grpSpPr>
      <p:pic>
        <p:nvPicPr>
          <p:cNvPr id="36" name="Image 22">
            <a:extLst>
              <a:ext uri="{FF2B5EF4-FFF2-40B4-BE49-F238E27FC236}">
                <a16:creationId xmlns:a16="http://schemas.microsoft.com/office/drawing/2014/main" id="{233BF2AB-7BD2-74F6-539F-F53759168B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294813" cy="6862573"/>
          </a:xfrm>
          <a:prstGeom prst="rect">
            <a:avLst/>
          </a:prstGeom>
        </p:spPr>
      </p:pic>
      <p:graphicFrame>
        <p:nvGraphicFramePr>
          <p:cNvPr id="5" name="Diagram 4">
            <a:extLst>
              <a:ext uri="{FF2B5EF4-FFF2-40B4-BE49-F238E27FC236}">
                <a16:creationId xmlns:a16="http://schemas.microsoft.com/office/drawing/2014/main" id="{75CFA0EF-C068-4488-1E9D-8EDB263C6A71}"/>
              </a:ext>
            </a:extLst>
          </p:cNvPr>
          <p:cNvGraphicFramePr/>
          <p:nvPr>
            <p:extLst>
              <p:ext uri="{D42A27DB-BD31-4B8C-83A1-F6EECF244321}">
                <p14:modId xmlns:p14="http://schemas.microsoft.com/office/powerpoint/2010/main" val="1423478386"/>
              </p:ext>
            </p:extLst>
          </p:nvPr>
        </p:nvGraphicFramePr>
        <p:xfrm>
          <a:off x="2246078" y="1143001"/>
          <a:ext cx="8966318" cy="35105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223E97AF-6A1E-D277-4778-4FF2E159E291}"/>
              </a:ext>
            </a:extLst>
          </p:cNvPr>
          <p:cNvGraphicFramePr/>
          <p:nvPr/>
        </p:nvGraphicFramePr>
        <p:xfrm>
          <a:off x="4303479" y="4736001"/>
          <a:ext cx="6908917" cy="6932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223468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F4D20-EE19-D428-49BA-72BA73058CD0}"/>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489FC58-FB89-6AEC-8E87-0C6483259E10}"/>
              </a:ext>
            </a:extLst>
          </p:cNvPr>
          <p:cNvGraphicFramePr>
            <a:graphicFrameLocks noGrp="1"/>
          </p:cNvGraphicFramePr>
          <p:nvPr>
            <p:extLst>
              <p:ext uri="{D42A27DB-BD31-4B8C-83A1-F6EECF244321}">
                <p14:modId xmlns:p14="http://schemas.microsoft.com/office/powerpoint/2010/main" val="1752626746"/>
              </p:ext>
            </p:extLst>
          </p:nvPr>
        </p:nvGraphicFramePr>
        <p:xfrm>
          <a:off x="4100603" y="1115953"/>
          <a:ext cx="3956209" cy="5742047"/>
        </p:xfrm>
        <a:graphic>
          <a:graphicData uri="http://schemas.openxmlformats.org/drawingml/2006/table">
            <a:tbl>
              <a:tblPr bandRow="1">
                <a:tableStyleId>{5C22544A-7EE6-4342-B048-85BDC9FD1C3A}</a:tableStyleId>
              </a:tblPr>
              <a:tblGrid>
                <a:gridCol w="3956209">
                  <a:extLst>
                    <a:ext uri="{9D8B030D-6E8A-4147-A177-3AD203B41FA5}">
                      <a16:colId xmlns:a16="http://schemas.microsoft.com/office/drawing/2014/main" val="2713039502"/>
                    </a:ext>
                  </a:extLst>
                </a:gridCol>
              </a:tblGrid>
              <a:tr h="5742047">
                <a:tc>
                  <a:txBody>
                    <a:bodyPr/>
                    <a:lstStyle/>
                    <a:p>
                      <a:pPr marR="0" lvl="1" algn="ctr">
                        <a:spcBef>
                          <a:spcPts val="0"/>
                        </a:spcBef>
                        <a:spcAft>
                          <a:spcPts val="0"/>
                        </a:spcAft>
                        <a:tabLst>
                          <a:tab pos="914400" algn="l"/>
                        </a:tabLst>
                      </a:pPr>
                      <a:endParaRPr lang="en-US" sz="3200" b="1" dirty="0">
                        <a:solidFill>
                          <a:srgbClr val="0070C0"/>
                        </a:solidFill>
                        <a:effectLst/>
                        <a:latin typeface="+mn-lt"/>
                        <a:ea typeface="Times New Roman" panose="02020603050405020304" pitchFamily="18" charset="0"/>
                        <a:cs typeface="Aptos" panose="020B0004020202020204" pitchFamily="34" charset="0"/>
                      </a:endParaRPr>
                    </a:p>
                    <a:p>
                      <a:endParaRPr lang="en-US"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32316018"/>
                  </a:ext>
                </a:extLst>
              </a:tr>
            </a:tbl>
          </a:graphicData>
        </a:graphic>
      </p:graphicFrame>
      <p:sp>
        <p:nvSpPr>
          <p:cNvPr id="2" name="object 18">
            <a:extLst>
              <a:ext uri="{FF2B5EF4-FFF2-40B4-BE49-F238E27FC236}">
                <a16:creationId xmlns:a16="http://schemas.microsoft.com/office/drawing/2014/main" id="{5408ED76-E486-4445-2431-1DC6612A35E5}"/>
              </a:ext>
            </a:extLst>
          </p:cNvPr>
          <p:cNvSpPr txBox="1">
            <a:spLocks/>
          </p:cNvSpPr>
          <p:nvPr/>
        </p:nvSpPr>
        <p:spPr>
          <a:xfrm>
            <a:off x="429768" y="274320"/>
            <a:ext cx="11268948" cy="561385"/>
          </a:xfrm>
          <a:prstGeom prst="rect">
            <a:avLst/>
          </a:prstGeom>
        </p:spPr>
        <p:txBody>
          <a:bodyPr vert="horz" wrap="square" lIns="0" tIns="7316" rIns="0" bIns="0" rtlCol="0" anchor="ctr">
            <a:spAutoFit/>
          </a:bodyPr>
          <a:lstStyle>
            <a:lvl1pPr eaLnBrk="1" hangingPunct="1">
              <a:defRPr sz="5003" b="0" i="0">
                <a:solidFill>
                  <a:srgbClr val="202329"/>
                </a:solidFill>
                <a:latin typeface="Roboto Medium"/>
                <a:ea typeface="+mj-ea"/>
                <a:cs typeface="Roboto Medium"/>
              </a:defRPr>
            </a:lvl1pPr>
          </a:lstStyle>
          <a:p>
            <a:pPr marL="7701">
              <a:spcBef>
                <a:spcPts val="58"/>
              </a:spcBef>
            </a:pPr>
            <a:r>
              <a:rPr lang="en-US" sz="3600" b="1" dirty="0">
                <a:solidFill>
                  <a:schemeClr val="bg1"/>
                </a:solidFill>
                <a:latin typeface="Calibri" panose="020F0502020204030204" pitchFamily="34" charset="0"/>
                <a:cs typeface="Calibri" panose="020F0502020204030204" pitchFamily="34" charset="0"/>
              </a:rPr>
              <a:t>Value Proposition &amp; Key Differentiators</a:t>
            </a:r>
          </a:p>
        </p:txBody>
      </p:sp>
      <p:sp>
        <p:nvSpPr>
          <p:cNvPr id="18" name="TextBox 17">
            <a:extLst>
              <a:ext uri="{FF2B5EF4-FFF2-40B4-BE49-F238E27FC236}">
                <a16:creationId xmlns:a16="http://schemas.microsoft.com/office/drawing/2014/main" id="{382B91E7-E4B4-138A-93E7-A69A9A04E541}"/>
              </a:ext>
            </a:extLst>
          </p:cNvPr>
          <p:cNvSpPr txBox="1"/>
          <p:nvPr/>
        </p:nvSpPr>
        <p:spPr>
          <a:xfrm>
            <a:off x="765565" y="2125105"/>
            <a:ext cx="3164208" cy="1752532"/>
          </a:xfrm>
          <a:prstGeom prst="rect">
            <a:avLst/>
          </a:prstGeom>
          <a:noFill/>
          <a:ln w="19050">
            <a:noFill/>
          </a:ln>
        </p:spPr>
        <p:txBody>
          <a:bodyPr vert="horz" wrap="square" lIns="0" tIns="0" rIns="0" bIns="0" rtlCol="0" anchor="t" anchorCtr="0">
            <a:noAutofit/>
          </a:bodyPr>
          <a:lstStyle/>
          <a:p>
            <a:r>
              <a:rPr lang="en-US" dirty="0">
                <a:latin typeface="Calibri" panose="020F0502020204030204" pitchFamily="34" charset="0"/>
                <a:ea typeface="Roboto Medium" panose="02000000000000000000" pitchFamily="2" charset="0"/>
                <a:cs typeface="Calibri" panose="020F0502020204030204" pitchFamily="34" charset="0"/>
              </a:rPr>
              <a:t>Quantum-resistant chips in 2025, and post-quantum algorithms already running for PKI</a:t>
            </a:r>
            <a:endParaRPr lang="en-US" sz="1600"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51D408BC-7AF8-47E9-9756-18D306C58044}"/>
              </a:ext>
            </a:extLst>
          </p:cNvPr>
          <p:cNvSpPr/>
          <p:nvPr/>
        </p:nvSpPr>
        <p:spPr>
          <a:xfrm>
            <a:off x="764801" y="1591949"/>
            <a:ext cx="3070009" cy="438466"/>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2">
                    <a:lumMod val="75000"/>
                  </a:schemeClr>
                </a:solidFill>
                <a:latin typeface="Calibri" panose="020F0502020204030204" pitchFamily="34" charset="0"/>
                <a:cs typeface="Calibri" panose="020F0502020204030204" pitchFamily="34" charset="0"/>
              </a:rPr>
              <a:t>Post-Quantum Technology</a:t>
            </a:r>
          </a:p>
        </p:txBody>
      </p:sp>
      <p:sp>
        <p:nvSpPr>
          <p:cNvPr id="20" name="TextBox 19">
            <a:extLst>
              <a:ext uri="{FF2B5EF4-FFF2-40B4-BE49-F238E27FC236}">
                <a16:creationId xmlns:a16="http://schemas.microsoft.com/office/drawing/2014/main" id="{7A0E97BF-A631-CD3D-D92E-E6920C61AD9A}"/>
              </a:ext>
            </a:extLst>
          </p:cNvPr>
          <p:cNvSpPr txBox="1"/>
          <p:nvPr/>
        </p:nvSpPr>
        <p:spPr>
          <a:xfrm>
            <a:off x="765565" y="4473825"/>
            <a:ext cx="3164208" cy="1752532"/>
          </a:xfrm>
          <a:prstGeom prst="rect">
            <a:avLst/>
          </a:prstGeom>
          <a:noFill/>
          <a:ln w="19050">
            <a:noFill/>
          </a:ln>
        </p:spPr>
        <p:txBody>
          <a:bodyPr vert="horz" wrap="square" lIns="0" tIns="0" rIns="0" bIns="0" rtlCol="0" anchor="t" anchorCtr="0">
            <a:noAutofit/>
          </a:bodyPr>
          <a:lstStyle/>
          <a:p>
            <a:r>
              <a:rPr lang="en-US" dirty="0">
                <a:latin typeface="Calibri" panose="020F0502020204030204" pitchFamily="34" charset="0"/>
                <a:ea typeface="Roboto Medium" panose="02000000000000000000" pitchFamily="2" charset="0"/>
                <a:cs typeface="Calibri" panose="020F0502020204030204" pitchFamily="34" charset="0"/>
              </a:rPr>
              <a:t>Swiss-based Quantum Root of Trust, accredited by numerous industry ecosystems or standards such as WebTrust, Matter, GSMA and Wi-SUN</a:t>
            </a:r>
            <a:endParaRPr lang="en-US"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42F75F7E-949F-39DD-4781-66579E8B7E24}"/>
              </a:ext>
            </a:extLst>
          </p:cNvPr>
          <p:cNvSpPr/>
          <p:nvPr/>
        </p:nvSpPr>
        <p:spPr>
          <a:xfrm>
            <a:off x="764801" y="3956498"/>
            <a:ext cx="3070009" cy="438466"/>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2">
                    <a:lumMod val="75000"/>
                  </a:schemeClr>
                </a:solidFill>
                <a:latin typeface="Calibri" panose="020F0502020204030204" pitchFamily="34" charset="0"/>
                <a:cs typeface="Calibri" panose="020F0502020204030204" pitchFamily="34" charset="0"/>
              </a:rPr>
              <a:t>Quantum Root-of-Trust</a:t>
            </a:r>
          </a:p>
        </p:txBody>
      </p:sp>
      <p:sp>
        <p:nvSpPr>
          <p:cNvPr id="26" name="TextBox 25">
            <a:extLst>
              <a:ext uri="{FF2B5EF4-FFF2-40B4-BE49-F238E27FC236}">
                <a16:creationId xmlns:a16="http://schemas.microsoft.com/office/drawing/2014/main" id="{DA405008-723D-DC9C-9154-F0C77D105609}"/>
              </a:ext>
            </a:extLst>
          </p:cNvPr>
          <p:cNvSpPr txBox="1"/>
          <p:nvPr/>
        </p:nvSpPr>
        <p:spPr>
          <a:xfrm>
            <a:off x="8705112" y="2125105"/>
            <a:ext cx="2918298" cy="1752532"/>
          </a:xfrm>
          <a:prstGeom prst="rect">
            <a:avLst/>
          </a:prstGeom>
          <a:noFill/>
          <a:ln w="19050">
            <a:noFill/>
          </a:ln>
        </p:spPr>
        <p:txBody>
          <a:bodyPr vert="horz" wrap="square" lIns="0" tIns="0" rIns="0" bIns="0" rtlCol="0" anchor="t" anchorCtr="0">
            <a:noAutofit/>
          </a:bodyPr>
          <a:lstStyle/>
          <a:p>
            <a:r>
              <a:rPr lang="en-US" dirty="0">
                <a:latin typeface="Calibri" panose="020F0502020204030204" pitchFamily="34" charset="0"/>
                <a:ea typeface="Roboto Medium" panose="02000000000000000000" pitchFamily="2" charset="0"/>
                <a:cs typeface="Calibri" panose="020F0502020204030204" pitchFamily="34" charset="0"/>
              </a:rPr>
              <a:t>SEALSQ designs and delivers tailor-made chips to meet the specific performance and security needs of its clients.</a:t>
            </a:r>
            <a:endParaRPr lang="en-US" dirty="0">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E597BEE3-A4D2-BBF4-79AC-A2AB5CD347FA}"/>
              </a:ext>
            </a:extLst>
          </p:cNvPr>
          <p:cNvSpPr/>
          <p:nvPr/>
        </p:nvSpPr>
        <p:spPr>
          <a:xfrm>
            <a:off x="8705112" y="1591949"/>
            <a:ext cx="2918298" cy="438466"/>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3"/>
                </a:solidFill>
                <a:latin typeface="Calibri" panose="020F0502020204030204" pitchFamily="34" charset="0"/>
                <a:cs typeface="Calibri" panose="020F0502020204030204" pitchFamily="34" charset="0"/>
              </a:rPr>
              <a:t>Customization / ASICS</a:t>
            </a:r>
          </a:p>
        </p:txBody>
      </p:sp>
      <p:sp>
        <p:nvSpPr>
          <p:cNvPr id="28" name="TextBox 27">
            <a:extLst>
              <a:ext uri="{FF2B5EF4-FFF2-40B4-BE49-F238E27FC236}">
                <a16:creationId xmlns:a16="http://schemas.microsoft.com/office/drawing/2014/main" id="{E46E0315-1066-E733-1C6A-B81EBF21D50E}"/>
              </a:ext>
            </a:extLst>
          </p:cNvPr>
          <p:cNvSpPr txBox="1"/>
          <p:nvPr/>
        </p:nvSpPr>
        <p:spPr>
          <a:xfrm>
            <a:off x="8705112" y="4473825"/>
            <a:ext cx="2918298" cy="1752532"/>
          </a:xfrm>
          <a:prstGeom prst="rect">
            <a:avLst/>
          </a:prstGeom>
          <a:noFill/>
          <a:ln w="19050">
            <a:noFill/>
          </a:ln>
        </p:spPr>
        <p:txBody>
          <a:bodyPr vert="horz" wrap="square" lIns="0" tIns="0" rIns="0" bIns="0" rtlCol="0" anchor="t" anchorCtr="0">
            <a:noAutofit/>
          </a:bodyPr>
          <a:lstStyle/>
          <a:p>
            <a:r>
              <a:rPr lang="en-US" dirty="0">
                <a:latin typeface="Calibri" panose="020F0502020204030204" pitchFamily="34" charset="0"/>
                <a:ea typeface="Roboto Medium" panose="02000000000000000000" pitchFamily="2" charset="0"/>
                <a:cs typeface="Calibri" panose="020F0502020204030204" pitchFamily="34" charset="0"/>
              </a:rPr>
              <a:t>Cost-efficient, flexible business model focusing on the core profit area of the value chain (semiconductor design &amp; trust services).</a:t>
            </a:r>
            <a:endParaRPr lang="en-US" sz="1600"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EEEE817B-4D93-3EE4-667B-EAF54E919D3A}"/>
              </a:ext>
            </a:extLst>
          </p:cNvPr>
          <p:cNvSpPr/>
          <p:nvPr/>
        </p:nvSpPr>
        <p:spPr>
          <a:xfrm>
            <a:off x="8705112" y="3956498"/>
            <a:ext cx="2918298" cy="438466"/>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3"/>
                </a:solidFill>
                <a:latin typeface="Calibri" panose="020F0502020204030204" pitchFamily="34" charset="0"/>
                <a:cs typeface="Calibri" panose="020F0502020204030204" pitchFamily="34" charset="0"/>
              </a:rPr>
              <a:t>Fabless</a:t>
            </a:r>
          </a:p>
        </p:txBody>
      </p:sp>
      <p:pic>
        <p:nvPicPr>
          <p:cNvPr id="31" name="Graphic 30" descr="Checkbox Checked with solid fill">
            <a:extLst>
              <a:ext uri="{FF2B5EF4-FFF2-40B4-BE49-F238E27FC236}">
                <a16:creationId xmlns:a16="http://schemas.microsoft.com/office/drawing/2014/main" id="{722BC423-42A8-675B-82E0-FBB950481E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897" y="1554024"/>
            <a:ext cx="561385" cy="561385"/>
          </a:xfrm>
          <a:prstGeom prst="rect">
            <a:avLst/>
          </a:prstGeom>
        </p:spPr>
      </p:pic>
      <p:sp>
        <p:nvSpPr>
          <p:cNvPr id="22" name="TextBox 21">
            <a:extLst>
              <a:ext uri="{FF2B5EF4-FFF2-40B4-BE49-F238E27FC236}">
                <a16:creationId xmlns:a16="http://schemas.microsoft.com/office/drawing/2014/main" id="{0E812CE5-EC1D-C634-BBEE-56A6ED668ED9}"/>
              </a:ext>
            </a:extLst>
          </p:cNvPr>
          <p:cNvSpPr txBox="1"/>
          <p:nvPr/>
        </p:nvSpPr>
        <p:spPr>
          <a:xfrm>
            <a:off x="4690744" y="2125105"/>
            <a:ext cx="3182617" cy="1752532"/>
          </a:xfrm>
          <a:prstGeom prst="rect">
            <a:avLst/>
          </a:prstGeom>
          <a:noFill/>
          <a:ln w="19050">
            <a:noFill/>
          </a:ln>
        </p:spPr>
        <p:txBody>
          <a:bodyPr vert="horz" wrap="square" lIns="0" tIns="0" rIns="0" bIns="0" rtlCol="0" anchor="t" anchorCtr="0">
            <a:noAutofit/>
          </a:bodyPr>
          <a:lstStyle/>
          <a:p>
            <a:r>
              <a:rPr lang="en-US" dirty="0">
                <a:latin typeface="Calibri" panose="020F0502020204030204" pitchFamily="34" charset="0"/>
                <a:ea typeface="Roboto Medium" panose="02000000000000000000" pitchFamily="2" charset="0"/>
                <a:cs typeface="Calibri" panose="020F0502020204030204" pitchFamily="34" charset="0"/>
              </a:rPr>
              <a:t>We focus only on security, unlike our biggest hardware competitors who specialize in a broad range of embedded components. </a:t>
            </a:r>
            <a:endParaRPr lang="en-US" sz="2000" dirty="0">
              <a:latin typeface="Calibri" panose="020F0502020204030204" pitchFamily="34" charset="0"/>
              <a:ea typeface="Roboto Medium" panose="02000000000000000000" pitchFamily="2" charset="0"/>
              <a:cs typeface="Calibri" panose="020F0502020204030204" pitchFamily="34" charset="0"/>
            </a:endParaRPr>
          </a:p>
        </p:txBody>
      </p:sp>
      <p:sp>
        <p:nvSpPr>
          <p:cNvPr id="23" name="Rectangle 22">
            <a:extLst>
              <a:ext uri="{FF2B5EF4-FFF2-40B4-BE49-F238E27FC236}">
                <a16:creationId xmlns:a16="http://schemas.microsoft.com/office/drawing/2014/main" id="{1631265F-5FE6-387C-781B-5462DBD03CC6}"/>
              </a:ext>
            </a:extLst>
          </p:cNvPr>
          <p:cNvSpPr/>
          <p:nvPr/>
        </p:nvSpPr>
        <p:spPr>
          <a:xfrm>
            <a:off x="4690744" y="1591949"/>
            <a:ext cx="3182617" cy="438466"/>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4"/>
                </a:solidFill>
                <a:latin typeface="Calibri" panose="020F0502020204030204" pitchFamily="34" charset="0"/>
                <a:cs typeface="Calibri" panose="020F0502020204030204" pitchFamily="34" charset="0"/>
              </a:rPr>
              <a:t>Digital Security PURE Player</a:t>
            </a:r>
          </a:p>
        </p:txBody>
      </p:sp>
      <p:sp>
        <p:nvSpPr>
          <p:cNvPr id="24" name="TextBox 23">
            <a:extLst>
              <a:ext uri="{FF2B5EF4-FFF2-40B4-BE49-F238E27FC236}">
                <a16:creationId xmlns:a16="http://schemas.microsoft.com/office/drawing/2014/main" id="{F6D89EBB-2021-6911-5854-66D04F649E77}"/>
              </a:ext>
            </a:extLst>
          </p:cNvPr>
          <p:cNvSpPr txBox="1"/>
          <p:nvPr/>
        </p:nvSpPr>
        <p:spPr>
          <a:xfrm>
            <a:off x="4690744" y="4473825"/>
            <a:ext cx="3182617" cy="1752532"/>
          </a:xfrm>
          <a:prstGeom prst="rect">
            <a:avLst/>
          </a:prstGeom>
          <a:noFill/>
          <a:ln w="19050">
            <a:noFill/>
          </a:ln>
        </p:spPr>
        <p:txBody>
          <a:bodyPr vert="horz" wrap="square" lIns="0" tIns="0" rIns="0" bIns="0" rtlCol="0" anchor="t" anchorCtr="0">
            <a:noAutofit/>
          </a:bodyPr>
          <a:lstStyle/>
          <a:p>
            <a:r>
              <a:rPr lang="en-US" dirty="0">
                <a:latin typeface="Calibri" panose="020F0502020204030204" pitchFamily="34" charset="0"/>
                <a:ea typeface="Roboto Medium" panose="02000000000000000000" pitchFamily="2" charset="0"/>
                <a:cs typeface="Calibri" panose="020F0502020204030204" pitchFamily="34" charset="0"/>
              </a:rPr>
              <a:t>The only market player integrating all aspects of a connected device’s security from the Root-of-Trust to the Secure Elements</a:t>
            </a:r>
            <a:endParaRPr lang="en-US" sz="1600" dirty="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7CC6EDB2-5FDE-45A3-CBE0-1F4343F349C8}"/>
              </a:ext>
            </a:extLst>
          </p:cNvPr>
          <p:cNvSpPr/>
          <p:nvPr/>
        </p:nvSpPr>
        <p:spPr>
          <a:xfrm>
            <a:off x="4690744" y="3956498"/>
            <a:ext cx="3182617" cy="438466"/>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4"/>
                </a:solidFill>
                <a:latin typeface="Calibri" panose="020F0502020204030204" pitchFamily="34" charset="0"/>
                <a:cs typeface="Calibri" panose="020F0502020204030204" pitchFamily="34" charset="0"/>
              </a:rPr>
              <a:t>Digital Security FULL Player</a:t>
            </a:r>
          </a:p>
        </p:txBody>
      </p:sp>
      <p:cxnSp>
        <p:nvCxnSpPr>
          <p:cNvPr id="40" name="Straight Connector 39">
            <a:extLst>
              <a:ext uri="{FF2B5EF4-FFF2-40B4-BE49-F238E27FC236}">
                <a16:creationId xmlns:a16="http://schemas.microsoft.com/office/drawing/2014/main" id="{2C542FD1-48BB-8F55-62FA-BE0CF5FCD9FA}"/>
              </a:ext>
            </a:extLst>
          </p:cNvPr>
          <p:cNvCxnSpPr>
            <a:cxnSpLocks/>
          </p:cNvCxnSpPr>
          <p:nvPr/>
        </p:nvCxnSpPr>
        <p:spPr>
          <a:xfrm>
            <a:off x="618545" y="1975805"/>
            <a:ext cx="3216265"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Graphic 41" descr="Checkbox Checked with solid fill">
            <a:extLst>
              <a:ext uri="{FF2B5EF4-FFF2-40B4-BE49-F238E27FC236}">
                <a16:creationId xmlns:a16="http://schemas.microsoft.com/office/drawing/2014/main" id="{6DD642B7-5457-1945-D6ED-13E01ED632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581" y="3912440"/>
            <a:ext cx="561385" cy="561385"/>
          </a:xfrm>
          <a:prstGeom prst="rect">
            <a:avLst/>
          </a:prstGeom>
        </p:spPr>
      </p:pic>
      <p:cxnSp>
        <p:nvCxnSpPr>
          <p:cNvPr id="43" name="Straight Connector 42">
            <a:extLst>
              <a:ext uri="{FF2B5EF4-FFF2-40B4-BE49-F238E27FC236}">
                <a16:creationId xmlns:a16="http://schemas.microsoft.com/office/drawing/2014/main" id="{F104459E-94DD-793B-58A1-7A3B1DB0A840}"/>
              </a:ext>
            </a:extLst>
          </p:cNvPr>
          <p:cNvCxnSpPr>
            <a:cxnSpLocks/>
          </p:cNvCxnSpPr>
          <p:nvPr/>
        </p:nvCxnSpPr>
        <p:spPr>
          <a:xfrm>
            <a:off x="638229" y="4334221"/>
            <a:ext cx="3216265"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44" name="Graphic 43" descr="Checkbox Checked with solid fill">
            <a:extLst>
              <a:ext uri="{FF2B5EF4-FFF2-40B4-BE49-F238E27FC236}">
                <a16:creationId xmlns:a16="http://schemas.microsoft.com/office/drawing/2014/main" id="{4528F8CB-7B1D-1CC2-DBE2-D54EBB78A9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6127" y="1554024"/>
            <a:ext cx="561385" cy="561385"/>
          </a:xfrm>
          <a:prstGeom prst="rect">
            <a:avLst/>
          </a:prstGeom>
        </p:spPr>
      </p:pic>
      <p:cxnSp>
        <p:nvCxnSpPr>
          <p:cNvPr id="45" name="Straight Connector 44">
            <a:extLst>
              <a:ext uri="{FF2B5EF4-FFF2-40B4-BE49-F238E27FC236}">
                <a16:creationId xmlns:a16="http://schemas.microsoft.com/office/drawing/2014/main" id="{5C3F5633-8B10-B45C-FC5A-663E34075810}"/>
              </a:ext>
            </a:extLst>
          </p:cNvPr>
          <p:cNvCxnSpPr>
            <a:cxnSpLocks/>
          </p:cNvCxnSpPr>
          <p:nvPr/>
        </p:nvCxnSpPr>
        <p:spPr>
          <a:xfrm>
            <a:off x="4526775" y="1975805"/>
            <a:ext cx="3216265"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6" name="Graphic 45" descr="Checkbox Checked with solid fill">
            <a:extLst>
              <a:ext uri="{FF2B5EF4-FFF2-40B4-BE49-F238E27FC236}">
                <a16:creationId xmlns:a16="http://schemas.microsoft.com/office/drawing/2014/main" id="{5A22A5B0-20F7-A9E6-64AB-D112045296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5811" y="3912440"/>
            <a:ext cx="561385" cy="561385"/>
          </a:xfrm>
          <a:prstGeom prst="rect">
            <a:avLst/>
          </a:prstGeom>
        </p:spPr>
      </p:pic>
      <p:cxnSp>
        <p:nvCxnSpPr>
          <p:cNvPr id="47" name="Straight Connector 46">
            <a:extLst>
              <a:ext uri="{FF2B5EF4-FFF2-40B4-BE49-F238E27FC236}">
                <a16:creationId xmlns:a16="http://schemas.microsoft.com/office/drawing/2014/main" id="{456475C7-3777-F8EE-EDDB-0DDA3396F4A7}"/>
              </a:ext>
            </a:extLst>
          </p:cNvPr>
          <p:cNvCxnSpPr>
            <a:cxnSpLocks/>
          </p:cNvCxnSpPr>
          <p:nvPr/>
        </p:nvCxnSpPr>
        <p:spPr>
          <a:xfrm>
            <a:off x="4546459" y="4334221"/>
            <a:ext cx="3216265"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8" name="Graphic 47" descr="Checkbox Checked with solid fill">
            <a:extLst>
              <a:ext uri="{FF2B5EF4-FFF2-40B4-BE49-F238E27FC236}">
                <a16:creationId xmlns:a16="http://schemas.microsoft.com/office/drawing/2014/main" id="{39378372-C74B-3B34-0891-FC720393A4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03634" y="1554024"/>
            <a:ext cx="561385" cy="561385"/>
          </a:xfrm>
          <a:prstGeom prst="rect">
            <a:avLst/>
          </a:prstGeom>
        </p:spPr>
      </p:pic>
      <p:cxnSp>
        <p:nvCxnSpPr>
          <p:cNvPr id="49" name="Straight Connector 48">
            <a:extLst>
              <a:ext uri="{FF2B5EF4-FFF2-40B4-BE49-F238E27FC236}">
                <a16:creationId xmlns:a16="http://schemas.microsoft.com/office/drawing/2014/main" id="{3F966560-E6A7-8D66-FF22-3A06BE48D7FE}"/>
              </a:ext>
            </a:extLst>
          </p:cNvPr>
          <p:cNvCxnSpPr>
            <a:cxnSpLocks/>
          </p:cNvCxnSpPr>
          <p:nvPr/>
        </p:nvCxnSpPr>
        <p:spPr>
          <a:xfrm>
            <a:off x="8534282" y="1975805"/>
            <a:ext cx="321626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0" name="Graphic 49" descr="Checkbox Checked with solid fill">
            <a:extLst>
              <a:ext uri="{FF2B5EF4-FFF2-40B4-BE49-F238E27FC236}">
                <a16:creationId xmlns:a16="http://schemas.microsoft.com/office/drawing/2014/main" id="{76CA6FD6-C5AD-749A-7CC9-ABB60FE671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23318" y="3912440"/>
            <a:ext cx="561385" cy="561385"/>
          </a:xfrm>
          <a:prstGeom prst="rect">
            <a:avLst/>
          </a:prstGeom>
        </p:spPr>
      </p:pic>
      <p:cxnSp>
        <p:nvCxnSpPr>
          <p:cNvPr id="51" name="Straight Connector 50">
            <a:extLst>
              <a:ext uri="{FF2B5EF4-FFF2-40B4-BE49-F238E27FC236}">
                <a16:creationId xmlns:a16="http://schemas.microsoft.com/office/drawing/2014/main" id="{4626D092-CB86-3E7F-8CF8-868783584505}"/>
              </a:ext>
            </a:extLst>
          </p:cNvPr>
          <p:cNvCxnSpPr>
            <a:cxnSpLocks/>
          </p:cNvCxnSpPr>
          <p:nvPr/>
        </p:nvCxnSpPr>
        <p:spPr>
          <a:xfrm>
            <a:off x="8553966" y="4334221"/>
            <a:ext cx="321626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82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71C14-DC08-D81A-6258-FD17A91E3063}"/>
            </a:ext>
          </a:extLst>
        </p:cNvPr>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675E1E24-C4C7-29FB-B6E9-21D0100A882A}"/>
              </a:ext>
            </a:extLst>
          </p:cNvPr>
          <p:cNvSpPr>
            <a:spLocks noGrp="1"/>
          </p:cNvSpPr>
          <p:nvPr>
            <p:ph type="sldNum" sz="quarter" idx="11"/>
          </p:nvPr>
        </p:nvSpPr>
        <p:spPr/>
        <p:txBody>
          <a:bodyPr/>
          <a:lstStyle/>
          <a:p>
            <a:fld id="{A35FAB54-BF8F-4CDA-AAB7-8C04D980E701}" type="slidenum">
              <a:rPr lang="fr-FR" b="1" smtClean="0">
                <a:solidFill>
                  <a:prstClr val="white"/>
                </a:solidFill>
                <a:latin typeface="Calibri" panose="020F0502020204030204" pitchFamily="34" charset="0"/>
                <a:cs typeface="Calibri" panose="020F0502020204030204" pitchFamily="34" charset="0"/>
              </a:rPr>
              <a:pPr/>
              <a:t>17</a:t>
            </a:fld>
            <a:endParaRPr lang="fr-FR" b="1" dirty="0">
              <a:solidFill>
                <a:prstClr val="white"/>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45704B9A-AABB-ED0D-04D9-C223C1171546}"/>
              </a:ext>
            </a:extLst>
          </p:cNvPr>
          <p:cNvSpPr/>
          <p:nvPr/>
        </p:nvSpPr>
        <p:spPr>
          <a:xfrm>
            <a:off x="266751" y="914921"/>
            <a:ext cx="11763939" cy="369332"/>
          </a:xfrm>
          <a:prstGeom prst="rect">
            <a:avLst/>
          </a:prstGeom>
        </p:spPr>
        <p:txBody>
          <a:bodyPr wrap="square">
            <a:spAutoFit/>
          </a:bodyPr>
          <a:lstStyle/>
          <a:p>
            <a:pPr>
              <a:lnSpc>
                <a:spcPct val="100000"/>
              </a:lnSpc>
              <a:spcBef>
                <a:spcPts val="0"/>
              </a:spcBef>
            </a:pPr>
            <a:endParaRPr lang="en-US" b="1" dirty="0">
              <a:solidFill>
                <a:schemeClr val="accent3">
                  <a:lumMod val="50000"/>
                </a:schemeClr>
              </a:solidFill>
              <a:latin typeface="Calibri" panose="020F0502020204030204" pitchFamily="34" charset="0"/>
              <a:ea typeface="Avenir Book" charset="0"/>
              <a:cs typeface="Calibri" panose="020F0502020204030204" pitchFamily="34" charset="0"/>
            </a:endParaRPr>
          </a:p>
        </p:txBody>
      </p:sp>
      <p:sp>
        <p:nvSpPr>
          <p:cNvPr id="18" name="TextBox 17">
            <a:extLst>
              <a:ext uri="{FF2B5EF4-FFF2-40B4-BE49-F238E27FC236}">
                <a16:creationId xmlns:a16="http://schemas.microsoft.com/office/drawing/2014/main" id="{65E41FED-CBED-60B6-2392-5B0C3613894E}"/>
              </a:ext>
            </a:extLst>
          </p:cNvPr>
          <p:cNvSpPr txBox="1"/>
          <p:nvPr/>
        </p:nvSpPr>
        <p:spPr>
          <a:xfrm>
            <a:off x="10298995" y="3527369"/>
            <a:ext cx="1787614"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a:latin typeface="Calibri" panose="020F0502020204030204"/>
              </a:defRPr>
            </a:lvl1pPr>
          </a:lstStyle>
          <a:p>
            <a:r>
              <a:rPr lang="en-US" b="1" dirty="0">
                <a:solidFill>
                  <a:schemeClr val="accent3"/>
                </a:solidFill>
                <a:latin typeface="+mj-lt"/>
              </a:rPr>
              <a:t>Hardware with certified Lab</a:t>
            </a:r>
          </a:p>
          <a:p>
            <a:r>
              <a:rPr lang="en-US" b="1" dirty="0">
                <a:solidFill>
                  <a:schemeClr val="accent3"/>
                </a:solidFill>
                <a:latin typeface="+mj-lt"/>
              </a:rPr>
              <a:t>(TPM, SE)</a:t>
            </a:r>
          </a:p>
        </p:txBody>
      </p:sp>
      <p:sp>
        <p:nvSpPr>
          <p:cNvPr id="19" name="TextBox 18">
            <a:extLst>
              <a:ext uri="{FF2B5EF4-FFF2-40B4-BE49-F238E27FC236}">
                <a16:creationId xmlns:a16="http://schemas.microsoft.com/office/drawing/2014/main" id="{42C0ED95-AC96-A764-2551-440A75EE61FC}"/>
              </a:ext>
            </a:extLst>
          </p:cNvPr>
          <p:cNvSpPr txBox="1"/>
          <p:nvPr/>
        </p:nvSpPr>
        <p:spPr>
          <a:xfrm>
            <a:off x="0" y="3302874"/>
            <a:ext cx="2006275" cy="1200329"/>
          </a:xfrm>
          <a:prstGeom prst="rect">
            <a:avLst/>
          </a:prstGeom>
          <a:noFill/>
        </p:spPr>
        <p:txBody>
          <a:bodyPr wrap="square" rtlCol="0">
            <a:spAutoFit/>
          </a:bodyPr>
          <a:lstStyle/>
          <a:p>
            <a:pPr algn="ctr">
              <a:defRPr/>
            </a:pPr>
            <a:r>
              <a:rPr lang="en-US" b="1" dirty="0">
                <a:solidFill>
                  <a:schemeClr val="accent3"/>
                </a:solidFill>
                <a:latin typeface="+mj-lt"/>
              </a:rPr>
              <a:t>IP, Software Security</a:t>
            </a:r>
          </a:p>
          <a:p>
            <a:pPr algn="ctr">
              <a:defRPr/>
            </a:pPr>
            <a:r>
              <a:rPr lang="en-US" b="1" dirty="0">
                <a:solidFill>
                  <a:schemeClr val="accent3"/>
                </a:solidFill>
                <a:latin typeface="+mj-lt"/>
              </a:rPr>
              <a:t>(Trust Zone</a:t>
            </a:r>
          </a:p>
          <a:p>
            <a:pPr algn="ctr">
              <a:defRPr/>
            </a:pPr>
            <a:r>
              <a:rPr lang="en-US" b="1" dirty="0">
                <a:solidFill>
                  <a:schemeClr val="accent3"/>
                </a:solidFill>
                <a:latin typeface="+mj-lt"/>
              </a:rPr>
              <a:t>&amp; TEE)</a:t>
            </a:r>
          </a:p>
        </p:txBody>
      </p:sp>
      <p:pic>
        <p:nvPicPr>
          <p:cNvPr id="22" name="Picture 2" descr="openssl SVG Vector Logos - Vector Logo Zone">
            <a:extLst>
              <a:ext uri="{FF2B5EF4-FFF2-40B4-BE49-F238E27FC236}">
                <a16:creationId xmlns:a16="http://schemas.microsoft.com/office/drawing/2014/main" id="{48CE6AB0-C59F-DF9C-FFDA-11267BB5932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06276" y="2719815"/>
            <a:ext cx="1188040" cy="594020"/>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6" descr="WISeKey - Connectwave">
            <a:extLst>
              <a:ext uri="{FF2B5EF4-FFF2-40B4-BE49-F238E27FC236}">
                <a16:creationId xmlns:a16="http://schemas.microsoft.com/office/drawing/2014/main" id="{ADA1032C-26BC-073E-790B-2AE4579DE0C8}"/>
              </a:ext>
            </a:extLst>
          </p:cNvPr>
          <p:cNvSpPr>
            <a:spLocks noChangeAspect="1" noChangeArrowheads="1"/>
          </p:cNvSpPr>
          <p:nvPr/>
        </p:nvSpPr>
        <p:spPr bwMode="auto">
          <a:xfrm>
            <a:off x="6479774" y="445069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4" descr="Homepage - SEALSQ">
            <a:extLst>
              <a:ext uri="{FF2B5EF4-FFF2-40B4-BE49-F238E27FC236}">
                <a16:creationId xmlns:a16="http://schemas.microsoft.com/office/drawing/2014/main" id="{654DE993-AD0F-E71F-92AD-C553C29B026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89140" y="2165623"/>
            <a:ext cx="1948810" cy="5208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nfineon Technologies — Wikipédia">
            <a:extLst>
              <a:ext uri="{FF2B5EF4-FFF2-40B4-BE49-F238E27FC236}">
                <a16:creationId xmlns:a16="http://schemas.microsoft.com/office/drawing/2014/main" id="{4E59ACA5-D5C3-43D5-B505-3A84E4B826D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37893" y="4099771"/>
            <a:ext cx="890700" cy="3912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TMicroelectronics: Our technology starts with you">
            <a:extLst>
              <a:ext uri="{FF2B5EF4-FFF2-40B4-BE49-F238E27FC236}">
                <a16:creationId xmlns:a16="http://schemas.microsoft.com/office/drawing/2014/main" id="{E8F1C92B-E933-0060-CEEC-5E4B067DE7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38068" y="5037887"/>
            <a:ext cx="735491" cy="5487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NXP Semiconductors | SailPoint">
            <a:extLst>
              <a:ext uri="{FF2B5EF4-FFF2-40B4-BE49-F238E27FC236}">
                <a16:creationId xmlns:a16="http://schemas.microsoft.com/office/drawing/2014/main" id="{A7F61DB9-8F95-1FB9-8050-65FFDB7A61B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650066" y="4556409"/>
            <a:ext cx="735491" cy="4894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Analog Devices et Maxim Integrated annoncent la réception de l'autorisation  de regroupement de la part des autorités antitrust chinoises | Business Wire">
            <a:extLst>
              <a:ext uri="{FF2B5EF4-FFF2-40B4-BE49-F238E27FC236}">
                <a16:creationId xmlns:a16="http://schemas.microsoft.com/office/drawing/2014/main" id="{89603672-F30B-3268-B947-46D3F659E51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07294" y="3058231"/>
            <a:ext cx="1573596" cy="7024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ARM Holdings">
            <a:extLst>
              <a:ext uri="{FF2B5EF4-FFF2-40B4-BE49-F238E27FC236}">
                <a16:creationId xmlns:a16="http://schemas.microsoft.com/office/drawing/2014/main" id="{6FCE4E53-C93D-115F-2138-B07C2BFE7C8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90020" y="4401002"/>
            <a:ext cx="989770" cy="55427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Nuvoton Technology Corp. · GitHub">
            <a:extLst>
              <a:ext uri="{FF2B5EF4-FFF2-40B4-BE49-F238E27FC236}">
                <a16:creationId xmlns:a16="http://schemas.microsoft.com/office/drawing/2014/main" id="{E6A67921-E425-9FEF-0DC9-9A4796F8154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368429" y="3991442"/>
            <a:ext cx="1118470" cy="111847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wolfSSL – Embedded SSL/TLS Library">
            <a:extLst>
              <a:ext uri="{FF2B5EF4-FFF2-40B4-BE49-F238E27FC236}">
                <a16:creationId xmlns:a16="http://schemas.microsoft.com/office/drawing/2014/main" id="{FC5AB54A-4CA4-99BE-7546-33DFC2C3C64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135092" y="2186583"/>
            <a:ext cx="667123" cy="51538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OPSWAT Announces Common Criteria Certification - OPSWAT">
            <a:extLst>
              <a:ext uri="{FF2B5EF4-FFF2-40B4-BE49-F238E27FC236}">
                <a16:creationId xmlns:a16="http://schemas.microsoft.com/office/drawing/2014/main" id="{12DA1B05-3B2F-FF6F-6B17-B8F956BECF7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512137" y="2687818"/>
            <a:ext cx="654388" cy="721662"/>
          </a:xfrm>
          <a:prstGeom prst="rect">
            <a:avLst/>
          </a:prstGeom>
          <a:noFill/>
          <a:extLst>
            <a:ext uri="{909E8E84-426E-40DD-AFC4-6F175D3DCCD1}">
              <a14:hiddenFill xmlns:a14="http://schemas.microsoft.com/office/drawing/2010/main">
                <a:solidFill>
                  <a:srgbClr val="FFFFFF"/>
                </a:solidFill>
              </a14:hiddenFill>
            </a:ext>
          </a:extLst>
        </p:spPr>
      </p:pic>
      <p:sp>
        <p:nvSpPr>
          <p:cNvPr id="33" name="Heptagon 32">
            <a:extLst>
              <a:ext uri="{FF2B5EF4-FFF2-40B4-BE49-F238E27FC236}">
                <a16:creationId xmlns:a16="http://schemas.microsoft.com/office/drawing/2014/main" id="{6D5495DB-5CD2-42DE-622F-0A250C79CC7A}"/>
              </a:ext>
            </a:extLst>
          </p:cNvPr>
          <p:cNvSpPr/>
          <p:nvPr/>
        </p:nvSpPr>
        <p:spPr>
          <a:xfrm>
            <a:off x="8078462" y="4151085"/>
            <a:ext cx="379469" cy="339958"/>
          </a:xfrm>
          <a:prstGeom prst="heptagon">
            <a:avLst/>
          </a:prstGeom>
          <a:solidFill>
            <a:schemeClr val="accent3"/>
          </a:solidFill>
          <a:ln>
            <a:solidFill>
              <a:srgbClr val="505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1</a:t>
            </a:r>
          </a:p>
        </p:txBody>
      </p:sp>
      <p:sp>
        <p:nvSpPr>
          <p:cNvPr id="34" name="Heptagon 33">
            <a:extLst>
              <a:ext uri="{FF2B5EF4-FFF2-40B4-BE49-F238E27FC236}">
                <a16:creationId xmlns:a16="http://schemas.microsoft.com/office/drawing/2014/main" id="{1D911198-E3B7-FF84-DE26-7BA3079A134C}"/>
              </a:ext>
            </a:extLst>
          </p:cNvPr>
          <p:cNvSpPr/>
          <p:nvPr/>
        </p:nvSpPr>
        <p:spPr>
          <a:xfrm>
            <a:off x="8092092" y="4646067"/>
            <a:ext cx="379469" cy="339958"/>
          </a:xfrm>
          <a:prstGeom prst="heptagon">
            <a:avLst/>
          </a:prstGeom>
          <a:solidFill>
            <a:schemeClr val="accent3"/>
          </a:solidFill>
          <a:ln>
            <a:solidFill>
              <a:srgbClr val="505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2</a:t>
            </a:r>
          </a:p>
        </p:txBody>
      </p:sp>
      <p:sp>
        <p:nvSpPr>
          <p:cNvPr id="35" name="Heptagon 34">
            <a:extLst>
              <a:ext uri="{FF2B5EF4-FFF2-40B4-BE49-F238E27FC236}">
                <a16:creationId xmlns:a16="http://schemas.microsoft.com/office/drawing/2014/main" id="{EA8EF60E-4204-60D9-855F-11A3B80A0FC3}"/>
              </a:ext>
            </a:extLst>
          </p:cNvPr>
          <p:cNvSpPr/>
          <p:nvPr/>
        </p:nvSpPr>
        <p:spPr>
          <a:xfrm>
            <a:off x="8092092" y="5154256"/>
            <a:ext cx="379469" cy="339958"/>
          </a:xfrm>
          <a:prstGeom prst="heptagon">
            <a:avLst/>
          </a:prstGeom>
          <a:solidFill>
            <a:schemeClr val="accent3"/>
          </a:solidFill>
          <a:ln>
            <a:solidFill>
              <a:srgbClr val="505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3</a:t>
            </a:r>
          </a:p>
        </p:txBody>
      </p:sp>
      <p:pic>
        <p:nvPicPr>
          <p:cNvPr id="36" name="Picture 2" descr="Logo Microchip Company PNG transparents - StickPNG">
            <a:extLst>
              <a:ext uri="{FF2B5EF4-FFF2-40B4-BE49-F238E27FC236}">
                <a16:creationId xmlns:a16="http://schemas.microsoft.com/office/drawing/2014/main" id="{A7128E9A-FBBE-BAAE-83C8-F0C4EF6D951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063974" y="4114376"/>
            <a:ext cx="881228" cy="554271"/>
          </a:xfrm>
          <a:prstGeom prst="rect">
            <a:avLst/>
          </a:prstGeom>
          <a:noFill/>
          <a:extLst>
            <a:ext uri="{909E8E84-426E-40DD-AFC4-6F175D3DCCD1}">
              <a14:hiddenFill xmlns:a14="http://schemas.microsoft.com/office/drawing/2010/main">
                <a:solidFill>
                  <a:srgbClr val="FFFFFF"/>
                </a:solidFill>
              </a14:hiddenFill>
            </a:ext>
          </a:extLst>
        </p:spPr>
      </p:pic>
      <p:sp>
        <p:nvSpPr>
          <p:cNvPr id="37" name="Heptagon 36">
            <a:extLst>
              <a:ext uri="{FF2B5EF4-FFF2-40B4-BE49-F238E27FC236}">
                <a16:creationId xmlns:a16="http://schemas.microsoft.com/office/drawing/2014/main" id="{9663934B-D7FA-16C1-14ED-9DC71E795E20}"/>
              </a:ext>
            </a:extLst>
          </p:cNvPr>
          <p:cNvSpPr/>
          <p:nvPr/>
        </p:nvSpPr>
        <p:spPr>
          <a:xfrm>
            <a:off x="537277" y="6350570"/>
            <a:ext cx="324955" cy="280856"/>
          </a:xfrm>
          <a:prstGeom prst="heptagon">
            <a:avLst/>
          </a:prstGeom>
          <a:solidFill>
            <a:schemeClr val="accent3"/>
          </a:solidFill>
          <a:ln>
            <a:solidFill>
              <a:srgbClr val="505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X</a:t>
            </a:r>
          </a:p>
        </p:txBody>
      </p:sp>
      <p:sp>
        <p:nvSpPr>
          <p:cNvPr id="38" name="TextBox 37">
            <a:extLst>
              <a:ext uri="{FF2B5EF4-FFF2-40B4-BE49-F238E27FC236}">
                <a16:creationId xmlns:a16="http://schemas.microsoft.com/office/drawing/2014/main" id="{BFAC07FF-FC53-111A-F0D4-482AEDD8085E}"/>
              </a:ext>
            </a:extLst>
          </p:cNvPr>
          <p:cNvSpPr txBox="1"/>
          <p:nvPr/>
        </p:nvSpPr>
        <p:spPr>
          <a:xfrm>
            <a:off x="915625" y="6350570"/>
            <a:ext cx="2181301" cy="276999"/>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Ranking in Market Share</a:t>
            </a:r>
          </a:p>
        </p:txBody>
      </p:sp>
      <p:sp>
        <p:nvSpPr>
          <p:cNvPr id="3" name="Slide Number Placeholder 3">
            <a:extLst>
              <a:ext uri="{FF2B5EF4-FFF2-40B4-BE49-F238E27FC236}">
                <a16:creationId xmlns:a16="http://schemas.microsoft.com/office/drawing/2014/main" id="{D7D03F55-B970-DBE2-7E27-116CE43E992A}"/>
              </a:ext>
            </a:extLst>
          </p:cNvPr>
          <p:cNvSpPr txBox="1">
            <a:spLocks/>
          </p:cNvSpPr>
          <p:nvPr/>
        </p:nvSpPr>
        <p:spPr>
          <a:xfrm>
            <a:off x="43627" y="6447571"/>
            <a:ext cx="2742815" cy="364848"/>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92"/>
            <a:fld id="{B6F15528-21DE-4FAA-801E-634DDDAF4B2B}" type="slidenum">
              <a:rPr lang="en-US" sz="1000" kern="0" smtClean="0">
                <a:solidFill>
                  <a:prstClr val="black">
                    <a:tint val="75000"/>
                  </a:prstClr>
                </a:solidFill>
              </a:rPr>
              <a:pPr defTabSz="554492"/>
              <a:t>17</a:t>
            </a:fld>
            <a:endParaRPr lang="en-US" sz="1000" kern="0" dirty="0">
              <a:solidFill>
                <a:prstClr val="black">
                  <a:tint val="75000"/>
                </a:prstClr>
              </a:solidFill>
            </a:endParaRPr>
          </a:p>
        </p:txBody>
      </p:sp>
      <p:sp>
        <p:nvSpPr>
          <p:cNvPr id="5" name="object 18">
            <a:extLst>
              <a:ext uri="{FF2B5EF4-FFF2-40B4-BE49-F238E27FC236}">
                <a16:creationId xmlns:a16="http://schemas.microsoft.com/office/drawing/2014/main" id="{E86886B9-F65A-6851-978D-EB63FC9589F6}"/>
              </a:ext>
            </a:extLst>
          </p:cNvPr>
          <p:cNvSpPr txBox="1">
            <a:spLocks/>
          </p:cNvSpPr>
          <p:nvPr/>
        </p:nvSpPr>
        <p:spPr>
          <a:xfrm>
            <a:off x="429768" y="274320"/>
            <a:ext cx="11305032" cy="561385"/>
          </a:xfrm>
          <a:prstGeom prst="rect">
            <a:avLst/>
          </a:prstGeom>
        </p:spPr>
        <p:txBody>
          <a:bodyPr vert="horz" wrap="square" lIns="0" tIns="7316" rIns="0" bIns="0" rtlCol="0" anchor="ctr">
            <a:spAutoFit/>
          </a:bodyPr>
          <a:lstStyle>
            <a:lvl1pPr algn="l" eaLnBrk="1" hangingPunct="1">
              <a:defRPr sz="2911" b="0" i="0">
                <a:solidFill>
                  <a:schemeClr val="bg1"/>
                </a:solidFill>
                <a:latin typeface="Roboto Medium"/>
                <a:ea typeface="+mj-ea"/>
                <a:cs typeface="Roboto Medium"/>
              </a:defRPr>
            </a:lvl1pPr>
          </a:lstStyle>
          <a:p>
            <a:pPr marL="7701">
              <a:spcBef>
                <a:spcPts val="58"/>
              </a:spcBef>
            </a:pPr>
            <a:r>
              <a:rPr lang="en-US" sz="3600" b="1" kern="0" spc="-6" dirty="0">
                <a:solidFill>
                  <a:srgbClr val="FFFFFF"/>
                </a:solidFill>
                <a:latin typeface="Calibri" panose="020F0502020204030204" pitchFamily="34" charset="0"/>
                <a:cs typeface="Calibri" panose="020F0502020204030204" pitchFamily="34" charset="0"/>
              </a:rPr>
              <a:t>Competition Mapping on Embedded Security </a:t>
            </a:r>
            <a:endParaRPr lang="en-US" sz="3600" b="1" kern="0" dirty="0">
              <a:latin typeface="Calibri" panose="020F050202020403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BB50A341-DCB0-7C6C-6D17-4B929706B92C}"/>
              </a:ext>
            </a:extLst>
          </p:cNvPr>
          <p:cNvGraphicFramePr>
            <a:graphicFrameLocks noGrp="1"/>
          </p:cNvGraphicFramePr>
          <p:nvPr/>
        </p:nvGraphicFramePr>
        <p:xfrm>
          <a:off x="451966" y="765838"/>
          <a:ext cx="11032561" cy="274320"/>
        </p:xfrm>
        <a:graphic>
          <a:graphicData uri="http://schemas.openxmlformats.org/drawingml/2006/table">
            <a:tbl>
              <a:tblPr/>
              <a:tblGrid>
                <a:gridCol w="11032561">
                  <a:extLst>
                    <a:ext uri="{9D8B030D-6E8A-4147-A177-3AD203B41FA5}">
                      <a16:colId xmlns:a16="http://schemas.microsoft.com/office/drawing/2014/main" val="1191458420"/>
                    </a:ext>
                  </a:extLst>
                </a:gridCol>
              </a:tblGrid>
              <a:tr h="0">
                <a:tc>
                  <a:txBody>
                    <a:bodyPr/>
                    <a:lstStyle/>
                    <a:p>
                      <a:r>
                        <a:rPr lang="en-US" i="1" dirty="0">
                          <a:solidFill>
                            <a:schemeClr val="bg1"/>
                          </a:solidFill>
                          <a:effectLst/>
                          <a:latin typeface="Calibri" panose="020F0502020204030204" pitchFamily="34" charset="0"/>
                          <a:cs typeface="Calibri" panose="020F0502020204030204" pitchFamily="34" charset="0"/>
                        </a:rPr>
                        <a:t>(Software &amp; Hardware)</a:t>
                      </a:r>
                    </a:p>
                  </a:txBody>
                  <a:tcPr marL="0" marR="0" marT="0" marB="0">
                    <a:lnL>
                      <a:noFill/>
                    </a:lnL>
                    <a:lnR>
                      <a:noFill/>
                    </a:lnR>
                    <a:lnT>
                      <a:noFill/>
                    </a:lnT>
                    <a:lnB>
                      <a:noFill/>
                    </a:lnB>
                  </a:tcPr>
                </a:tc>
                <a:extLst>
                  <a:ext uri="{0D108BD9-81ED-4DB2-BD59-A6C34878D82A}">
                    <a16:rowId xmlns:a16="http://schemas.microsoft.com/office/drawing/2014/main" val="1561930581"/>
                  </a:ext>
                </a:extLst>
              </a:tr>
            </a:tbl>
          </a:graphicData>
        </a:graphic>
      </p:graphicFrame>
      <p:cxnSp>
        <p:nvCxnSpPr>
          <p:cNvPr id="2" name="Straight Connector 1">
            <a:extLst>
              <a:ext uri="{FF2B5EF4-FFF2-40B4-BE49-F238E27FC236}">
                <a16:creationId xmlns:a16="http://schemas.microsoft.com/office/drawing/2014/main" id="{BF1E5CCF-EE9F-7595-6791-9A8E30499D0C}"/>
              </a:ext>
            </a:extLst>
          </p:cNvPr>
          <p:cNvCxnSpPr>
            <a:cxnSpLocks/>
          </p:cNvCxnSpPr>
          <p:nvPr/>
        </p:nvCxnSpPr>
        <p:spPr>
          <a:xfrm>
            <a:off x="1699306" y="3856382"/>
            <a:ext cx="8587691" cy="0"/>
          </a:xfrm>
          <a:prstGeom prst="line">
            <a:avLst/>
          </a:prstGeom>
          <a:ln w="47625">
            <a:solidFill>
              <a:schemeClr val="bg1">
                <a:lumMod val="50000"/>
              </a:schemeClr>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4" name="Straight Connector 3">
            <a:extLst>
              <a:ext uri="{FF2B5EF4-FFF2-40B4-BE49-F238E27FC236}">
                <a16:creationId xmlns:a16="http://schemas.microsoft.com/office/drawing/2014/main" id="{AB9E0AFB-85A4-C00D-3EF8-BFB4347CFC94}"/>
              </a:ext>
            </a:extLst>
          </p:cNvPr>
          <p:cNvCxnSpPr>
            <a:cxnSpLocks/>
          </p:cNvCxnSpPr>
          <p:nvPr/>
        </p:nvCxnSpPr>
        <p:spPr>
          <a:xfrm>
            <a:off x="6096000" y="2240909"/>
            <a:ext cx="0" cy="3225147"/>
          </a:xfrm>
          <a:prstGeom prst="line">
            <a:avLst/>
          </a:prstGeom>
          <a:ln w="44450">
            <a:solidFill>
              <a:schemeClr val="bg1">
                <a:lumMod val="50000"/>
              </a:schemeClr>
            </a:solidFill>
            <a:headEnd type="triangle" w="med" len="med"/>
            <a:tailEnd type="none" w="med" len="med"/>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0410F8A2-2024-9070-0A86-67A0E61815A7}"/>
              </a:ext>
            </a:extLst>
          </p:cNvPr>
          <p:cNvSpPr txBox="1"/>
          <p:nvPr/>
        </p:nvSpPr>
        <p:spPr>
          <a:xfrm>
            <a:off x="5001143" y="1510853"/>
            <a:ext cx="22302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3"/>
                </a:solidFill>
                <a:latin typeface="+mj-lt"/>
              </a:rPr>
              <a:t>Embedded Security Provider</a:t>
            </a:r>
          </a:p>
        </p:txBody>
      </p:sp>
      <p:sp>
        <p:nvSpPr>
          <p:cNvPr id="8" name="TextBox 7">
            <a:extLst>
              <a:ext uri="{FF2B5EF4-FFF2-40B4-BE49-F238E27FC236}">
                <a16:creationId xmlns:a16="http://schemas.microsoft.com/office/drawing/2014/main" id="{53C77D0D-B2C3-614E-D9F4-B429B82FB860}"/>
              </a:ext>
            </a:extLst>
          </p:cNvPr>
          <p:cNvSpPr txBox="1"/>
          <p:nvPr/>
        </p:nvSpPr>
        <p:spPr>
          <a:xfrm>
            <a:off x="4509781" y="5735309"/>
            <a:ext cx="3212959" cy="646331"/>
          </a:xfrm>
          <a:prstGeom prst="rect">
            <a:avLst/>
          </a:prstGeom>
          <a:noFill/>
        </p:spPr>
        <p:txBody>
          <a:bodyPr wrap="square" rtlCol="0">
            <a:spAutoFit/>
          </a:bodyPr>
          <a:lstStyle/>
          <a:p>
            <a:pPr lvl="0" algn="ctr">
              <a:defRPr/>
            </a:pPr>
            <a:r>
              <a:rPr lang="en-US" b="1" dirty="0">
                <a:solidFill>
                  <a:schemeClr val="accent3"/>
                </a:solidFill>
                <a:latin typeface="+mj-lt"/>
              </a:rPr>
              <a:t>Broadliner </a:t>
            </a:r>
          </a:p>
          <a:p>
            <a:pPr lvl="0" algn="ctr">
              <a:defRPr/>
            </a:pPr>
            <a:r>
              <a:rPr lang="en-US" b="1" dirty="0">
                <a:solidFill>
                  <a:schemeClr val="accent3"/>
                </a:solidFill>
                <a:latin typeface="+mj-lt"/>
              </a:rPr>
              <a:t>Chip Maker</a:t>
            </a:r>
          </a:p>
        </p:txBody>
      </p:sp>
    </p:spTree>
    <p:extLst>
      <p:ext uri="{BB962C8B-B14F-4D97-AF65-F5344CB8AC3E}">
        <p14:creationId xmlns:p14="http://schemas.microsoft.com/office/powerpoint/2010/main" val="460530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497814A3-B448-48CC-B31A-0DEFE977DA5A}"/>
              </a:ext>
            </a:extLst>
          </p:cNvPr>
          <p:cNvSpPr>
            <a:spLocks noGrp="1"/>
          </p:cNvSpPr>
          <p:nvPr>
            <p:ph type="sldNum" sz="quarter" idx="11"/>
          </p:nvPr>
        </p:nvSpPr>
        <p:spPr/>
        <p:txBody>
          <a:bodyPr/>
          <a:lstStyle/>
          <a:p>
            <a:fld id="{A35FAB54-BF8F-4CDA-AAB7-8C04D980E701}" type="slidenum">
              <a:rPr lang="fr-FR" smtClean="0">
                <a:solidFill>
                  <a:prstClr val="white"/>
                </a:solidFill>
                <a:latin typeface="Calibri" panose="020F0502020204030204" pitchFamily="34" charset="0"/>
                <a:cs typeface="Calibri" panose="020F0502020204030204" pitchFamily="34" charset="0"/>
              </a:rPr>
              <a:pPr/>
              <a:t>18</a:t>
            </a:fld>
            <a:endParaRPr lang="fr-FR" dirty="0">
              <a:solidFill>
                <a:prstClr val="white"/>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494A451-E70F-913F-2AAF-87CB3AE5FD2B}"/>
              </a:ext>
            </a:extLst>
          </p:cNvPr>
          <p:cNvSpPr txBox="1">
            <a:spLocks/>
          </p:cNvSpPr>
          <p:nvPr/>
        </p:nvSpPr>
        <p:spPr>
          <a:xfrm>
            <a:off x="86106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23A8BF-469E-4966-91FD-4FAB595CE722}" type="slidenum">
              <a:rPr lang="en-US" smtClean="0">
                <a:latin typeface="Calibri" panose="020F0502020204030204" pitchFamily="34" charset="0"/>
                <a:cs typeface="Calibri" panose="020F0502020204030204" pitchFamily="34" charset="0"/>
              </a:rPr>
              <a:pPr/>
              <a:t>18</a:t>
            </a:fld>
            <a:endParaRPr lang="en-US"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40A208B-1AA0-4A6B-F9BE-B0A0859DFE67}"/>
              </a:ext>
            </a:extLst>
          </p:cNvPr>
          <p:cNvSpPr/>
          <p:nvPr/>
        </p:nvSpPr>
        <p:spPr>
          <a:xfrm>
            <a:off x="356202" y="914921"/>
            <a:ext cx="11763939" cy="369332"/>
          </a:xfrm>
          <a:prstGeom prst="rect">
            <a:avLst/>
          </a:prstGeom>
        </p:spPr>
        <p:txBody>
          <a:bodyPr wrap="square">
            <a:spAutoFit/>
          </a:bodyPr>
          <a:lstStyle/>
          <a:p>
            <a:pPr>
              <a:lnSpc>
                <a:spcPct val="100000"/>
              </a:lnSpc>
              <a:spcBef>
                <a:spcPts val="0"/>
              </a:spcBef>
            </a:pPr>
            <a:endParaRPr lang="en-US" dirty="0">
              <a:solidFill>
                <a:schemeClr val="accent3">
                  <a:lumMod val="50000"/>
                </a:schemeClr>
              </a:solidFill>
              <a:latin typeface="Calibri" panose="020F0502020204030204" pitchFamily="34" charset="0"/>
              <a:ea typeface="Avenir Book" charset="0"/>
              <a:cs typeface="Calibri" panose="020F0502020204030204" pitchFamily="34" charset="0"/>
            </a:endParaRPr>
          </a:p>
        </p:txBody>
      </p:sp>
      <p:cxnSp>
        <p:nvCxnSpPr>
          <p:cNvPr id="5" name="Straight Connector 4">
            <a:extLst>
              <a:ext uri="{FF2B5EF4-FFF2-40B4-BE49-F238E27FC236}">
                <a16:creationId xmlns:a16="http://schemas.microsoft.com/office/drawing/2014/main" id="{34E8B872-D6CA-42D7-F10D-FB8BB73FBFA8}"/>
              </a:ext>
            </a:extLst>
          </p:cNvPr>
          <p:cNvCxnSpPr>
            <a:cxnSpLocks/>
          </p:cNvCxnSpPr>
          <p:nvPr/>
        </p:nvCxnSpPr>
        <p:spPr>
          <a:xfrm>
            <a:off x="1699306" y="3856382"/>
            <a:ext cx="8587691" cy="0"/>
          </a:xfrm>
          <a:prstGeom prst="line">
            <a:avLst/>
          </a:prstGeom>
          <a:ln w="47625">
            <a:solidFill>
              <a:schemeClr val="bg1">
                <a:lumMod val="50000"/>
              </a:schemeClr>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1FE71DA5-3466-8138-11DC-BAA91982B572}"/>
              </a:ext>
            </a:extLst>
          </p:cNvPr>
          <p:cNvCxnSpPr>
            <a:cxnSpLocks/>
          </p:cNvCxnSpPr>
          <p:nvPr/>
        </p:nvCxnSpPr>
        <p:spPr>
          <a:xfrm>
            <a:off x="6086196" y="1924182"/>
            <a:ext cx="9804" cy="3541874"/>
          </a:xfrm>
          <a:prstGeom prst="line">
            <a:avLst/>
          </a:prstGeom>
          <a:ln w="44450">
            <a:solidFill>
              <a:schemeClr val="bg1">
                <a:lumMod val="50000"/>
              </a:schemeClr>
            </a:solidFill>
            <a:headEnd type="triangle" w="med" len="med"/>
            <a:tailEnd type="none" w="med" len="med"/>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CE96DF56-B4C0-AE51-A9CD-DFE0957F45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3108" y="2683063"/>
            <a:ext cx="1196678" cy="180748"/>
          </a:xfrm>
          <a:prstGeom prst="rect">
            <a:avLst/>
          </a:prstGeom>
        </p:spPr>
      </p:pic>
      <p:pic>
        <p:nvPicPr>
          <p:cNvPr id="8" name="Picture 7">
            <a:extLst>
              <a:ext uri="{FF2B5EF4-FFF2-40B4-BE49-F238E27FC236}">
                <a16:creationId xmlns:a16="http://schemas.microsoft.com/office/drawing/2014/main" id="{DEAC01AA-6C65-0EE3-DEEC-B812381109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3995" y="4084395"/>
            <a:ext cx="1139730" cy="245917"/>
          </a:xfrm>
          <a:prstGeom prst="rect">
            <a:avLst/>
          </a:prstGeom>
        </p:spPr>
      </p:pic>
      <p:pic>
        <p:nvPicPr>
          <p:cNvPr id="9" name="Picture 8">
            <a:extLst>
              <a:ext uri="{FF2B5EF4-FFF2-40B4-BE49-F238E27FC236}">
                <a16:creationId xmlns:a16="http://schemas.microsoft.com/office/drawing/2014/main" id="{C20FD610-7204-0961-98F4-8E76D3248C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5623" y="4002350"/>
            <a:ext cx="669154" cy="371258"/>
          </a:xfrm>
          <a:prstGeom prst="rect">
            <a:avLst/>
          </a:prstGeom>
        </p:spPr>
      </p:pic>
      <p:pic>
        <p:nvPicPr>
          <p:cNvPr id="10" name="Picture 9">
            <a:extLst>
              <a:ext uri="{FF2B5EF4-FFF2-40B4-BE49-F238E27FC236}">
                <a16:creationId xmlns:a16="http://schemas.microsoft.com/office/drawing/2014/main" id="{EF2A2F9B-F5EF-8857-AC1C-9D3521BA5A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1732" y="5077103"/>
            <a:ext cx="876453" cy="389978"/>
          </a:xfrm>
          <a:prstGeom prst="rect">
            <a:avLst/>
          </a:prstGeom>
        </p:spPr>
      </p:pic>
      <p:pic>
        <p:nvPicPr>
          <p:cNvPr id="11" name="Picture 10">
            <a:extLst>
              <a:ext uri="{FF2B5EF4-FFF2-40B4-BE49-F238E27FC236}">
                <a16:creationId xmlns:a16="http://schemas.microsoft.com/office/drawing/2014/main" id="{04757867-332A-4158-6681-72BB08D4BA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7294" y="4301421"/>
            <a:ext cx="729988" cy="729988"/>
          </a:xfrm>
          <a:prstGeom prst="rect">
            <a:avLst/>
          </a:prstGeom>
        </p:spPr>
      </p:pic>
      <p:pic>
        <p:nvPicPr>
          <p:cNvPr id="12" name="Picture 11">
            <a:extLst>
              <a:ext uri="{FF2B5EF4-FFF2-40B4-BE49-F238E27FC236}">
                <a16:creationId xmlns:a16="http://schemas.microsoft.com/office/drawing/2014/main" id="{74B7D765-788D-1354-5B0B-6DA9CEB65C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35382" y="2959546"/>
            <a:ext cx="908122" cy="680215"/>
          </a:xfrm>
          <a:prstGeom prst="rect">
            <a:avLst/>
          </a:prstGeom>
        </p:spPr>
      </p:pic>
      <p:pic>
        <p:nvPicPr>
          <p:cNvPr id="15" name="Picture 14">
            <a:extLst>
              <a:ext uri="{FF2B5EF4-FFF2-40B4-BE49-F238E27FC236}">
                <a16:creationId xmlns:a16="http://schemas.microsoft.com/office/drawing/2014/main" id="{28EE64FB-BE91-7A85-7CDC-DBEC6BD39A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38161" y="2135920"/>
            <a:ext cx="1136754" cy="342698"/>
          </a:xfrm>
          <a:prstGeom prst="rect">
            <a:avLst/>
          </a:prstGeom>
        </p:spPr>
      </p:pic>
      <p:pic>
        <p:nvPicPr>
          <p:cNvPr id="39" name="Picture 38">
            <a:extLst>
              <a:ext uri="{FF2B5EF4-FFF2-40B4-BE49-F238E27FC236}">
                <a16:creationId xmlns:a16="http://schemas.microsoft.com/office/drawing/2014/main" id="{6B67E48F-6349-E3B0-CAA7-3BB97854694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62050" y="3407151"/>
            <a:ext cx="1261568" cy="159798"/>
          </a:xfrm>
          <a:prstGeom prst="rect">
            <a:avLst/>
          </a:prstGeom>
        </p:spPr>
      </p:pic>
      <p:pic>
        <p:nvPicPr>
          <p:cNvPr id="40" name="Picture 39">
            <a:extLst>
              <a:ext uri="{FF2B5EF4-FFF2-40B4-BE49-F238E27FC236}">
                <a16:creationId xmlns:a16="http://schemas.microsoft.com/office/drawing/2014/main" id="{92661D9F-5B21-DBF8-26AD-7101B0EE54E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93774" y="4736193"/>
            <a:ext cx="901068" cy="470881"/>
          </a:xfrm>
          <a:prstGeom prst="rect">
            <a:avLst/>
          </a:prstGeom>
        </p:spPr>
      </p:pic>
      <p:pic>
        <p:nvPicPr>
          <p:cNvPr id="41" name="Picture 40">
            <a:extLst>
              <a:ext uri="{FF2B5EF4-FFF2-40B4-BE49-F238E27FC236}">
                <a16:creationId xmlns:a16="http://schemas.microsoft.com/office/drawing/2014/main" id="{AE8DCCB0-F198-947C-1C70-D18C77B306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46936" y="3184187"/>
            <a:ext cx="606782" cy="364070"/>
          </a:xfrm>
          <a:prstGeom prst="rect">
            <a:avLst/>
          </a:prstGeom>
        </p:spPr>
      </p:pic>
      <p:pic>
        <p:nvPicPr>
          <p:cNvPr id="42" name="Picture 41">
            <a:extLst>
              <a:ext uri="{FF2B5EF4-FFF2-40B4-BE49-F238E27FC236}">
                <a16:creationId xmlns:a16="http://schemas.microsoft.com/office/drawing/2014/main" id="{F76D761B-83E1-91ED-DFBF-8391B3691A8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954693" y="3028443"/>
            <a:ext cx="1272105" cy="707051"/>
          </a:xfrm>
          <a:prstGeom prst="rect">
            <a:avLst/>
          </a:prstGeom>
        </p:spPr>
      </p:pic>
      <p:pic>
        <p:nvPicPr>
          <p:cNvPr id="43" name="Picture 42">
            <a:extLst>
              <a:ext uri="{FF2B5EF4-FFF2-40B4-BE49-F238E27FC236}">
                <a16:creationId xmlns:a16="http://schemas.microsoft.com/office/drawing/2014/main" id="{7A79024F-C34F-A8D5-FDDA-BB57F328D38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61401" y="3269923"/>
            <a:ext cx="912958" cy="369838"/>
          </a:xfrm>
          <a:prstGeom prst="rect">
            <a:avLst/>
          </a:prstGeom>
        </p:spPr>
      </p:pic>
      <p:pic>
        <p:nvPicPr>
          <p:cNvPr id="44" name="Picture 43">
            <a:extLst>
              <a:ext uri="{FF2B5EF4-FFF2-40B4-BE49-F238E27FC236}">
                <a16:creationId xmlns:a16="http://schemas.microsoft.com/office/drawing/2014/main" id="{EC6FA6DE-F21D-0724-B269-0A65AD1E1D0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57110" y="4088953"/>
            <a:ext cx="813707" cy="541485"/>
          </a:xfrm>
          <a:prstGeom prst="rect">
            <a:avLst/>
          </a:prstGeom>
        </p:spPr>
      </p:pic>
      <p:sp>
        <p:nvSpPr>
          <p:cNvPr id="45" name="TextBox 44">
            <a:extLst>
              <a:ext uri="{FF2B5EF4-FFF2-40B4-BE49-F238E27FC236}">
                <a16:creationId xmlns:a16="http://schemas.microsoft.com/office/drawing/2014/main" id="{850674FE-6A1F-BA93-8D40-821B0628E842}"/>
              </a:ext>
            </a:extLst>
          </p:cNvPr>
          <p:cNvSpPr txBox="1"/>
          <p:nvPr/>
        </p:nvSpPr>
        <p:spPr>
          <a:xfrm>
            <a:off x="10354462" y="3545806"/>
            <a:ext cx="1544199"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Calibri" panose="020F0502020204030204"/>
              </a:defRPr>
            </a:lvl1pPr>
          </a:lstStyle>
          <a:p>
            <a:pPr>
              <a:defRPr/>
            </a:pPr>
            <a:r>
              <a:rPr lang="en-US" dirty="0">
                <a:solidFill>
                  <a:schemeClr val="accent3"/>
                </a:solidFill>
                <a:latin typeface="+mj-lt"/>
              </a:rPr>
              <a:t>Legacy (Public CA &amp; PKI</a:t>
            </a:r>
          </a:p>
        </p:txBody>
      </p:sp>
      <p:sp>
        <p:nvSpPr>
          <p:cNvPr id="46" name="TextBox 45">
            <a:extLst>
              <a:ext uri="{FF2B5EF4-FFF2-40B4-BE49-F238E27FC236}">
                <a16:creationId xmlns:a16="http://schemas.microsoft.com/office/drawing/2014/main" id="{BC8F6DED-89BD-CD54-3E1D-F9B2C6296A68}"/>
              </a:ext>
            </a:extLst>
          </p:cNvPr>
          <p:cNvSpPr txBox="1"/>
          <p:nvPr/>
        </p:nvSpPr>
        <p:spPr>
          <a:xfrm>
            <a:off x="285373" y="3368886"/>
            <a:ext cx="1501089" cy="923330"/>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b="1" dirty="0">
                <a:solidFill>
                  <a:schemeClr val="accent3"/>
                </a:solidFill>
                <a:latin typeface="+mj-lt"/>
              </a:rPr>
              <a:t>Pure Software Players</a:t>
            </a:r>
          </a:p>
        </p:txBody>
      </p:sp>
      <p:sp>
        <p:nvSpPr>
          <p:cNvPr id="47" name="TextBox 46">
            <a:extLst>
              <a:ext uri="{FF2B5EF4-FFF2-40B4-BE49-F238E27FC236}">
                <a16:creationId xmlns:a16="http://schemas.microsoft.com/office/drawing/2014/main" id="{4EFB9CFB-2C1D-39C5-7FDF-7FCB344EEFCE}"/>
              </a:ext>
            </a:extLst>
          </p:cNvPr>
          <p:cNvSpPr txBox="1"/>
          <p:nvPr/>
        </p:nvSpPr>
        <p:spPr>
          <a:xfrm>
            <a:off x="5001145" y="1247581"/>
            <a:ext cx="2230233" cy="646331"/>
          </a:xfrm>
          <a:prstGeom prst="rect">
            <a:avLst/>
          </a:prstGeom>
          <a:noFill/>
        </p:spPr>
        <p:txBody>
          <a:bodyPr wrap="square" rtlCol="0">
            <a:spAutoFit/>
          </a:bodyPr>
          <a:lstStyle/>
          <a:p>
            <a:pPr algn="ctr">
              <a:defRPr/>
            </a:pPr>
            <a:r>
              <a:rPr lang="en-US" b="1" dirty="0">
                <a:solidFill>
                  <a:schemeClr val="accent3"/>
                </a:solidFill>
                <a:latin typeface="+mj-lt"/>
              </a:rPr>
              <a:t>IoT Device Identity Provider</a:t>
            </a:r>
          </a:p>
        </p:txBody>
      </p:sp>
      <p:sp>
        <p:nvSpPr>
          <p:cNvPr id="48" name="TextBox 47">
            <a:extLst>
              <a:ext uri="{FF2B5EF4-FFF2-40B4-BE49-F238E27FC236}">
                <a16:creationId xmlns:a16="http://schemas.microsoft.com/office/drawing/2014/main" id="{D45B6FC8-7079-0058-7ABB-6CC958B74BCB}"/>
              </a:ext>
            </a:extLst>
          </p:cNvPr>
          <p:cNvSpPr txBox="1"/>
          <p:nvPr/>
        </p:nvSpPr>
        <p:spPr>
          <a:xfrm>
            <a:off x="4509781" y="5549781"/>
            <a:ext cx="3212959" cy="646331"/>
          </a:xfrm>
          <a:prstGeom prst="rect">
            <a:avLst/>
          </a:prstGeom>
          <a:noFill/>
        </p:spPr>
        <p:txBody>
          <a:bodyPr wrap="square" rtlCol="0">
            <a:spAutoFit/>
          </a:bodyPr>
          <a:lstStyle/>
          <a:p>
            <a:pPr lvl="0" algn="ctr">
              <a:defRPr/>
            </a:pPr>
            <a:r>
              <a:rPr lang="en-US" b="1" dirty="0">
                <a:solidFill>
                  <a:schemeClr val="accent3"/>
                </a:solidFill>
                <a:latin typeface="+mj-lt"/>
              </a:rPr>
              <a:t>Broadliner </a:t>
            </a:r>
          </a:p>
          <a:p>
            <a:pPr lvl="0" algn="ctr">
              <a:defRPr/>
            </a:pPr>
            <a:r>
              <a:rPr lang="en-US" b="1" dirty="0">
                <a:solidFill>
                  <a:schemeClr val="accent3"/>
                </a:solidFill>
                <a:latin typeface="+mj-lt"/>
              </a:rPr>
              <a:t>(Corporate / User / Device)</a:t>
            </a:r>
          </a:p>
        </p:txBody>
      </p:sp>
      <p:sp>
        <p:nvSpPr>
          <p:cNvPr id="49" name="AutoShape 6" descr="WISeKey - Connectwave">
            <a:extLst>
              <a:ext uri="{FF2B5EF4-FFF2-40B4-BE49-F238E27FC236}">
                <a16:creationId xmlns:a16="http://schemas.microsoft.com/office/drawing/2014/main" id="{07E981EC-40AF-428C-9A71-3A2C1469D90B}"/>
              </a:ext>
            </a:extLst>
          </p:cNvPr>
          <p:cNvSpPr>
            <a:spLocks noChangeAspect="1" noChangeArrowheads="1"/>
          </p:cNvSpPr>
          <p:nvPr/>
        </p:nvSpPr>
        <p:spPr bwMode="auto">
          <a:xfrm>
            <a:off x="6728249" y="445069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50" name="Picture 2" descr="IoT Services &amp; Solutions, Secure by Design">
            <a:extLst>
              <a:ext uri="{FF2B5EF4-FFF2-40B4-BE49-F238E27FC236}">
                <a16:creationId xmlns:a16="http://schemas.microsoft.com/office/drawing/2014/main" id="{F9E78919-E2EC-BDAE-518F-00CA668B590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897203" y="2255623"/>
            <a:ext cx="801960" cy="34269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Homepage - SEALSQ">
            <a:extLst>
              <a:ext uri="{FF2B5EF4-FFF2-40B4-BE49-F238E27FC236}">
                <a16:creationId xmlns:a16="http://schemas.microsoft.com/office/drawing/2014/main" id="{44F674F0-B3A8-CB07-8C1E-2C92EAA66365}"/>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244920" y="1924182"/>
            <a:ext cx="1948810" cy="5208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omodo CA change de nom et devient Sectigo">
            <a:extLst>
              <a:ext uri="{FF2B5EF4-FFF2-40B4-BE49-F238E27FC236}">
                <a16:creationId xmlns:a16="http://schemas.microsoft.com/office/drawing/2014/main" id="{C64E1E7F-52B2-0F06-0E74-263A1D484B03}"/>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997476" y="5031095"/>
            <a:ext cx="1246248" cy="651265"/>
          </a:xfrm>
          <a:prstGeom prst="rect">
            <a:avLst/>
          </a:prstGeom>
          <a:noFill/>
          <a:extLst>
            <a:ext uri="{909E8E84-426E-40DD-AFC4-6F175D3DCCD1}">
              <a14:hiddenFill xmlns:a14="http://schemas.microsoft.com/office/drawing/2010/main">
                <a:solidFill>
                  <a:srgbClr val="FFFFFF"/>
                </a:solidFill>
              </a14:hiddenFill>
            </a:ext>
          </a:extLst>
        </p:spPr>
      </p:pic>
      <p:sp>
        <p:nvSpPr>
          <p:cNvPr id="53" name="Heptagon 52">
            <a:extLst>
              <a:ext uri="{FF2B5EF4-FFF2-40B4-BE49-F238E27FC236}">
                <a16:creationId xmlns:a16="http://schemas.microsoft.com/office/drawing/2014/main" id="{58C2B6BD-6681-BD02-C876-CCBBCBD8BFFE}"/>
              </a:ext>
            </a:extLst>
          </p:cNvPr>
          <p:cNvSpPr/>
          <p:nvPr/>
        </p:nvSpPr>
        <p:spPr>
          <a:xfrm>
            <a:off x="8481929" y="3264253"/>
            <a:ext cx="284375" cy="245915"/>
          </a:xfrm>
          <a:prstGeom prst="heptagon">
            <a:avLst/>
          </a:prstGeom>
          <a:solidFill>
            <a:schemeClr val="accent2"/>
          </a:solidFill>
          <a:ln>
            <a:solidFill>
              <a:srgbClr val="505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1</a:t>
            </a:r>
          </a:p>
        </p:txBody>
      </p:sp>
      <p:sp>
        <p:nvSpPr>
          <p:cNvPr id="54" name="Heptagon 53">
            <a:extLst>
              <a:ext uri="{FF2B5EF4-FFF2-40B4-BE49-F238E27FC236}">
                <a16:creationId xmlns:a16="http://schemas.microsoft.com/office/drawing/2014/main" id="{802A3050-C282-CC67-B861-C49F551C208C}"/>
              </a:ext>
            </a:extLst>
          </p:cNvPr>
          <p:cNvSpPr/>
          <p:nvPr/>
        </p:nvSpPr>
        <p:spPr>
          <a:xfrm>
            <a:off x="8496275" y="4086871"/>
            <a:ext cx="284375" cy="245915"/>
          </a:xfrm>
          <a:prstGeom prst="heptagon">
            <a:avLst/>
          </a:prstGeom>
          <a:solidFill>
            <a:schemeClr val="accent2"/>
          </a:solidFill>
          <a:ln>
            <a:solidFill>
              <a:srgbClr val="505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2</a:t>
            </a:r>
          </a:p>
        </p:txBody>
      </p:sp>
      <p:sp>
        <p:nvSpPr>
          <p:cNvPr id="55" name="Heptagon 54">
            <a:extLst>
              <a:ext uri="{FF2B5EF4-FFF2-40B4-BE49-F238E27FC236}">
                <a16:creationId xmlns:a16="http://schemas.microsoft.com/office/drawing/2014/main" id="{F15A8698-F1D6-2C2F-2D21-88EC17CEDE31}"/>
              </a:ext>
            </a:extLst>
          </p:cNvPr>
          <p:cNvSpPr/>
          <p:nvPr/>
        </p:nvSpPr>
        <p:spPr>
          <a:xfrm>
            <a:off x="8518233" y="5215100"/>
            <a:ext cx="284375" cy="245915"/>
          </a:xfrm>
          <a:prstGeom prst="heptagon">
            <a:avLst/>
          </a:prstGeom>
          <a:solidFill>
            <a:schemeClr val="accent2"/>
          </a:solidFill>
          <a:ln>
            <a:solidFill>
              <a:srgbClr val="505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4</a:t>
            </a:r>
          </a:p>
        </p:txBody>
      </p:sp>
      <p:sp>
        <p:nvSpPr>
          <p:cNvPr id="56" name="Heptagon 55">
            <a:extLst>
              <a:ext uri="{FF2B5EF4-FFF2-40B4-BE49-F238E27FC236}">
                <a16:creationId xmlns:a16="http://schemas.microsoft.com/office/drawing/2014/main" id="{E8898E5F-5E89-66E8-75CF-365E49A56B8C}"/>
              </a:ext>
            </a:extLst>
          </p:cNvPr>
          <p:cNvSpPr/>
          <p:nvPr/>
        </p:nvSpPr>
        <p:spPr>
          <a:xfrm>
            <a:off x="6662682" y="5166750"/>
            <a:ext cx="298720" cy="304801"/>
          </a:xfrm>
          <a:prstGeom prst="heptagon">
            <a:avLst/>
          </a:prstGeom>
          <a:solidFill>
            <a:schemeClr val="accent2"/>
          </a:solidFill>
          <a:ln>
            <a:solidFill>
              <a:srgbClr val="505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3</a:t>
            </a:r>
          </a:p>
        </p:txBody>
      </p:sp>
      <p:sp>
        <p:nvSpPr>
          <p:cNvPr id="57" name="Heptagon 56">
            <a:extLst>
              <a:ext uri="{FF2B5EF4-FFF2-40B4-BE49-F238E27FC236}">
                <a16:creationId xmlns:a16="http://schemas.microsoft.com/office/drawing/2014/main" id="{5004E2C8-645E-C3F2-9250-52FC01C75F5F}"/>
              </a:ext>
            </a:extLst>
          </p:cNvPr>
          <p:cNvSpPr/>
          <p:nvPr/>
        </p:nvSpPr>
        <p:spPr>
          <a:xfrm>
            <a:off x="559327" y="6357331"/>
            <a:ext cx="292239" cy="257389"/>
          </a:xfrm>
          <a:prstGeom prst="heptagon">
            <a:avLst/>
          </a:prstGeom>
          <a:solidFill>
            <a:schemeClr val="accent2"/>
          </a:solidFill>
          <a:ln>
            <a:solidFill>
              <a:srgbClr val="505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X</a:t>
            </a:r>
          </a:p>
        </p:txBody>
      </p:sp>
      <p:sp>
        <p:nvSpPr>
          <p:cNvPr id="58" name="TextBox 57">
            <a:extLst>
              <a:ext uri="{FF2B5EF4-FFF2-40B4-BE49-F238E27FC236}">
                <a16:creationId xmlns:a16="http://schemas.microsoft.com/office/drawing/2014/main" id="{0D298BAD-3920-C151-2A06-6C3981F65FEE}"/>
              </a:ext>
            </a:extLst>
          </p:cNvPr>
          <p:cNvSpPr txBox="1"/>
          <p:nvPr/>
        </p:nvSpPr>
        <p:spPr>
          <a:xfrm>
            <a:off x="851566" y="6357331"/>
            <a:ext cx="2219789" cy="307777"/>
          </a:xfrm>
          <a:prstGeom prst="rect">
            <a:avLst/>
          </a:prstGeom>
          <a:noFill/>
        </p:spPr>
        <p:txBody>
          <a:bodyPr wrap="square" rtlCol="0">
            <a:spAutoFit/>
          </a:bodyPr>
          <a:lstStyle/>
          <a:p>
            <a:r>
              <a:rPr lang="en-US" sz="1400" b="1" i="1" dirty="0">
                <a:latin typeface="Calibri" panose="020F0502020204030204" pitchFamily="34" charset="0"/>
                <a:cs typeface="Calibri" panose="020F0502020204030204" pitchFamily="34" charset="0"/>
              </a:rPr>
              <a:t>Ranking in Market Share</a:t>
            </a:r>
          </a:p>
        </p:txBody>
      </p:sp>
      <p:sp>
        <p:nvSpPr>
          <p:cNvPr id="14" name="Slide Number Placeholder 3">
            <a:extLst>
              <a:ext uri="{FF2B5EF4-FFF2-40B4-BE49-F238E27FC236}">
                <a16:creationId xmlns:a16="http://schemas.microsoft.com/office/drawing/2014/main" id="{2C78C699-A089-E72C-5CC1-FC2347404E7E}"/>
              </a:ext>
            </a:extLst>
          </p:cNvPr>
          <p:cNvSpPr txBox="1">
            <a:spLocks/>
          </p:cNvSpPr>
          <p:nvPr/>
        </p:nvSpPr>
        <p:spPr>
          <a:xfrm>
            <a:off x="43627" y="6447571"/>
            <a:ext cx="2742815" cy="364848"/>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92"/>
            <a:fld id="{B6F15528-21DE-4FAA-801E-634DDDAF4B2B}" type="slidenum">
              <a:rPr lang="en-US" sz="1000" kern="0" smtClean="0">
                <a:solidFill>
                  <a:prstClr val="black">
                    <a:tint val="75000"/>
                  </a:prstClr>
                </a:solidFill>
              </a:rPr>
              <a:pPr defTabSz="554492"/>
              <a:t>18</a:t>
            </a:fld>
            <a:endParaRPr lang="en-US" sz="1000" kern="0" dirty="0">
              <a:solidFill>
                <a:prstClr val="black">
                  <a:tint val="75000"/>
                </a:prstClr>
              </a:solidFill>
            </a:endParaRPr>
          </a:p>
        </p:txBody>
      </p:sp>
      <p:sp>
        <p:nvSpPr>
          <p:cNvPr id="16" name="object 18">
            <a:extLst>
              <a:ext uri="{FF2B5EF4-FFF2-40B4-BE49-F238E27FC236}">
                <a16:creationId xmlns:a16="http://schemas.microsoft.com/office/drawing/2014/main" id="{ACE5E4C3-9C85-BA71-070B-C41E4F5F9FD8}"/>
              </a:ext>
            </a:extLst>
          </p:cNvPr>
          <p:cNvSpPr txBox="1">
            <a:spLocks/>
          </p:cNvSpPr>
          <p:nvPr/>
        </p:nvSpPr>
        <p:spPr>
          <a:xfrm>
            <a:off x="429768" y="274320"/>
            <a:ext cx="11305032" cy="561385"/>
          </a:xfrm>
          <a:prstGeom prst="rect">
            <a:avLst/>
          </a:prstGeom>
        </p:spPr>
        <p:txBody>
          <a:bodyPr vert="horz" wrap="square" lIns="0" tIns="7316" rIns="0" bIns="0" rtlCol="0" anchor="ctr">
            <a:spAutoFit/>
          </a:bodyPr>
          <a:lstStyle>
            <a:lvl1pPr algn="l" eaLnBrk="1" hangingPunct="1">
              <a:defRPr sz="2911" b="0" i="0">
                <a:solidFill>
                  <a:schemeClr val="bg1"/>
                </a:solidFill>
                <a:latin typeface="Roboto Medium"/>
                <a:ea typeface="+mj-ea"/>
                <a:cs typeface="Roboto Medium"/>
              </a:defRPr>
            </a:lvl1pPr>
          </a:lstStyle>
          <a:p>
            <a:pPr marL="7701">
              <a:spcBef>
                <a:spcPts val="58"/>
              </a:spcBef>
            </a:pPr>
            <a:r>
              <a:rPr lang="en-US" sz="3600" b="1" kern="0" spc="-6" dirty="0">
                <a:solidFill>
                  <a:srgbClr val="FFFFFF"/>
                </a:solidFill>
                <a:latin typeface="Calibri" panose="020F0502020204030204" pitchFamily="34" charset="0"/>
                <a:cs typeface="Calibri" panose="020F0502020204030204" pitchFamily="34" charset="0"/>
              </a:rPr>
              <a:t>Competition Mapping on Trust Services</a:t>
            </a:r>
            <a:endParaRPr lang="en-US" sz="3600" b="1"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5954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Domotique : le protocole Matter est enfin là, pourquoi est-ce une petite  révolution ?">
            <a:extLst>
              <a:ext uri="{FF2B5EF4-FFF2-40B4-BE49-F238E27FC236}">
                <a16:creationId xmlns:a16="http://schemas.microsoft.com/office/drawing/2014/main" id="{654B725F-1ABC-311B-B4C7-D96D3DE2C9B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2158" t="19020" b="24513"/>
          <a:stretch>
            <a:fillRect/>
          </a:stretch>
        </p:blipFill>
        <p:spPr bwMode="auto">
          <a:xfrm>
            <a:off x="161851" y="4490399"/>
            <a:ext cx="2101515" cy="7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1">
            <a:extLst>
              <a:ext uri="{FF2B5EF4-FFF2-40B4-BE49-F238E27FC236}">
                <a16:creationId xmlns:a16="http://schemas.microsoft.com/office/drawing/2014/main" id="{6F01F16C-558E-D244-AF4E-9CE2B92C581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21618" y="5313771"/>
            <a:ext cx="1758904" cy="2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3">
            <a:extLst>
              <a:ext uri="{FF2B5EF4-FFF2-40B4-BE49-F238E27FC236}">
                <a16:creationId xmlns:a16="http://schemas.microsoft.com/office/drawing/2014/main" id="{225E0BC4-DD29-4E5D-1E35-534DABA245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024288" y="4381625"/>
            <a:ext cx="1679022" cy="85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 descr="National Institute of Standards and Technology (NIST) - CyberHoot">
            <a:extLst>
              <a:ext uri="{FF2B5EF4-FFF2-40B4-BE49-F238E27FC236}">
                <a16:creationId xmlns:a16="http://schemas.microsoft.com/office/drawing/2014/main" id="{41CDC8A0-AEA6-DE36-F4B2-E79B4AB98AA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4752" t="5453" r="16804" b="16626"/>
          <a:stretch/>
        </p:blipFill>
        <p:spPr bwMode="auto">
          <a:xfrm>
            <a:off x="7437096" y="5132344"/>
            <a:ext cx="1403220" cy="83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a:extLst>
              <a:ext uri="{FF2B5EF4-FFF2-40B4-BE49-F238E27FC236}">
                <a16:creationId xmlns:a16="http://schemas.microsoft.com/office/drawing/2014/main" id="{2A710F1C-77FD-BBBA-EF66-97829E18973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02412" y="4951817"/>
            <a:ext cx="10683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a:extLst>
              <a:ext uri="{FF2B5EF4-FFF2-40B4-BE49-F238E27FC236}">
                <a16:creationId xmlns:a16="http://schemas.microsoft.com/office/drawing/2014/main" id="{93BA6776-7013-DCD1-D86C-C2C53AC201A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6368709" y="4942313"/>
            <a:ext cx="1068387" cy="107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5">
            <a:extLst>
              <a:ext uri="{FF2B5EF4-FFF2-40B4-BE49-F238E27FC236}">
                <a16:creationId xmlns:a16="http://schemas.microsoft.com/office/drawing/2014/main" id="{C0972F60-526F-8D1D-A5E0-535809EA62A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9044063" y="5130915"/>
            <a:ext cx="754602" cy="69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Data 34">
            <a:extLst>
              <a:ext uri="{FF2B5EF4-FFF2-40B4-BE49-F238E27FC236}">
                <a16:creationId xmlns:a16="http://schemas.microsoft.com/office/drawing/2014/main" id="{316595D2-FEE9-F519-7803-661BD833A268}"/>
              </a:ext>
            </a:extLst>
          </p:cNvPr>
          <p:cNvSpPr/>
          <p:nvPr/>
        </p:nvSpPr>
        <p:spPr>
          <a:xfrm rot="10800000">
            <a:off x="4911052" y="2020897"/>
            <a:ext cx="7280948" cy="295989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28 w 10028"/>
              <a:gd name="connsiteY0" fmla="*/ 10067 h 10067"/>
              <a:gd name="connsiteX1" fmla="*/ 0 w 10028"/>
              <a:gd name="connsiteY1" fmla="*/ 0 h 10067"/>
              <a:gd name="connsiteX2" fmla="*/ 10028 w 10028"/>
              <a:gd name="connsiteY2" fmla="*/ 67 h 10067"/>
              <a:gd name="connsiteX3" fmla="*/ 8028 w 10028"/>
              <a:gd name="connsiteY3" fmla="*/ 10067 h 10067"/>
              <a:gd name="connsiteX4" fmla="*/ 28 w 10028"/>
              <a:gd name="connsiteY4" fmla="*/ 10067 h 10067"/>
              <a:gd name="connsiteX0" fmla="*/ 28 w 10028"/>
              <a:gd name="connsiteY0" fmla="*/ 10067 h 10067"/>
              <a:gd name="connsiteX1" fmla="*/ 0 w 10028"/>
              <a:gd name="connsiteY1" fmla="*/ 0 h 10067"/>
              <a:gd name="connsiteX2" fmla="*/ 10028 w 10028"/>
              <a:gd name="connsiteY2" fmla="*/ 67 h 10067"/>
              <a:gd name="connsiteX3" fmla="*/ 9154 w 10028"/>
              <a:gd name="connsiteY3" fmla="*/ 10067 h 10067"/>
              <a:gd name="connsiteX4" fmla="*/ 28 w 10028"/>
              <a:gd name="connsiteY4" fmla="*/ 10067 h 10067"/>
              <a:gd name="connsiteX0" fmla="*/ 28 w 10028"/>
              <a:gd name="connsiteY0" fmla="*/ 10067 h 10125"/>
              <a:gd name="connsiteX1" fmla="*/ 0 w 10028"/>
              <a:gd name="connsiteY1" fmla="*/ 0 h 10125"/>
              <a:gd name="connsiteX2" fmla="*/ 10028 w 10028"/>
              <a:gd name="connsiteY2" fmla="*/ 67 h 10125"/>
              <a:gd name="connsiteX3" fmla="*/ 8966 w 10028"/>
              <a:gd name="connsiteY3" fmla="*/ 10125 h 10125"/>
              <a:gd name="connsiteX4" fmla="*/ 28 w 10028"/>
              <a:gd name="connsiteY4" fmla="*/ 10067 h 10125"/>
              <a:gd name="connsiteX0" fmla="*/ 8 w 10028"/>
              <a:gd name="connsiteY0" fmla="*/ 10019 h 10125"/>
              <a:gd name="connsiteX1" fmla="*/ 0 w 10028"/>
              <a:gd name="connsiteY1" fmla="*/ 0 h 10125"/>
              <a:gd name="connsiteX2" fmla="*/ 10028 w 10028"/>
              <a:gd name="connsiteY2" fmla="*/ 67 h 10125"/>
              <a:gd name="connsiteX3" fmla="*/ 8966 w 10028"/>
              <a:gd name="connsiteY3" fmla="*/ 10125 h 10125"/>
              <a:gd name="connsiteX4" fmla="*/ 8 w 10028"/>
              <a:gd name="connsiteY4" fmla="*/ 10019 h 10125"/>
              <a:gd name="connsiteX0" fmla="*/ 8 w 9820"/>
              <a:gd name="connsiteY0" fmla="*/ 10019 h 10125"/>
              <a:gd name="connsiteX1" fmla="*/ 0 w 9820"/>
              <a:gd name="connsiteY1" fmla="*/ 0 h 10125"/>
              <a:gd name="connsiteX2" fmla="*/ 9820 w 9820"/>
              <a:gd name="connsiteY2" fmla="*/ 67 h 10125"/>
              <a:gd name="connsiteX3" fmla="*/ 8966 w 9820"/>
              <a:gd name="connsiteY3" fmla="*/ 10125 h 10125"/>
              <a:gd name="connsiteX4" fmla="*/ 8 w 9820"/>
              <a:gd name="connsiteY4" fmla="*/ 10019 h 10125"/>
              <a:gd name="connsiteX0" fmla="*/ 8 w 10000"/>
              <a:gd name="connsiteY0" fmla="*/ 9895 h 10062"/>
              <a:gd name="connsiteX1" fmla="*/ 0 w 10000"/>
              <a:gd name="connsiteY1" fmla="*/ 0 h 10062"/>
              <a:gd name="connsiteX2" fmla="*/ 10000 w 10000"/>
              <a:gd name="connsiteY2" fmla="*/ 66 h 10062"/>
              <a:gd name="connsiteX3" fmla="*/ 9068 w 10000"/>
              <a:gd name="connsiteY3" fmla="*/ 10062 h 10062"/>
              <a:gd name="connsiteX4" fmla="*/ 8 w 10000"/>
              <a:gd name="connsiteY4" fmla="*/ 9895 h 1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2">
                <a:moveTo>
                  <a:pt x="8" y="9895"/>
                </a:moveTo>
                <a:cubicBezTo>
                  <a:pt x="-1" y="6581"/>
                  <a:pt x="9" y="3315"/>
                  <a:pt x="0" y="0"/>
                </a:cubicBezTo>
                <a:lnTo>
                  <a:pt x="10000" y="66"/>
                </a:lnTo>
                <a:cubicBezTo>
                  <a:pt x="9704" y="3358"/>
                  <a:pt x="9365" y="6770"/>
                  <a:pt x="9068" y="10062"/>
                </a:cubicBezTo>
                <a:lnTo>
                  <a:pt x="8" y="9895"/>
                </a:lnTo>
                <a:close/>
              </a:path>
            </a:pathLst>
          </a:custGeom>
          <a:solidFill>
            <a:srgbClr val="339AF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Data 34">
            <a:extLst>
              <a:ext uri="{FF2B5EF4-FFF2-40B4-BE49-F238E27FC236}">
                <a16:creationId xmlns:a16="http://schemas.microsoft.com/office/drawing/2014/main" id="{F62C2F66-7B64-BFA3-7DCB-81554C79E12F}"/>
              </a:ext>
            </a:extLst>
          </p:cNvPr>
          <p:cNvSpPr/>
          <p:nvPr/>
        </p:nvSpPr>
        <p:spPr>
          <a:xfrm>
            <a:off x="-16636" y="1599618"/>
            <a:ext cx="6206977" cy="285181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28 w 10028"/>
              <a:gd name="connsiteY0" fmla="*/ 10067 h 10067"/>
              <a:gd name="connsiteX1" fmla="*/ 0 w 10028"/>
              <a:gd name="connsiteY1" fmla="*/ 0 h 10067"/>
              <a:gd name="connsiteX2" fmla="*/ 10028 w 10028"/>
              <a:gd name="connsiteY2" fmla="*/ 67 h 10067"/>
              <a:gd name="connsiteX3" fmla="*/ 8028 w 10028"/>
              <a:gd name="connsiteY3" fmla="*/ 10067 h 10067"/>
              <a:gd name="connsiteX4" fmla="*/ 28 w 10028"/>
              <a:gd name="connsiteY4" fmla="*/ 10067 h 10067"/>
              <a:gd name="connsiteX0" fmla="*/ 28 w 10028"/>
              <a:gd name="connsiteY0" fmla="*/ 10067 h 10067"/>
              <a:gd name="connsiteX1" fmla="*/ 0 w 10028"/>
              <a:gd name="connsiteY1" fmla="*/ 0 h 10067"/>
              <a:gd name="connsiteX2" fmla="*/ 10028 w 10028"/>
              <a:gd name="connsiteY2" fmla="*/ 67 h 10067"/>
              <a:gd name="connsiteX3" fmla="*/ 9154 w 10028"/>
              <a:gd name="connsiteY3" fmla="*/ 10067 h 10067"/>
              <a:gd name="connsiteX4" fmla="*/ 28 w 10028"/>
              <a:gd name="connsiteY4" fmla="*/ 10067 h 10067"/>
              <a:gd name="connsiteX0" fmla="*/ 28 w 10028"/>
              <a:gd name="connsiteY0" fmla="*/ 10067 h 10125"/>
              <a:gd name="connsiteX1" fmla="*/ 0 w 10028"/>
              <a:gd name="connsiteY1" fmla="*/ 0 h 10125"/>
              <a:gd name="connsiteX2" fmla="*/ 10028 w 10028"/>
              <a:gd name="connsiteY2" fmla="*/ 67 h 10125"/>
              <a:gd name="connsiteX3" fmla="*/ 8966 w 10028"/>
              <a:gd name="connsiteY3" fmla="*/ 10125 h 10125"/>
              <a:gd name="connsiteX4" fmla="*/ 28 w 10028"/>
              <a:gd name="connsiteY4" fmla="*/ 10067 h 1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 h="10125">
                <a:moveTo>
                  <a:pt x="28" y="10067"/>
                </a:moveTo>
                <a:cubicBezTo>
                  <a:pt x="19" y="6711"/>
                  <a:pt x="9" y="3356"/>
                  <a:pt x="0" y="0"/>
                </a:cubicBezTo>
                <a:lnTo>
                  <a:pt x="10028" y="67"/>
                </a:lnTo>
                <a:cubicBezTo>
                  <a:pt x="9737" y="3400"/>
                  <a:pt x="9257" y="6792"/>
                  <a:pt x="8966" y="10125"/>
                </a:cubicBezTo>
                <a:lnTo>
                  <a:pt x="28" y="10067"/>
                </a:lnTo>
                <a:close/>
              </a:path>
            </a:pathLst>
          </a:custGeom>
          <a:solidFill>
            <a:schemeClr val="accent3">
              <a:lumMod val="50000"/>
              <a:alpha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3">
            <a:extLst>
              <a:ext uri="{FF2B5EF4-FFF2-40B4-BE49-F238E27FC236}">
                <a16:creationId xmlns:a16="http://schemas.microsoft.com/office/drawing/2014/main" id="{0E77F8BA-C165-F9E5-8804-D8317D344991}"/>
              </a:ext>
            </a:extLst>
          </p:cNvPr>
          <p:cNvSpPr txBox="1">
            <a:spLocks/>
          </p:cNvSpPr>
          <p:nvPr/>
        </p:nvSpPr>
        <p:spPr>
          <a:xfrm>
            <a:off x="42863" y="64468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92" fontAlgn="auto">
              <a:spcBef>
                <a:spcPts val="0"/>
              </a:spcBef>
              <a:spcAft>
                <a:spcPts val="0"/>
              </a:spcAft>
              <a:defRPr/>
            </a:pPr>
            <a:fld id="{6ED7DC9E-275E-405B-ADB0-93C0FF4F5E16}" type="slidenum">
              <a:rPr lang="en-US" sz="1000" kern="0" smtClean="0">
                <a:solidFill>
                  <a:prstClr val="black">
                    <a:tint val="75000"/>
                  </a:prstClr>
                </a:solidFill>
              </a:rPr>
              <a:pPr defTabSz="554492" fontAlgn="auto">
                <a:spcBef>
                  <a:spcPts val="0"/>
                </a:spcBef>
                <a:spcAft>
                  <a:spcPts val="0"/>
                </a:spcAft>
                <a:defRPr/>
              </a:pPr>
              <a:t>19</a:t>
            </a:fld>
            <a:endParaRPr lang="en-US" sz="1000" kern="0" dirty="0">
              <a:solidFill>
                <a:prstClr val="black">
                  <a:tint val="75000"/>
                </a:prstClr>
              </a:solidFill>
            </a:endParaRPr>
          </a:p>
        </p:txBody>
      </p:sp>
      <p:sp>
        <p:nvSpPr>
          <p:cNvPr id="7" name="Title 1">
            <a:extLst>
              <a:ext uri="{FF2B5EF4-FFF2-40B4-BE49-F238E27FC236}">
                <a16:creationId xmlns:a16="http://schemas.microsoft.com/office/drawing/2014/main" id="{27F53851-E2FA-5000-2C3E-870EBAD59D97}"/>
              </a:ext>
            </a:extLst>
          </p:cNvPr>
          <p:cNvSpPr txBox="1">
            <a:spLocks/>
          </p:cNvSpPr>
          <p:nvPr/>
        </p:nvSpPr>
        <p:spPr bwMode="auto">
          <a:xfrm>
            <a:off x="429768" y="274320"/>
            <a:ext cx="11436795" cy="533400"/>
          </a:xfrm>
          <a:prstGeom prst="rect">
            <a:avLst/>
          </a:prstGeom>
        </p:spPr>
        <p:txBody>
          <a:bodyPr vert="horz" wrap="square" lIns="0" tIns="0" rIns="0" bIns="0" numCol="1" rtlCol="0" anchor="ctr" anchorCtr="0" compatLnSpc="1">
            <a:prstTxWarp prst="textNoShape">
              <a:avLst/>
            </a:prstTxWarp>
            <a:noAutofit/>
          </a:bodyPr>
          <a:lstStyle>
            <a:lvl1pPr algn="l" eaLnBrk="1" hangingPunct="1">
              <a:defRPr sz="2911" b="0" i="0">
                <a:solidFill>
                  <a:schemeClr val="bg1"/>
                </a:solidFill>
                <a:latin typeface="Roboto Medium"/>
                <a:ea typeface="+mj-ea"/>
                <a:cs typeface="Roboto Medium"/>
              </a:defRPr>
            </a:lvl1pPr>
          </a:lstStyle>
          <a:p>
            <a:r>
              <a:rPr lang="en-US" altLang="en-US" sz="3600" b="1" kern="0" dirty="0">
                <a:latin typeface="Calibri" panose="020F0502020204030204" pitchFamily="34" charset="0"/>
                <a:cs typeface="Calibri" panose="020F0502020204030204" pitchFamily="34" charset="0"/>
              </a:rPr>
              <a:t>Barriers to Entry &amp; Alliances: SEALSQ is Ahead of the Game</a:t>
            </a:r>
            <a:endParaRPr lang="fr-FR" altLang="en-US" sz="3600" b="1" kern="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3E1F515-3068-C7E0-3976-B019D17BD276}"/>
              </a:ext>
            </a:extLst>
          </p:cNvPr>
          <p:cNvSpPr txBox="1"/>
          <p:nvPr/>
        </p:nvSpPr>
        <p:spPr>
          <a:xfrm>
            <a:off x="344113" y="1931717"/>
            <a:ext cx="3949700" cy="523220"/>
          </a:xfrm>
          <a:prstGeom prst="rect">
            <a:avLst/>
          </a:prstGeom>
          <a:noFill/>
        </p:spPr>
        <p:txBody>
          <a:bodyPr wrap="square">
            <a:spAutoFit/>
          </a:bodyPr>
          <a:lstStyle/>
          <a:p>
            <a:pPr algn="ctr"/>
            <a:r>
              <a:rPr lang="en-US" sz="2800" b="1" dirty="0">
                <a:solidFill>
                  <a:schemeClr val="bg1"/>
                </a:solidFill>
                <a:latin typeface="Calibri" panose="020F0502020204030204" pitchFamily="34" charset="0"/>
                <a:cs typeface="Calibri" panose="020F0502020204030204" pitchFamily="34" charset="0"/>
              </a:rPr>
              <a:t>Standards / Consortiums</a:t>
            </a:r>
            <a:endParaRPr lang="en-US" sz="2800" dirty="0">
              <a:solidFill>
                <a:schemeClr val="bg1"/>
              </a:solidFill>
            </a:endParaRPr>
          </a:p>
        </p:txBody>
      </p:sp>
      <p:sp>
        <p:nvSpPr>
          <p:cNvPr id="18" name="TextBox 17">
            <a:extLst>
              <a:ext uri="{FF2B5EF4-FFF2-40B4-BE49-F238E27FC236}">
                <a16:creationId xmlns:a16="http://schemas.microsoft.com/office/drawing/2014/main" id="{70DEF8BB-E8D8-D70A-6386-73C7F633DCF6}"/>
              </a:ext>
            </a:extLst>
          </p:cNvPr>
          <p:cNvSpPr txBox="1"/>
          <p:nvPr/>
        </p:nvSpPr>
        <p:spPr>
          <a:xfrm>
            <a:off x="6174388" y="2280824"/>
            <a:ext cx="5283200" cy="954107"/>
          </a:xfrm>
          <a:prstGeom prst="rect">
            <a:avLst/>
          </a:prstGeom>
          <a:noFill/>
        </p:spPr>
        <p:txBody>
          <a:bodyPr wrap="square">
            <a:spAutoFit/>
          </a:bodyPr>
          <a:lstStyle/>
          <a:p>
            <a:pPr fontAlgn="auto">
              <a:spcBef>
                <a:spcPts val="0"/>
              </a:spcBef>
              <a:spcAft>
                <a:spcPts val="0"/>
              </a:spcAft>
              <a:defRPr/>
            </a:pPr>
            <a:r>
              <a:rPr lang="en-US" sz="2800" b="1" dirty="0">
                <a:solidFill>
                  <a:schemeClr val="bg1"/>
                </a:solidFill>
                <a:latin typeface="Calibri" panose="020F0502020204030204" pitchFamily="34" charset="0"/>
                <a:cs typeface="Calibri" panose="020F0502020204030204" pitchFamily="34" charset="0"/>
              </a:rPr>
              <a:t>Certifications mandated by cybersecurity regulation bodies</a:t>
            </a:r>
          </a:p>
        </p:txBody>
      </p:sp>
      <p:sp>
        <p:nvSpPr>
          <p:cNvPr id="20" name="TextBox 19">
            <a:extLst>
              <a:ext uri="{FF2B5EF4-FFF2-40B4-BE49-F238E27FC236}">
                <a16:creationId xmlns:a16="http://schemas.microsoft.com/office/drawing/2014/main" id="{5ACD68B9-2890-89E6-8321-F05936086277}"/>
              </a:ext>
            </a:extLst>
          </p:cNvPr>
          <p:cNvSpPr txBox="1"/>
          <p:nvPr/>
        </p:nvSpPr>
        <p:spPr>
          <a:xfrm>
            <a:off x="381000" y="2572827"/>
            <a:ext cx="5067300" cy="1169551"/>
          </a:xfrm>
          <a:prstGeom prst="rect">
            <a:avLst/>
          </a:prstGeom>
          <a:noFill/>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GSMA selects only 2 Root CA / PKI, WISeKey accredited to start business in 2024. </a:t>
            </a:r>
          </a:p>
          <a:p>
            <a:endParaRPr lang="en-US" dirty="0">
              <a:solidFill>
                <a:schemeClr val="bg1"/>
              </a:solidFill>
              <a:latin typeface="Calibri" panose="020F0502020204030204" pitchFamily="34" charset="0"/>
              <a:cs typeface="Calibri" panose="020F0502020204030204" pitchFamily="34" charset="0"/>
            </a:endParaRPr>
          </a:p>
          <a:p>
            <a:r>
              <a:rPr lang="en-US" sz="1600" dirty="0">
                <a:solidFill>
                  <a:schemeClr val="bg1"/>
                </a:solidFill>
                <a:latin typeface="Calibri" panose="020F0502020204030204" pitchFamily="34" charset="0"/>
                <a:cs typeface="Calibri" panose="020F0502020204030204" pitchFamily="34" charset="0"/>
              </a:rPr>
              <a:t>More on MATTER: https://csa-iot.org/certification/paa</a:t>
            </a:r>
            <a:endParaRPr lang="en-US" sz="1600" dirty="0">
              <a:solidFill>
                <a:schemeClr val="bg1"/>
              </a:solidFill>
            </a:endParaRPr>
          </a:p>
        </p:txBody>
      </p:sp>
      <p:sp>
        <p:nvSpPr>
          <p:cNvPr id="26" name="TextBox 25">
            <a:extLst>
              <a:ext uri="{FF2B5EF4-FFF2-40B4-BE49-F238E27FC236}">
                <a16:creationId xmlns:a16="http://schemas.microsoft.com/office/drawing/2014/main" id="{AB7A0E61-F853-7D0F-5050-EC297B148F88}"/>
              </a:ext>
            </a:extLst>
          </p:cNvPr>
          <p:cNvSpPr txBox="1"/>
          <p:nvPr/>
        </p:nvSpPr>
        <p:spPr>
          <a:xfrm>
            <a:off x="6203950" y="3466981"/>
            <a:ext cx="5562881" cy="646331"/>
          </a:xfrm>
          <a:prstGeom prst="rect">
            <a:avLst/>
          </a:prstGeom>
          <a:noFill/>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For SECURITY IC market, SEALSQ products have passed certifications like FIPS 140-3 or Common Criteria.</a:t>
            </a:r>
          </a:p>
        </p:txBody>
      </p:sp>
      <p:sp>
        <p:nvSpPr>
          <p:cNvPr id="27" name="TextBox 26">
            <a:extLst>
              <a:ext uri="{FF2B5EF4-FFF2-40B4-BE49-F238E27FC236}">
                <a16:creationId xmlns:a16="http://schemas.microsoft.com/office/drawing/2014/main" id="{4A29BCC7-2DE3-7A16-8FD1-D6FFC7C3D3E8}"/>
              </a:ext>
            </a:extLst>
          </p:cNvPr>
          <p:cNvSpPr txBox="1"/>
          <p:nvPr/>
        </p:nvSpPr>
        <p:spPr>
          <a:xfrm>
            <a:off x="6203950" y="4370090"/>
            <a:ext cx="5067300" cy="369332"/>
          </a:xfrm>
          <a:prstGeom prst="rect">
            <a:avLst/>
          </a:prstGeom>
          <a:noFill/>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For PKI and Certificates, certification is WEBTRUST.</a:t>
            </a:r>
          </a:p>
        </p:txBody>
      </p:sp>
    </p:spTree>
    <p:extLst>
      <p:ext uri="{BB962C8B-B14F-4D97-AF65-F5344CB8AC3E}">
        <p14:creationId xmlns:p14="http://schemas.microsoft.com/office/powerpoint/2010/main" val="1429378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A6FCD9-5C74-0422-07B8-CC269BC35640}"/>
              </a:ext>
            </a:extLst>
          </p:cNvPr>
          <p:cNvSpPr/>
          <p:nvPr/>
        </p:nvSpPr>
        <p:spPr>
          <a:xfrm>
            <a:off x="0" y="0"/>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7701">
              <a:lnSpc>
                <a:spcPts val="1749"/>
              </a:lnSpc>
            </a:pPr>
            <a:r>
              <a:rPr spc="-15" dirty="0"/>
              <a:t>00</a:t>
            </a:r>
          </a:p>
        </p:txBody>
      </p:sp>
      <p:sp>
        <p:nvSpPr>
          <p:cNvPr id="31" name="object 26">
            <a:extLst>
              <a:ext uri="{FF2B5EF4-FFF2-40B4-BE49-F238E27FC236}">
                <a16:creationId xmlns:a16="http://schemas.microsoft.com/office/drawing/2014/main" id="{F8D66FA1-C0CD-4DE7-8A71-A4CE38A4D50D}"/>
              </a:ext>
            </a:extLst>
          </p:cNvPr>
          <p:cNvSpPr txBox="1"/>
          <p:nvPr/>
        </p:nvSpPr>
        <p:spPr>
          <a:xfrm>
            <a:off x="430882" y="275110"/>
            <a:ext cx="10973719" cy="564496"/>
          </a:xfrm>
          <a:prstGeom prst="rect">
            <a:avLst/>
          </a:prstGeom>
        </p:spPr>
        <p:txBody>
          <a:bodyPr vert="horz" wrap="square" lIns="0" tIns="10397" rIns="0" bIns="0" rtlCol="0">
            <a:spAutoFit/>
          </a:bodyPr>
          <a:lstStyle/>
          <a:p>
            <a:pPr marL="0" marR="0">
              <a:spcBef>
                <a:spcPts val="0"/>
              </a:spcBef>
            </a:pPr>
            <a:r>
              <a:rPr lang="en-US" sz="3600" b="1" dirty="0">
                <a:solidFill>
                  <a:schemeClr val="bg1"/>
                </a:solidFill>
                <a:latin typeface="Calibri" panose="020F0502020204030204" pitchFamily="34" charset="0"/>
                <a:ea typeface="+mj-ea"/>
                <a:cs typeface="Calibri" panose="020F0502020204030204" pitchFamily="34" charset="0"/>
              </a:rPr>
              <a:t>Forward-Looking Statements</a:t>
            </a:r>
          </a:p>
        </p:txBody>
      </p:sp>
      <p:sp>
        <p:nvSpPr>
          <p:cNvPr id="5" name="object 26">
            <a:extLst>
              <a:ext uri="{FF2B5EF4-FFF2-40B4-BE49-F238E27FC236}">
                <a16:creationId xmlns:a16="http://schemas.microsoft.com/office/drawing/2014/main" id="{0EA3A698-D80D-787F-A038-4291F5D7459E}"/>
              </a:ext>
            </a:extLst>
          </p:cNvPr>
          <p:cNvSpPr txBox="1"/>
          <p:nvPr/>
        </p:nvSpPr>
        <p:spPr>
          <a:xfrm>
            <a:off x="530087" y="1389827"/>
            <a:ext cx="11092070" cy="3457596"/>
          </a:xfrm>
          <a:prstGeom prst="rect">
            <a:avLst/>
          </a:prstGeom>
        </p:spPr>
        <p:txBody>
          <a:bodyPr vert="horz" wrap="square" lIns="0" tIns="10397" rIns="0" bIns="0" rtlCol="0">
            <a:spAutoFit/>
          </a:bodyPr>
          <a:lstStyle/>
          <a:p>
            <a:pPr marL="0" marR="0" algn="just">
              <a:spcBef>
                <a:spcPts val="0"/>
              </a:spcBef>
            </a:pPr>
            <a:r>
              <a:rPr lang="en-US" sz="1600" dirty="0">
                <a:solidFill>
                  <a:srgbClr val="293849"/>
                </a:solidFill>
                <a:effectLst/>
                <a:latin typeface="Calibri" panose="020F0502020204030204" pitchFamily="34" charset="0"/>
                <a:ea typeface="Times New Roman" panose="02020603050405020304" pitchFamily="18" charset="0"/>
                <a:cs typeface="Calibri" panose="020F0502020204030204" pitchFamily="34" charset="0"/>
              </a:rPr>
              <a:t>This communication expressly or implicitly contains certain forward-looking statements concerning SEALSQ Corp and its businesses. Forward-looking statements include statements regarding our business strategy, financial performance, results of operations, market data, events or developments that we expect or anticipates will occur in the future, as well as any other statements which are not historical facts. Although we believe that the expectations reflected in such forward-looking statements are reasonable, no assurance can be given that such expectations will prove to have been correct. These statements involve known and unknown risks and are based upon a number of assumptions and estimates which are inherently subject to significant uncertainties and contingencies, many of which are beyond our control. Actual results may differ materially from those expressed or implied by such forward-looking statements. Important factors that, in our view, could cause actual results to differ materially from those discussed in the forward-looking statements include SEALSQ's ability to continue beneficial transactions with material parties, including a limited number of significant customers; market demand and semiconductor industry conditions; and the risks discussed in SEALSQ's filings with the SEC. Risks and uncertainties are further described in reports filed by SEALSQ with the SEC.</a:t>
            </a:r>
          </a:p>
          <a:p>
            <a:pPr marL="0" marR="0" algn="just">
              <a:spcBef>
                <a:spcPts val="0"/>
              </a:spcBef>
            </a:pPr>
            <a:endParaRPr lang="en-US" sz="1600" dirty="0">
              <a:solidFill>
                <a:srgbClr val="293849"/>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spcBef>
                <a:spcPts val="0"/>
              </a:spcBef>
            </a:pPr>
            <a:r>
              <a:rPr lang="en-US" sz="1600" dirty="0">
                <a:solidFill>
                  <a:srgbClr val="293849"/>
                </a:solidFill>
                <a:effectLst/>
                <a:latin typeface="Calibri" panose="020F0502020204030204" pitchFamily="34" charset="0"/>
                <a:ea typeface="Times New Roman" panose="02020603050405020304" pitchFamily="18" charset="0"/>
                <a:cs typeface="Calibri" panose="020F0502020204030204" pitchFamily="34" charset="0"/>
              </a:rPr>
              <a:t>SEALSQ Corp is providing this communication as of this date and does not undertake to update any forward-looking statements contained herein as a result of new information, future events or otherwise.</a:t>
            </a:r>
          </a:p>
        </p:txBody>
      </p:sp>
      <p:sp>
        <p:nvSpPr>
          <p:cNvPr id="3" name="Slide Number Placeholder 3">
            <a:extLst>
              <a:ext uri="{FF2B5EF4-FFF2-40B4-BE49-F238E27FC236}">
                <a16:creationId xmlns:a16="http://schemas.microsoft.com/office/drawing/2014/main" id="{15D670F5-507A-44E9-0370-CEDEF2614EA6}"/>
              </a:ext>
            </a:extLst>
          </p:cNvPr>
          <p:cNvSpPr txBox="1">
            <a:spLocks/>
          </p:cNvSpPr>
          <p:nvPr/>
        </p:nvSpPr>
        <p:spPr>
          <a:xfrm>
            <a:off x="43627" y="6447571"/>
            <a:ext cx="2742815" cy="364848"/>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92"/>
            <a:fld id="{B6F15528-21DE-4FAA-801E-634DDDAF4B2B}" type="slidenum">
              <a:rPr lang="en-US" sz="1000" kern="0" smtClean="0">
                <a:solidFill>
                  <a:prstClr val="black">
                    <a:tint val="75000"/>
                  </a:prstClr>
                </a:solidFill>
              </a:rPr>
              <a:pPr defTabSz="554492"/>
              <a:t>2</a:t>
            </a:fld>
            <a:endParaRPr lang="en-US" sz="1000" kern="0" dirty="0">
              <a:solidFill>
                <a:prstClr val="black">
                  <a:tint val="75000"/>
                </a:prst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195EF6CF-2566-4AE3-9EE5-8ECE29C393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39261" y="2789491"/>
            <a:ext cx="3497894" cy="3073553"/>
          </a:xfrm>
          <a:prstGeom prst="rect">
            <a:avLst/>
          </a:prstGeom>
          <a:ln w="28575">
            <a:solidFill>
              <a:schemeClr val="bg1"/>
            </a:solidFill>
          </a:ln>
          <a:effectLst>
            <a:outerShdw blurRad="63500" sx="102000" sy="102000" algn="ctr" rotWithShape="0">
              <a:prstClr val="black">
                <a:alpha val="40000"/>
              </a:prstClr>
            </a:outerShdw>
          </a:effectLst>
        </p:spPr>
      </p:pic>
      <p:sp>
        <p:nvSpPr>
          <p:cNvPr id="10" name="object 18">
            <a:extLst>
              <a:ext uri="{FF2B5EF4-FFF2-40B4-BE49-F238E27FC236}">
                <a16:creationId xmlns:a16="http://schemas.microsoft.com/office/drawing/2014/main" id="{3C3B36B4-83AC-2E32-11FE-61D92C7221F7}"/>
              </a:ext>
            </a:extLst>
          </p:cNvPr>
          <p:cNvSpPr txBox="1">
            <a:spLocks/>
          </p:cNvSpPr>
          <p:nvPr/>
        </p:nvSpPr>
        <p:spPr>
          <a:xfrm>
            <a:off x="429767" y="274320"/>
            <a:ext cx="9724325"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SEALSQ Holds Over 100 Active Patents</a:t>
            </a:r>
            <a:endParaRPr lang="en-US" sz="3600" kern="0"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C7684118-FB50-62AF-49C7-5DCD97ED735A}"/>
              </a:ext>
            </a:extLst>
          </p:cNvPr>
          <p:cNvSpPr/>
          <p:nvPr/>
        </p:nvSpPr>
        <p:spPr>
          <a:xfrm>
            <a:off x="500012" y="2789492"/>
            <a:ext cx="2040038" cy="3073535"/>
          </a:xfrm>
          <a:prstGeom prst="rect">
            <a:avLst/>
          </a:prstGeom>
          <a:solidFill>
            <a:schemeClr val="tx2">
              <a:lumMod val="60000"/>
              <a:lumOff val="40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9B0C17-0684-ECB3-970D-8C283BB7E385}"/>
              </a:ext>
            </a:extLst>
          </p:cNvPr>
          <p:cNvSpPr/>
          <p:nvPr/>
        </p:nvSpPr>
        <p:spPr>
          <a:xfrm>
            <a:off x="354845" y="3021198"/>
            <a:ext cx="2330373" cy="900940"/>
          </a:xfrm>
          <a:prstGeom prst="rect">
            <a:avLst/>
          </a:prstGeom>
          <a:solidFill>
            <a:schemeClr val="tx2"/>
          </a:solidFill>
          <a:ln>
            <a:solidFill>
              <a:schemeClr val="bg1"/>
            </a:solidFill>
          </a:ln>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39</a:t>
            </a:r>
          </a:p>
        </p:txBody>
      </p:sp>
      <p:sp>
        <p:nvSpPr>
          <p:cNvPr id="29" name="TextBox 28">
            <a:extLst>
              <a:ext uri="{FF2B5EF4-FFF2-40B4-BE49-F238E27FC236}">
                <a16:creationId xmlns:a16="http://schemas.microsoft.com/office/drawing/2014/main" id="{FD5B0C06-B7FD-6E6E-19A0-C833949DB1CD}"/>
              </a:ext>
            </a:extLst>
          </p:cNvPr>
          <p:cNvSpPr txBox="1"/>
          <p:nvPr/>
        </p:nvSpPr>
        <p:spPr>
          <a:xfrm>
            <a:off x="901950" y="4251337"/>
            <a:ext cx="1236163" cy="679925"/>
          </a:xfrm>
          <a:prstGeom prst="rect">
            <a:avLst/>
          </a:prstGeom>
        </p:spPr>
        <p:txBody>
          <a:bodyPr vert="horz" wrap="square" lIns="0" tIns="0" rIns="0" bIns="0" rtlCol="0" anchor="b" anchorCtr="0">
            <a:noAutofit/>
          </a:bodyPr>
          <a:lstStyle/>
          <a:p>
            <a:pPr algn="ctr"/>
            <a:r>
              <a:rPr lang="en-US" sz="2400" b="1" dirty="0">
                <a:solidFill>
                  <a:schemeClr val="bg1"/>
                </a:solidFill>
                <a:latin typeface="Calibri" panose="020F0502020204030204" pitchFamily="34" charset="0"/>
                <a:cs typeface="Calibri" panose="020F0502020204030204" pitchFamily="34" charset="0"/>
              </a:rPr>
              <a:t>Patent Families</a:t>
            </a:r>
          </a:p>
        </p:txBody>
      </p:sp>
      <p:sp>
        <p:nvSpPr>
          <p:cNvPr id="23" name="Rectangle 22">
            <a:extLst>
              <a:ext uri="{FF2B5EF4-FFF2-40B4-BE49-F238E27FC236}">
                <a16:creationId xmlns:a16="http://schemas.microsoft.com/office/drawing/2014/main" id="{58594482-F3E0-0E30-F1C9-8710CD5DB5CB}"/>
              </a:ext>
            </a:extLst>
          </p:cNvPr>
          <p:cNvSpPr/>
          <p:nvPr/>
        </p:nvSpPr>
        <p:spPr>
          <a:xfrm>
            <a:off x="3161484" y="2789491"/>
            <a:ext cx="2040038" cy="3073535"/>
          </a:xfrm>
          <a:prstGeom prst="rect">
            <a:avLst/>
          </a:prstGeom>
          <a:solidFill>
            <a:schemeClr val="tx2">
              <a:lumMod val="60000"/>
              <a:lumOff val="40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8E5EAC9-80A6-7269-88D8-EE0E94474A99}"/>
              </a:ext>
            </a:extLst>
          </p:cNvPr>
          <p:cNvSpPr/>
          <p:nvPr/>
        </p:nvSpPr>
        <p:spPr>
          <a:xfrm>
            <a:off x="3016317" y="3021196"/>
            <a:ext cx="2330373" cy="900941"/>
          </a:xfrm>
          <a:prstGeom prst="rect">
            <a:avLst/>
          </a:prstGeom>
          <a:solidFill>
            <a:schemeClr val="tx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106</a:t>
            </a:r>
          </a:p>
        </p:txBody>
      </p:sp>
      <p:sp>
        <p:nvSpPr>
          <p:cNvPr id="30" name="TextBox 29">
            <a:extLst>
              <a:ext uri="{FF2B5EF4-FFF2-40B4-BE49-F238E27FC236}">
                <a16:creationId xmlns:a16="http://schemas.microsoft.com/office/drawing/2014/main" id="{96456A47-77E3-B5DD-B3DA-1D81CA6CDAD4}"/>
              </a:ext>
            </a:extLst>
          </p:cNvPr>
          <p:cNvSpPr txBox="1"/>
          <p:nvPr/>
        </p:nvSpPr>
        <p:spPr>
          <a:xfrm>
            <a:off x="3563422" y="4251336"/>
            <a:ext cx="1236163" cy="1049235"/>
          </a:xfrm>
          <a:prstGeom prst="rect">
            <a:avLst/>
          </a:prstGeom>
        </p:spPr>
        <p:txBody>
          <a:bodyPr vert="horz" wrap="square" lIns="0" tIns="0" rIns="0" bIns="0" rtlCol="0" anchor="b" anchorCtr="0">
            <a:noAutofit/>
          </a:bodyPr>
          <a:lstStyle/>
          <a:p>
            <a:pPr algn="ctr"/>
            <a:r>
              <a:rPr lang="en-US" sz="2400" b="1" dirty="0">
                <a:solidFill>
                  <a:schemeClr val="bg1"/>
                </a:solidFill>
                <a:latin typeface="Calibri" panose="020F0502020204030204" pitchFamily="34" charset="0"/>
                <a:cs typeface="Calibri" panose="020F0502020204030204" pitchFamily="34" charset="0"/>
              </a:rPr>
              <a:t>Granted Active Patents</a:t>
            </a:r>
          </a:p>
        </p:txBody>
      </p:sp>
      <p:sp>
        <p:nvSpPr>
          <p:cNvPr id="24" name="Rectangle 23">
            <a:extLst>
              <a:ext uri="{FF2B5EF4-FFF2-40B4-BE49-F238E27FC236}">
                <a16:creationId xmlns:a16="http://schemas.microsoft.com/office/drawing/2014/main" id="{91CFD074-C562-C96D-E11C-0CF8E46DBADF}"/>
              </a:ext>
            </a:extLst>
          </p:cNvPr>
          <p:cNvSpPr/>
          <p:nvPr/>
        </p:nvSpPr>
        <p:spPr>
          <a:xfrm>
            <a:off x="5822956" y="2789491"/>
            <a:ext cx="2040038" cy="3073535"/>
          </a:xfrm>
          <a:prstGeom prst="rect">
            <a:avLst/>
          </a:prstGeom>
          <a:solidFill>
            <a:schemeClr val="tx2">
              <a:lumMod val="60000"/>
              <a:lumOff val="40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F8CAEDF-E6E6-66C6-0607-0BAB851A7534}"/>
              </a:ext>
            </a:extLst>
          </p:cNvPr>
          <p:cNvSpPr/>
          <p:nvPr/>
        </p:nvSpPr>
        <p:spPr>
          <a:xfrm>
            <a:off x="5677789" y="3021195"/>
            <a:ext cx="2330373" cy="900941"/>
          </a:xfrm>
          <a:prstGeom prst="rect">
            <a:avLst/>
          </a:prstGeom>
          <a:solidFill>
            <a:schemeClr val="tx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17</a:t>
            </a:r>
          </a:p>
        </p:txBody>
      </p:sp>
      <p:sp>
        <p:nvSpPr>
          <p:cNvPr id="31" name="TextBox 30">
            <a:extLst>
              <a:ext uri="{FF2B5EF4-FFF2-40B4-BE49-F238E27FC236}">
                <a16:creationId xmlns:a16="http://schemas.microsoft.com/office/drawing/2014/main" id="{A26C7998-97C6-AE08-EDC4-09821E512BB0}"/>
              </a:ext>
            </a:extLst>
          </p:cNvPr>
          <p:cNvSpPr txBox="1"/>
          <p:nvPr/>
        </p:nvSpPr>
        <p:spPr>
          <a:xfrm>
            <a:off x="6224894" y="4251336"/>
            <a:ext cx="1236163" cy="679925"/>
          </a:xfrm>
          <a:prstGeom prst="rect">
            <a:avLst/>
          </a:prstGeom>
        </p:spPr>
        <p:txBody>
          <a:bodyPr vert="horz" wrap="square" lIns="0" tIns="0" rIns="0" bIns="0" rtlCol="0" anchor="b" anchorCtr="0">
            <a:noAutofit/>
          </a:bodyPr>
          <a:lstStyle/>
          <a:p>
            <a:pPr algn="ctr"/>
            <a:r>
              <a:rPr lang="en-US" sz="2400" b="1" dirty="0">
                <a:solidFill>
                  <a:schemeClr val="bg1"/>
                </a:solidFill>
                <a:latin typeface="Calibri" panose="020F0502020204030204" pitchFamily="34" charset="0"/>
                <a:cs typeface="Calibri" panose="020F0502020204030204" pitchFamily="34" charset="0"/>
              </a:rPr>
              <a:t>Pending Patents</a:t>
            </a:r>
          </a:p>
        </p:txBody>
      </p:sp>
      <p:sp>
        <p:nvSpPr>
          <p:cNvPr id="37" name="Slide Number Placeholder 3">
            <a:extLst>
              <a:ext uri="{FF2B5EF4-FFF2-40B4-BE49-F238E27FC236}">
                <a16:creationId xmlns:a16="http://schemas.microsoft.com/office/drawing/2014/main" id="{7DD9C0BC-A886-2E02-58B2-9E6FC93863CC}"/>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20</a:t>
            </a:fld>
            <a:endParaRPr lang="en-US" sz="1000" kern="0" dirty="0">
              <a:solidFill>
                <a:prstClr val="black">
                  <a:tint val="75000"/>
                </a:prstClr>
              </a:solidFill>
            </a:endParaRPr>
          </a:p>
        </p:txBody>
      </p:sp>
      <p:sp>
        <p:nvSpPr>
          <p:cNvPr id="38" name="Rectangle 37">
            <a:extLst>
              <a:ext uri="{FF2B5EF4-FFF2-40B4-BE49-F238E27FC236}">
                <a16:creationId xmlns:a16="http://schemas.microsoft.com/office/drawing/2014/main" id="{D49CD20B-AE64-143F-4856-09C799E3522D}"/>
              </a:ext>
            </a:extLst>
          </p:cNvPr>
          <p:cNvSpPr/>
          <p:nvPr/>
        </p:nvSpPr>
        <p:spPr>
          <a:xfrm>
            <a:off x="0" y="1228601"/>
            <a:ext cx="12192000" cy="1180891"/>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en-US" sz="2000" b="1" dirty="0">
                <a:solidFill>
                  <a:schemeClr val="tx1"/>
                </a:solidFill>
                <a:latin typeface="Calibri" panose="020F0502020204030204" pitchFamily="34" charset="0"/>
                <a:cs typeface="Calibri" panose="020F0502020204030204" pitchFamily="34" charset="0"/>
              </a:rPr>
              <a:t>100+ active patents, </a:t>
            </a:r>
            <a:r>
              <a:rPr lang="en-US" sz="2000" dirty="0">
                <a:solidFill>
                  <a:schemeClr val="tx1"/>
                </a:solidFill>
                <a:latin typeface="Calibri" panose="020F0502020204030204" pitchFamily="34" charset="0"/>
                <a:cs typeface="Calibri" panose="020F0502020204030204" pitchFamily="34" charset="0"/>
              </a:rPr>
              <a:t>bringing innovation to markets like </a:t>
            </a:r>
          </a:p>
          <a:p>
            <a:pPr algn="ctr">
              <a:defRPr/>
            </a:pPr>
            <a:r>
              <a:rPr lang="en-US" sz="2000" dirty="0">
                <a:solidFill>
                  <a:schemeClr val="tx1"/>
                </a:solidFill>
                <a:latin typeface="Calibri" panose="020F0502020204030204" pitchFamily="34" charset="0"/>
                <a:cs typeface="Calibri" panose="020F0502020204030204" pitchFamily="34" charset="0"/>
              </a:rPr>
              <a:t>Near Field Communication (NFC) technology, Banking Cards, Pay TV, Health Cards, etc.</a:t>
            </a:r>
          </a:p>
        </p:txBody>
      </p:sp>
      <p:sp>
        <p:nvSpPr>
          <p:cNvPr id="2" name="Rectangle 1">
            <a:extLst>
              <a:ext uri="{FF2B5EF4-FFF2-40B4-BE49-F238E27FC236}">
                <a16:creationId xmlns:a16="http://schemas.microsoft.com/office/drawing/2014/main" id="{28346851-9A12-E6A4-D4E3-4B2956DC6136}"/>
              </a:ext>
            </a:extLst>
          </p:cNvPr>
          <p:cNvSpPr/>
          <p:nvPr/>
        </p:nvSpPr>
        <p:spPr>
          <a:xfrm>
            <a:off x="7862994" y="-381000"/>
            <a:ext cx="4329006" cy="27532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Still true?</a:t>
            </a:r>
          </a:p>
        </p:txBody>
      </p:sp>
    </p:spTree>
    <p:extLst>
      <p:ext uri="{BB962C8B-B14F-4D97-AF65-F5344CB8AC3E}">
        <p14:creationId xmlns:p14="http://schemas.microsoft.com/office/powerpoint/2010/main" val="1496630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05D4-6179-C22E-905C-CBB2855998AC}"/>
            </a:ext>
          </a:extLst>
        </p:cNvPr>
        <p:cNvGrpSpPr/>
        <p:nvPr/>
      </p:nvGrpSpPr>
      <p:grpSpPr>
        <a:xfrm>
          <a:off x="0" y="0"/>
          <a:ext cx="0" cy="0"/>
          <a:chOff x="0" y="0"/>
          <a:chExt cx="0" cy="0"/>
        </a:xfrm>
      </p:grpSpPr>
      <p:pic>
        <p:nvPicPr>
          <p:cNvPr id="36" name="Image 22">
            <a:extLst>
              <a:ext uri="{FF2B5EF4-FFF2-40B4-BE49-F238E27FC236}">
                <a16:creationId xmlns:a16="http://schemas.microsoft.com/office/drawing/2014/main" id="{5CB23F6D-6AEF-87AF-AD05-25B97DF8F9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294813" cy="6862573"/>
          </a:xfrm>
          <a:prstGeom prst="rect">
            <a:avLst/>
          </a:prstGeom>
        </p:spPr>
      </p:pic>
      <p:graphicFrame>
        <p:nvGraphicFramePr>
          <p:cNvPr id="5" name="Diagram 4">
            <a:extLst>
              <a:ext uri="{FF2B5EF4-FFF2-40B4-BE49-F238E27FC236}">
                <a16:creationId xmlns:a16="http://schemas.microsoft.com/office/drawing/2014/main" id="{7C21B58B-B72E-A8D7-6DEA-1C00E77F2ED6}"/>
              </a:ext>
            </a:extLst>
          </p:cNvPr>
          <p:cNvGraphicFramePr/>
          <p:nvPr>
            <p:extLst>
              <p:ext uri="{D42A27DB-BD31-4B8C-83A1-F6EECF244321}">
                <p14:modId xmlns:p14="http://schemas.microsoft.com/office/powerpoint/2010/main" val="676081633"/>
              </p:ext>
            </p:extLst>
          </p:nvPr>
        </p:nvGraphicFramePr>
        <p:xfrm>
          <a:off x="2246078" y="1143001"/>
          <a:ext cx="8966318" cy="35105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12592F2C-6C30-A426-735A-06BD3123E2E3}"/>
              </a:ext>
            </a:extLst>
          </p:cNvPr>
          <p:cNvGraphicFramePr/>
          <p:nvPr/>
        </p:nvGraphicFramePr>
        <p:xfrm>
          <a:off x="4303479" y="4736001"/>
          <a:ext cx="6908917" cy="6932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471797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A6FCD9-5C74-0422-07B8-CC269BC35640}"/>
              </a:ext>
            </a:extLst>
          </p:cNvPr>
          <p:cNvSpPr/>
          <p:nvPr/>
        </p:nvSpPr>
        <p:spPr>
          <a:xfrm>
            <a:off x="0" y="0"/>
            <a:ext cx="12192000" cy="1114425"/>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92"/>
          </a:p>
        </p:txBody>
      </p:sp>
      <p:sp>
        <p:nvSpPr>
          <p:cNvPr id="3" name="Slide Number Placeholder 3">
            <a:extLst>
              <a:ext uri="{FF2B5EF4-FFF2-40B4-BE49-F238E27FC236}">
                <a16:creationId xmlns:a16="http://schemas.microsoft.com/office/drawing/2014/main" id="{15D670F5-507A-44E9-0370-CEDEF2614EA6}"/>
              </a:ext>
            </a:extLst>
          </p:cNvPr>
          <p:cNvSpPr txBox="1">
            <a:spLocks/>
          </p:cNvSpPr>
          <p:nvPr/>
        </p:nvSpPr>
        <p:spPr>
          <a:xfrm>
            <a:off x="42863" y="6446838"/>
            <a:ext cx="2743200" cy="365125"/>
          </a:xfrm>
          <a:prstGeom prst="rect">
            <a:avLst/>
          </a:prstGeom>
        </p:spPr>
        <p:txBody>
          <a:bodyPr anchor="ctr"/>
          <a:lstStyle>
            <a:lvl1pPr defTabSz="554038">
              <a:spcBef>
                <a:spcPct val="20000"/>
              </a:spcBef>
              <a:buBlip>
                <a:blip r:embed="rId3"/>
              </a:buBlip>
              <a:defRPr sz="1900">
                <a:solidFill>
                  <a:schemeClr val="tx1"/>
                </a:solidFill>
                <a:latin typeface="Roboto" panose="02000000000000000000" pitchFamily="2" charset="0"/>
              </a:defRPr>
            </a:lvl1pPr>
            <a:lvl2pPr marL="742950" indent="-285750" defTabSz="554038">
              <a:spcBef>
                <a:spcPct val="20000"/>
              </a:spcBef>
              <a:defRPr sz="1200">
                <a:solidFill>
                  <a:schemeClr val="tx1"/>
                </a:solidFill>
                <a:latin typeface="Roboto" panose="02000000000000000000" pitchFamily="2" charset="0"/>
              </a:defRPr>
            </a:lvl2pPr>
            <a:lvl3pPr marL="1143000" indent="-228600" defTabSz="554038">
              <a:spcBef>
                <a:spcPct val="20000"/>
              </a:spcBef>
              <a:defRPr sz="900">
                <a:solidFill>
                  <a:schemeClr val="tx1"/>
                </a:solidFill>
                <a:latin typeface="Roboto" panose="02000000000000000000" pitchFamily="2" charset="0"/>
              </a:defRPr>
            </a:lvl3pPr>
            <a:lvl4pPr marL="1600200" indent="-228600" defTabSz="554038">
              <a:spcBef>
                <a:spcPct val="20000"/>
              </a:spcBef>
              <a:defRPr>
                <a:solidFill>
                  <a:schemeClr val="tx1"/>
                </a:solidFill>
                <a:latin typeface="Roboto" panose="02000000000000000000" pitchFamily="2" charset="0"/>
              </a:defRPr>
            </a:lvl4pPr>
            <a:lvl5pPr marL="2057400" indent="-228600" defTabSz="554038">
              <a:spcBef>
                <a:spcPct val="20000"/>
              </a:spcBef>
              <a:defRPr>
                <a:solidFill>
                  <a:schemeClr val="tx1"/>
                </a:solidFill>
                <a:latin typeface="Roboto" panose="02000000000000000000" pitchFamily="2" charset="0"/>
              </a:defRPr>
            </a:lvl5pPr>
            <a:lvl6pPr marL="2514600" indent="-228600" defTabSz="554038" eaLnBrk="0" fontAlgn="base" hangingPunct="0">
              <a:spcBef>
                <a:spcPct val="20000"/>
              </a:spcBef>
              <a:spcAft>
                <a:spcPct val="0"/>
              </a:spcAft>
              <a:defRPr>
                <a:solidFill>
                  <a:schemeClr val="tx1"/>
                </a:solidFill>
                <a:latin typeface="Roboto" panose="02000000000000000000" pitchFamily="2" charset="0"/>
              </a:defRPr>
            </a:lvl6pPr>
            <a:lvl7pPr marL="2971800" indent="-228600" defTabSz="554038" eaLnBrk="0" fontAlgn="base" hangingPunct="0">
              <a:spcBef>
                <a:spcPct val="20000"/>
              </a:spcBef>
              <a:spcAft>
                <a:spcPct val="0"/>
              </a:spcAft>
              <a:defRPr>
                <a:solidFill>
                  <a:schemeClr val="tx1"/>
                </a:solidFill>
                <a:latin typeface="Roboto" panose="02000000000000000000" pitchFamily="2" charset="0"/>
              </a:defRPr>
            </a:lvl7pPr>
            <a:lvl8pPr marL="3429000" indent="-228600" defTabSz="554038" eaLnBrk="0" fontAlgn="base" hangingPunct="0">
              <a:spcBef>
                <a:spcPct val="20000"/>
              </a:spcBef>
              <a:spcAft>
                <a:spcPct val="0"/>
              </a:spcAft>
              <a:defRPr>
                <a:solidFill>
                  <a:schemeClr val="tx1"/>
                </a:solidFill>
                <a:latin typeface="Roboto" panose="02000000000000000000" pitchFamily="2" charset="0"/>
              </a:defRPr>
            </a:lvl8pPr>
            <a:lvl9pPr marL="3886200" indent="-228600" defTabSz="554038" eaLnBrk="0" fontAlgn="base" hangingPunct="0">
              <a:spcBef>
                <a:spcPct val="20000"/>
              </a:spcBef>
              <a:spcAft>
                <a:spcPct val="0"/>
              </a:spcAft>
              <a:defRPr>
                <a:solidFill>
                  <a:schemeClr val="tx1"/>
                </a:solidFill>
                <a:latin typeface="Roboto" panose="02000000000000000000" pitchFamily="2" charset="0"/>
              </a:defRPr>
            </a:lvl9pPr>
          </a:lstStyle>
          <a:p>
            <a:pPr eaLnBrk="1" hangingPunct="1">
              <a:spcBef>
                <a:spcPct val="0"/>
              </a:spcBef>
              <a:buFontTx/>
              <a:buNone/>
            </a:pPr>
            <a:fld id="{DCE894A3-387D-41E7-A60E-56C682456E3D}" type="slidenum">
              <a:rPr lang="en-US" altLang="en-US" sz="1000">
                <a:solidFill>
                  <a:srgbClr val="898989"/>
                </a:solidFill>
              </a:rPr>
              <a:pPr eaLnBrk="1" hangingPunct="1">
                <a:spcBef>
                  <a:spcPct val="0"/>
                </a:spcBef>
                <a:buFontTx/>
                <a:buNone/>
              </a:pPr>
              <a:t>22</a:t>
            </a:fld>
            <a:endParaRPr lang="en-US" altLang="en-US" sz="1000" dirty="0">
              <a:solidFill>
                <a:srgbClr val="898989"/>
              </a:solidFill>
            </a:endParaRPr>
          </a:p>
        </p:txBody>
      </p:sp>
      <p:sp>
        <p:nvSpPr>
          <p:cNvPr id="5" name="object 18">
            <a:extLst>
              <a:ext uri="{FF2B5EF4-FFF2-40B4-BE49-F238E27FC236}">
                <a16:creationId xmlns:a16="http://schemas.microsoft.com/office/drawing/2014/main" id="{917F7D3B-ABD5-79D0-F734-76509D6B169C}"/>
              </a:ext>
            </a:extLst>
          </p:cNvPr>
          <p:cNvSpPr txBox="1">
            <a:spLocks/>
          </p:cNvSpPr>
          <p:nvPr/>
        </p:nvSpPr>
        <p:spPr>
          <a:xfrm>
            <a:off x="429767" y="274320"/>
            <a:ext cx="9724325"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Major Strategic Initiatives </a:t>
            </a:r>
            <a:endParaRPr lang="en-US" sz="3600" kern="0" dirty="0">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38BA34A-4BE7-62C3-E28C-531678A17FBC}"/>
              </a:ext>
            </a:extLst>
          </p:cNvPr>
          <p:cNvCxnSpPr>
            <a:cxnSpLocks/>
          </p:cNvCxnSpPr>
          <p:nvPr/>
        </p:nvCxnSpPr>
        <p:spPr>
          <a:xfrm>
            <a:off x="0" y="5733331"/>
            <a:ext cx="12192000" cy="0"/>
          </a:xfrm>
          <a:prstGeom prst="line">
            <a:avLst/>
          </a:prstGeom>
          <a:ln w="38100">
            <a:solidFill>
              <a:schemeClr val="bg1">
                <a:lumMod val="65000"/>
              </a:schemeClr>
            </a:solidFill>
          </a:ln>
          <a:effectLst>
            <a:reflection blurRad="6350" stA="50000" endA="300" endPos="38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EF18392-5D9D-9358-BCCB-67BAFDD29B99}"/>
              </a:ext>
            </a:extLst>
          </p:cNvPr>
          <p:cNvSpPr/>
          <p:nvPr/>
        </p:nvSpPr>
        <p:spPr>
          <a:xfrm>
            <a:off x="3441168" y="1388745"/>
            <a:ext cx="2492426" cy="3390523"/>
          </a:xfrm>
          <a:prstGeom prst="rect">
            <a:avLst/>
          </a:prstGeom>
          <a:solidFill>
            <a:schemeClr val="accent2"/>
          </a:solidFill>
          <a:ln>
            <a:solidFill>
              <a:schemeClr val="bg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TextBox 32">
            <a:extLst>
              <a:ext uri="{FF2B5EF4-FFF2-40B4-BE49-F238E27FC236}">
                <a16:creationId xmlns:a16="http://schemas.microsoft.com/office/drawing/2014/main" id="{6DE87227-701C-BE55-682D-319D14B66A41}"/>
              </a:ext>
            </a:extLst>
          </p:cNvPr>
          <p:cNvSpPr txBox="1"/>
          <p:nvPr/>
        </p:nvSpPr>
        <p:spPr>
          <a:xfrm>
            <a:off x="4228176" y="1529466"/>
            <a:ext cx="918411" cy="753816"/>
          </a:xfrm>
          <a:prstGeom prst="rect">
            <a:avLst/>
          </a:prstGeom>
          <a:effectLst>
            <a:reflection blurRad="6350" stA="52000" endA="300" endPos="35000" dir="5400000" sy="-100000" algn="bl" rotWithShape="0"/>
          </a:effectLst>
        </p:spPr>
        <p:txBody>
          <a:bodyPr vert="horz" wrap="square" lIns="0" tIns="0" rIns="0" bIns="0" rtlCol="0" anchor="b" anchorCtr="0">
            <a:noAutofit/>
          </a:bodyPr>
          <a:lstStyle/>
          <a:p>
            <a:pPr algn="ctr"/>
            <a:r>
              <a:rPr lang="en-US" sz="4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p>
        </p:txBody>
      </p:sp>
      <p:sp>
        <p:nvSpPr>
          <p:cNvPr id="38" name="TextBox 37">
            <a:extLst>
              <a:ext uri="{FF2B5EF4-FFF2-40B4-BE49-F238E27FC236}">
                <a16:creationId xmlns:a16="http://schemas.microsoft.com/office/drawing/2014/main" id="{9CC7A4BC-0DAE-017F-6407-10A5F7206B2E}"/>
              </a:ext>
            </a:extLst>
          </p:cNvPr>
          <p:cNvSpPr txBox="1"/>
          <p:nvPr/>
        </p:nvSpPr>
        <p:spPr>
          <a:xfrm>
            <a:off x="3429833" y="2453882"/>
            <a:ext cx="2515095" cy="720710"/>
          </a:xfrm>
          <a:prstGeom prst="rect">
            <a:avLst/>
          </a:prstGeom>
          <a:noFill/>
          <a:ln>
            <a:noFill/>
          </a:ln>
        </p:spPr>
        <p:txBody>
          <a:bodyPr wrap="square" anchor="ctr">
            <a:spAutoFit/>
          </a:bodyPr>
          <a:lstStyle/>
          <a:p>
            <a:pPr marL="7701" algn="ctr">
              <a:spcBef>
                <a:spcPts val="58"/>
              </a:spcBef>
            </a:pPr>
            <a:r>
              <a:rPr lang="en-US" sz="2000" b="1" kern="0" spc="-6" dirty="0">
                <a:solidFill>
                  <a:schemeClr val="bg1"/>
                </a:solidFill>
                <a:latin typeface="Calibri" panose="020F0502020204030204" pitchFamily="34" charset="0"/>
                <a:cs typeface="Calibri" panose="020F0502020204030204" pitchFamily="34" charset="0"/>
              </a:rPr>
              <a:t>OSPT </a:t>
            </a:r>
          </a:p>
          <a:p>
            <a:pPr marL="7701" algn="ctr">
              <a:spcBef>
                <a:spcPts val="58"/>
              </a:spcBef>
            </a:pPr>
            <a:r>
              <a:rPr lang="en-US" sz="2000" b="1" kern="0" spc="-6" dirty="0">
                <a:solidFill>
                  <a:schemeClr val="bg1"/>
                </a:solidFill>
                <a:latin typeface="Calibri" panose="020F0502020204030204" pitchFamily="34" charset="0"/>
                <a:cs typeface="Calibri" panose="020F0502020204030204" pitchFamily="34" charset="0"/>
              </a:rPr>
              <a:t>Centers</a:t>
            </a:r>
          </a:p>
        </p:txBody>
      </p:sp>
      <p:sp>
        <p:nvSpPr>
          <p:cNvPr id="4" name="Isosceles Triangle 3">
            <a:extLst>
              <a:ext uri="{FF2B5EF4-FFF2-40B4-BE49-F238E27FC236}">
                <a16:creationId xmlns:a16="http://schemas.microsoft.com/office/drawing/2014/main" id="{20402305-8399-EE3A-55BC-351AEAF75FF6}"/>
              </a:ext>
            </a:extLst>
          </p:cNvPr>
          <p:cNvSpPr/>
          <p:nvPr/>
        </p:nvSpPr>
        <p:spPr>
          <a:xfrm rot="10800000">
            <a:off x="3441168" y="4771329"/>
            <a:ext cx="2492426" cy="524344"/>
          </a:xfrm>
          <a:prstGeom prst="triangle">
            <a:avLst/>
          </a:prstGeom>
          <a:solidFill>
            <a:schemeClr val="accent2"/>
          </a:solidFill>
          <a:ln>
            <a:solidFill>
              <a:schemeClr val="bg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Oval 12">
            <a:extLst>
              <a:ext uri="{FF2B5EF4-FFF2-40B4-BE49-F238E27FC236}">
                <a16:creationId xmlns:a16="http://schemas.microsoft.com/office/drawing/2014/main" id="{7DCC4231-DFB5-A6BC-4887-3EC7AAB08C78}"/>
              </a:ext>
            </a:extLst>
          </p:cNvPr>
          <p:cNvSpPr/>
          <p:nvPr/>
        </p:nvSpPr>
        <p:spPr>
          <a:xfrm>
            <a:off x="4514864" y="5394380"/>
            <a:ext cx="351163" cy="365125"/>
          </a:xfrm>
          <a:prstGeom prst="ellipse">
            <a:avLst/>
          </a:prstGeom>
          <a:solidFill>
            <a:schemeClr val="accent2"/>
          </a:solidFill>
          <a:ln>
            <a:solidFill>
              <a:schemeClr val="bg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1" name="TextBox 20">
            <a:extLst>
              <a:ext uri="{FF2B5EF4-FFF2-40B4-BE49-F238E27FC236}">
                <a16:creationId xmlns:a16="http://schemas.microsoft.com/office/drawing/2014/main" id="{F0B40F41-3917-2226-CF78-27559FD55AB9}"/>
              </a:ext>
            </a:extLst>
          </p:cNvPr>
          <p:cNvSpPr txBox="1"/>
          <p:nvPr/>
        </p:nvSpPr>
        <p:spPr>
          <a:xfrm>
            <a:off x="3468885" y="3671158"/>
            <a:ext cx="2436990" cy="830997"/>
          </a:xfrm>
          <a:prstGeom prst="rect">
            <a:avLst/>
          </a:prstGeom>
          <a:noFill/>
          <a:ln>
            <a:noFill/>
          </a:ln>
        </p:spPr>
        <p:txBody>
          <a:bodyPr wrap="square">
            <a:spAutoFit/>
          </a:bodyPr>
          <a:lstStyle/>
          <a:p>
            <a:pPr marL="7701" algn="ctr">
              <a:spcBef>
                <a:spcPts val="58"/>
              </a:spcBef>
            </a:pPr>
            <a:r>
              <a:rPr lang="en-US" sz="1600" b="1" kern="0" spc="-6" dirty="0">
                <a:solidFill>
                  <a:schemeClr val="bg1"/>
                </a:solidFill>
                <a:latin typeface="Calibri" panose="020F0502020204030204" pitchFamily="34" charset="0"/>
                <a:cs typeface="Calibri" panose="020F0502020204030204" pitchFamily="34" charset="0"/>
              </a:rPr>
              <a:t>Establish High-performance chip design &amp; customization centers </a:t>
            </a:r>
          </a:p>
        </p:txBody>
      </p:sp>
      <p:sp>
        <p:nvSpPr>
          <p:cNvPr id="9" name="Rectangle 8">
            <a:extLst>
              <a:ext uri="{FF2B5EF4-FFF2-40B4-BE49-F238E27FC236}">
                <a16:creationId xmlns:a16="http://schemas.microsoft.com/office/drawing/2014/main" id="{C40671B0-EDE5-F688-C794-9BBD423D33B2}"/>
              </a:ext>
            </a:extLst>
          </p:cNvPr>
          <p:cNvSpPr/>
          <p:nvPr/>
        </p:nvSpPr>
        <p:spPr>
          <a:xfrm flipV="1">
            <a:off x="3551154" y="3476907"/>
            <a:ext cx="2272454" cy="182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EA2CB279-53EE-7999-2FA6-379C1008FE43}"/>
              </a:ext>
            </a:extLst>
          </p:cNvPr>
          <p:cNvSpPr/>
          <p:nvPr/>
        </p:nvSpPr>
        <p:spPr>
          <a:xfrm>
            <a:off x="564550" y="1388745"/>
            <a:ext cx="2492426" cy="3390523"/>
          </a:xfrm>
          <a:prstGeom prst="rect">
            <a:avLst/>
          </a:prstGeom>
          <a:solidFill>
            <a:srgbClr val="1B3F6B"/>
          </a:solidFill>
          <a:ln>
            <a:solidFill>
              <a:schemeClr val="bg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5" name="TextBox 34">
            <a:extLst>
              <a:ext uri="{FF2B5EF4-FFF2-40B4-BE49-F238E27FC236}">
                <a16:creationId xmlns:a16="http://schemas.microsoft.com/office/drawing/2014/main" id="{020EB161-217A-D408-83AE-BF7C00DB3131}"/>
              </a:ext>
            </a:extLst>
          </p:cNvPr>
          <p:cNvSpPr txBox="1"/>
          <p:nvPr/>
        </p:nvSpPr>
        <p:spPr>
          <a:xfrm>
            <a:off x="1351558" y="1529466"/>
            <a:ext cx="918411" cy="753816"/>
          </a:xfrm>
          <a:prstGeom prst="rect">
            <a:avLst/>
          </a:prstGeom>
        </p:spPr>
        <p:txBody>
          <a:bodyPr vert="horz" wrap="square" lIns="0" tIns="0" rIns="0" bIns="0" rtlCol="0" anchor="b" anchorCtr="0">
            <a:noAutofit/>
          </a:bodyPr>
          <a:lstStyle/>
          <a:p>
            <a:pPr algn="ctr"/>
            <a:r>
              <a:rPr lang="en-US" sz="4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sp>
        <p:nvSpPr>
          <p:cNvPr id="39" name="TextBox 38">
            <a:extLst>
              <a:ext uri="{FF2B5EF4-FFF2-40B4-BE49-F238E27FC236}">
                <a16:creationId xmlns:a16="http://schemas.microsoft.com/office/drawing/2014/main" id="{69888A7E-E041-447E-5A63-B9528E60549F}"/>
              </a:ext>
            </a:extLst>
          </p:cNvPr>
          <p:cNvSpPr txBox="1"/>
          <p:nvPr/>
        </p:nvSpPr>
        <p:spPr>
          <a:xfrm>
            <a:off x="592268" y="2429821"/>
            <a:ext cx="2436990" cy="720710"/>
          </a:xfrm>
          <a:prstGeom prst="rect">
            <a:avLst/>
          </a:prstGeom>
          <a:noFill/>
          <a:ln>
            <a:noFill/>
          </a:ln>
        </p:spPr>
        <p:txBody>
          <a:bodyPr wrap="square" anchor="ctr">
            <a:spAutoFit/>
          </a:bodyPr>
          <a:lstStyle/>
          <a:p>
            <a:pPr marL="7701" algn="ctr">
              <a:spcBef>
                <a:spcPts val="58"/>
              </a:spcBef>
            </a:pPr>
            <a:r>
              <a:rPr lang="en-US" sz="2000" b="1" kern="0" spc="-6" dirty="0">
                <a:solidFill>
                  <a:schemeClr val="bg1"/>
                </a:solidFill>
                <a:latin typeface="Calibri" panose="020F0502020204030204" pitchFamily="34" charset="0"/>
                <a:cs typeface="Calibri" panose="020F0502020204030204" pitchFamily="34" charset="0"/>
              </a:rPr>
              <a:t>QUASAR </a:t>
            </a:r>
          </a:p>
          <a:p>
            <a:pPr marL="7701" algn="ctr">
              <a:spcBef>
                <a:spcPts val="58"/>
              </a:spcBef>
            </a:pPr>
            <a:r>
              <a:rPr lang="en-US" sz="2000" b="1" kern="0" spc="-6" dirty="0">
                <a:solidFill>
                  <a:schemeClr val="bg1"/>
                </a:solidFill>
                <a:latin typeface="Calibri" panose="020F0502020204030204" pitchFamily="34" charset="0"/>
                <a:cs typeface="Calibri" panose="020F0502020204030204" pitchFamily="34" charset="0"/>
              </a:rPr>
              <a:t>Program</a:t>
            </a:r>
          </a:p>
        </p:txBody>
      </p:sp>
      <p:sp>
        <p:nvSpPr>
          <p:cNvPr id="7" name="Isosceles Triangle 6">
            <a:extLst>
              <a:ext uri="{FF2B5EF4-FFF2-40B4-BE49-F238E27FC236}">
                <a16:creationId xmlns:a16="http://schemas.microsoft.com/office/drawing/2014/main" id="{B79B72DB-03B9-2F3E-DC93-26481A6C6592}"/>
              </a:ext>
            </a:extLst>
          </p:cNvPr>
          <p:cNvSpPr/>
          <p:nvPr/>
        </p:nvSpPr>
        <p:spPr>
          <a:xfrm rot="10800000">
            <a:off x="564550" y="4771329"/>
            <a:ext cx="2492426" cy="524344"/>
          </a:xfrm>
          <a:prstGeom prst="triangle">
            <a:avLst/>
          </a:prstGeom>
          <a:solidFill>
            <a:srgbClr val="1B3F6B"/>
          </a:solidFill>
          <a:ln>
            <a:solidFill>
              <a:schemeClr val="bg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D6C93D33-479F-224B-4778-1AEB3EF7D7F3}"/>
              </a:ext>
            </a:extLst>
          </p:cNvPr>
          <p:cNvSpPr/>
          <p:nvPr/>
        </p:nvSpPr>
        <p:spPr>
          <a:xfrm>
            <a:off x="1638246" y="5394380"/>
            <a:ext cx="351163" cy="365125"/>
          </a:xfrm>
          <a:prstGeom prst="ellipse">
            <a:avLst/>
          </a:prstGeom>
          <a:solidFill>
            <a:srgbClr val="1B3F6B"/>
          </a:solidFill>
          <a:ln>
            <a:solidFill>
              <a:schemeClr val="bg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7" name="TextBox 26">
            <a:extLst>
              <a:ext uri="{FF2B5EF4-FFF2-40B4-BE49-F238E27FC236}">
                <a16:creationId xmlns:a16="http://schemas.microsoft.com/office/drawing/2014/main" id="{04A9073F-1B98-5155-6A95-9BC2D6BF0AB5}"/>
              </a:ext>
            </a:extLst>
          </p:cNvPr>
          <p:cNvSpPr txBox="1"/>
          <p:nvPr/>
        </p:nvSpPr>
        <p:spPr>
          <a:xfrm>
            <a:off x="592268" y="3636536"/>
            <a:ext cx="2436990" cy="1090042"/>
          </a:xfrm>
          <a:prstGeom prst="rect">
            <a:avLst/>
          </a:prstGeom>
          <a:noFill/>
          <a:ln>
            <a:noFill/>
          </a:ln>
        </p:spPr>
        <p:txBody>
          <a:bodyPr wrap="square">
            <a:spAutoFit/>
          </a:bodyPr>
          <a:lstStyle/>
          <a:p>
            <a:pPr marL="7701" algn="ctr">
              <a:spcBef>
                <a:spcPts val="58"/>
              </a:spcBef>
            </a:pPr>
            <a:r>
              <a:rPr lang="en-US" sz="1600" b="1" kern="0" spc="-6" dirty="0">
                <a:solidFill>
                  <a:schemeClr val="bg1"/>
                </a:solidFill>
                <a:latin typeface="Calibri" panose="020F0502020204030204" pitchFamily="34" charset="0"/>
                <a:cs typeface="Calibri" panose="020F0502020204030204" pitchFamily="34" charset="0"/>
              </a:rPr>
              <a:t>Full range of quantum resistant semiconductors to be launched in 2025  </a:t>
            </a:r>
          </a:p>
          <a:p>
            <a:pPr marL="7701" algn="ctr">
              <a:spcBef>
                <a:spcPts val="58"/>
              </a:spcBef>
            </a:pPr>
            <a:endParaRPr lang="en-US" sz="1600" b="1" kern="0" spc="-6" dirty="0">
              <a:solidFill>
                <a:schemeClr val="bg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3A8B478-30CA-93B6-65D3-511C3AAF3C4A}"/>
              </a:ext>
            </a:extLst>
          </p:cNvPr>
          <p:cNvSpPr/>
          <p:nvPr/>
        </p:nvSpPr>
        <p:spPr>
          <a:xfrm flipV="1">
            <a:off x="674536" y="3470729"/>
            <a:ext cx="2272454" cy="182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8775C5D9-5F19-4674-E082-40D2A32691D1}"/>
              </a:ext>
            </a:extLst>
          </p:cNvPr>
          <p:cNvSpPr/>
          <p:nvPr/>
        </p:nvSpPr>
        <p:spPr>
          <a:xfrm>
            <a:off x="6325169" y="1388745"/>
            <a:ext cx="2492426" cy="3390523"/>
          </a:xfrm>
          <a:prstGeom prst="rect">
            <a:avLst/>
          </a:prstGeom>
          <a:solidFill>
            <a:srgbClr val="71A8EB"/>
          </a:solidFill>
          <a:ln>
            <a:solidFill>
              <a:schemeClr val="bg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TextBox 35">
            <a:extLst>
              <a:ext uri="{FF2B5EF4-FFF2-40B4-BE49-F238E27FC236}">
                <a16:creationId xmlns:a16="http://schemas.microsoft.com/office/drawing/2014/main" id="{488015C2-FCD7-1CDC-706B-D998FFECB4CB}"/>
              </a:ext>
            </a:extLst>
          </p:cNvPr>
          <p:cNvSpPr txBox="1"/>
          <p:nvPr/>
        </p:nvSpPr>
        <p:spPr>
          <a:xfrm>
            <a:off x="7112177" y="1529466"/>
            <a:ext cx="918411" cy="753816"/>
          </a:xfrm>
          <a:prstGeom prst="rect">
            <a:avLst/>
          </a:prstGeom>
        </p:spPr>
        <p:txBody>
          <a:bodyPr vert="horz" wrap="square" lIns="0" tIns="0" rIns="0" bIns="0" rtlCol="0" anchor="b" anchorCtr="0">
            <a:noAutofit/>
          </a:bodyPr>
          <a:lstStyle/>
          <a:p>
            <a:pPr algn="ctr"/>
            <a:r>
              <a:rPr lang="en-US" sz="4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p>
        </p:txBody>
      </p:sp>
      <p:sp>
        <p:nvSpPr>
          <p:cNvPr id="41" name="TextBox 40">
            <a:extLst>
              <a:ext uri="{FF2B5EF4-FFF2-40B4-BE49-F238E27FC236}">
                <a16:creationId xmlns:a16="http://schemas.microsoft.com/office/drawing/2014/main" id="{A0AA3844-78FE-0B17-02C0-AA522A1C126D}"/>
              </a:ext>
            </a:extLst>
          </p:cNvPr>
          <p:cNvSpPr txBox="1"/>
          <p:nvPr/>
        </p:nvSpPr>
        <p:spPr>
          <a:xfrm>
            <a:off x="6352887" y="2455479"/>
            <a:ext cx="2436990" cy="707886"/>
          </a:xfrm>
          <a:prstGeom prst="rect">
            <a:avLst/>
          </a:prstGeom>
          <a:noFill/>
          <a:ln>
            <a:noFill/>
          </a:ln>
        </p:spPr>
        <p:txBody>
          <a:bodyPr wrap="square" anchor="ctr">
            <a:spAutoFit/>
          </a:bodyPr>
          <a:lstStyle/>
          <a:p>
            <a:pPr marL="7701" algn="ctr">
              <a:spcBef>
                <a:spcPts val="58"/>
              </a:spcBef>
            </a:pPr>
            <a:r>
              <a:rPr lang="en-US" sz="2000" b="1" kern="0" spc="-6" dirty="0">
                <a:solidFill>
                  <a:schemeClr val="bg1"/>
                </a:solidFill>
                <a:latin typeface="Calibri" panose="020F0502020204030204" pitchFamily="34" charset="0"/>
                <a:cs typeface="Calibri" panose="020F0502020204030204" pitchFamily="34" charset="0"/>
              </a:rPr>
              <a:t>Investment in Quantum Companies</a:t>
            </a:r>
          </a:p>
        </p:txBody>
      </p:sp>
      <p:sp>
        <p:nvSpPr>
          <p:cNvPr id="8" name="Isosceles Triangle 7">
            <a:extLst>
              <a:ext uri="{FF2B5EF4-FFF2-40B4-BE49-F238E27FC236}">
                <a16:creationId xmlns:a16="http://schemas.microsoft.com/office/drawing/2014/main" id="{5D6840EA-301E-184F-95FD-0CB5848C350E}"/>
              </a:ext>
            </a:extLst>
          </p:cNvPr>
          <p:cNvSpPr/>
          <p:nvPr/>
        </p:nvSpPr>
        <p:spPr>
          <a:xfrm rot="10800000">
            <a:off x="6325169" y="4771329"/>
            <a:ext cx="2492426" cy="524344"/>
          </a:xfrm>
          <a:prstGeom prst="triangle">
            <a:avLst/>
          </a:prstGeom>
          <a:solidFill>
            <a:srgbClr val="71A8EB"/>
          </a:solidFill>
          <a:ln>
            <a:solidFill>
              <a:schemeClr val="bg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Oval 16">
            <a:extLst>
              <a:ext uri="{FF2B5EF4-FFF2-40B4-BE49-F238E27FC236}">
                <a16:creationId xmlns:a16="http://schemas.microsoft.com/office/drawing/2014/main" id="{CC6549F3-BF6E-D681-0BC0-09D48E3E0BAF}"/>
              </a:ext>
            </a:extLst>
          </p:cNvPr>
          <p:cNvSpPr/>
          <p:nvPr/>
        </p:nvSpPr>
        <p:spPr>
          <a:xfrm>
            <a:off x="7407743" y="5394380"/>
            <a:ext cx="351164" cy="365125"/>
          </a:xfrm>
          <a:prstGeom prst="ellipse">
            <a:avLst/>
          </a:prstGeom>
          <a:solidFill>
            <a:srgbClr val="71A8EB"/>
          </a:solidFill>
          <a:ln>
            <a:solidFill>
              <a:schemeClr val="bg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a:extLst>
              <a:ext uri="{FF2B5EF4-FFF2-40B4-BE49-F238E27FC236}">
                <a16:creationId xmlns:a16="http://schemas.microsoft.com/office/drawing/2014/main" id="{143E6A2D-F898-09CA-D646-D16BD1F10BA8}"/>
              </a:ext>
            </a:extLst>
          </p:cNvPr>
          <p:cNvSpPr txBox="1"/>
          <p:nvPr/>
        </p:nvSpPr>
        <p:spPr>
          <a:xfrm>
            <a:off x="6352887" y="3668120"/>
            <a:ext cx="2436990" cy="584775"/>
          </a:xfrm>
          <a:prstGeom prst="rect">
            <a:avLst/>
          </a:prstGeom>
          <a:noFill/>
          <a:ln>
            <a:noFill/>
          </a:ln>
        </p:spPr>
        <p:txBody>
          <a:bodyPr wrap="square">
            <a:spAutoFit/>
          </a:bodyPr>
          <a:lstStyle/>
          <a:p>
            <a:pPr marL="7701" algn="ctr">
              <a:spcBef>
                <a:spcPts val="58"/>
              </a:spcBef>
            </a:pPr>
            <a:r>
              <a:rPr lang="en-US" sz="1600" b="1" kern="0" spc="-6" dirty="0">
                <a:solidFill>
                  <a:schemeClr val="bg1"/>
                </a:solidFill>
                <a:latin typeface="Calibri" panose="020F0502020204030204" pitchFamily="34" charset="0"/>
                <a:cs typeface="Calibri" panose="020F0502020204030204" pitchFamily="34" charset="0"/>
              </a:rPr>
              <a:t>20M$ Fund to invest in Quantum-Tech companies </a:t>
            </a:r>
          </a:p>
        </p:txBody>
      </p:sp>
      <p:sp>
        <p:nvSpPr>
          <p:cNvPr id="16" name="Rectangle 15">
            <a:extLst>
              <a:ext uri="{FF2B5EF4-FFF2-40B4-BE49-F238E27FC236}">
                <a16:creationId xmlns:a16="http://schemas.microsoft.com/office/drawing/2014/main" id="{F45B4E3B-5B42-E841-F5D5-B7F91AEADF04}"/>
              </a:ext>
            </a:extLst>
          </p:cNvPr>
          <p:cNvSpPr/>
          <p:nvPr/>
        </p:nvSpPr>
        <p:spPr>
          <a:xfrm flipV="1">
            <a:off x="6435155" y="3500623"/>
            <a:ext cx="2272454" cy="182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Rectangle 17">
            <a:extLst>
              <a:ext uri="{FF2B5EF4-FFF2-40B4-BE49-F238E27FC236}">
                <a16:creationId xmlns:a16="http://schemas.microsoft.com/office/drawing/2014/main" id="{B910E36A-931D-66EE-39EB-33E89F0F717A}"/>
              </a:ext>
            </a:extLst>
          </p:cNvPr>
          <p:cNvSpPr/>
          <p:nvPr/>
        </p:nvSpPr>
        <p:spPr>
          <a:xfrm>
            <a:off x="9222015" y="1437633"/>
            <a:ext cx="2492426" cy="3390523"/>
          </a:xfrm>
          <a:prstGeom prst="rect">
            <a:avLst/>
          </a:prstGeom>
          <a:solidFill>
            <a:schemeClr val="accent1">
              <a:lumMod val="60000"/>
              <a:lumOff val="40000"/>
            </a:schemeClr>
          </a:solidFill>
          <a:ln>
            <a:solidFill>
              <a:schemeClr val="bg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29CEFB02-B78E-B298-C60A-3689631C671E}"/>
              </a:ext>
            </a:extLst>
          </p:cNvPr>
          <p:cNvSpPr txBox="1"/>
          <p:nvPr/>
        </p:nvSpPr>
        <p:spPr>
          <a:xfrm>
            <a:off x="10009023" y="1578354"/>
            <a:ext cx="918411" cy="753816"/>
          </a:xfrm>
          <a:prstGeom prst="rect">
            <a:avLst/>
          </a:prstGeom>
        </p:spPr>
        <p:txBody>
          <a:bodyPr vert="horz" wrap="square" lIns="0" tIns="0" rIns="0" bIns="0" rtlCol="0" anchor="b" anchorCtr="0">
            <a:noAutofit/>
          </a:bodyPr>
          <a:lstStyle/>
          <a:p>
            <a:pPr algn="ctr"/>
            <a:r>
              <a:rPr lang="en-US" sz="4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p>
        </p:txBody>
      </p:sp>
      <p:sp>
        <p:nvSpPr>
          <p:cNvPr id="23" name="TextBox 22">
            <a:extLst>
              <a:ext uri="{FF2B5EF4-FFF2-40B4-BE49-F238E27FC236}">
                <a16:creationId xmlns:a16="http://schemas.microsoft.com/office/drawing/2014/main" id="{889F9343-85A5-5B1E-16CF-85BF4D3B8AB3}"/>
              </a:ext>
            </a:extLst>
          </p:cNvPr>
          <p:cNvSpPr txBox="1"/>
          <p:nvPr/>
        </p:nvSpPr>
        <p:spPr>
          <a:xfrm>
            <a:off x="9249733" y="2497955"/>
            <a:ext cx="2436990" cy="720710"/>
          </a:xfrm>
          <a:prstGeom prst="rect">
            <a:avLst/>
          </a:prstGeom>
          <a:noFill/>
          <a:ln>
            <a:noFill/>
          </a:ln>
        </p:spPr>
        <p:txBody>
          <a:bodyPr wrap="square" anchor="ctr">
            <a:spAutoFit/>
          </a:bodyPr>
          <a:lstStyle/>
          <a:p>
            <a:pPr marL="7701" algn="ctr">
              <a:spcBef>
                <a:spcPts val="58"/>
              </a:spcBef>
            </a:pPr>
            <a:r>
              <a:rPr lang="en-US" sz="2000" b="1" kern="0" spc="-6" dirty="0">
                <a:solidFill>
                  <a:schemeClr val="bg1"/>
                </a:solidFill>
                <a:latin typeface="Calibri" panose="020F0502020204030204" pitchFamily="34" charset="0"/>
                <a:cs typeface="Calibri" panose="020F0502020204030204" pitchFamily="34" charset="0"/>
              </a:rPr>
              <a:t>Satellite </a:t>
            </a:r>
          </a:p>
          <a:p>
            <a:pPr marL="7701" algn="ctr">
              <a:spcBef>
                <a:spcPts val="58"/>
              </a:spcBef>
            </a:pPr>
            <a:r>
              <a:rPr lang="en-US" sz="2000" b="1" kern="0" spc="-6" dirty="0">
                <a:solidFill>
                  <a:schemeClr val="bg1"/>
                </a:solidFill>
                <a:latin typeface="Calibri" panose="020F0502020204030204" pitchFamily="34" charset="0"/>
                <a:cs typeface="Calibri" panose="020F0502020204030204" pitchFamily="34" charset="0"/>
              </a:rPr>
              <a:t>Connectivity</a:t>
            </a:r>
          </a:p>
        </p:txBody>
      </p:sp>
      <p:sp>
        <p:nvSpPr>
          <p:cNvPr id="26" name="Isosceles Triangle 25">
            <a:extLst>
              <a:ext uri="{FF2B5EF4-FFF2-40B4-BE49-F238E27FC236}">
                <a16:creationId xmlns:a16="http://schemas.microsoft.com/office/drawing/2014/main" id="{1DF0FFBE-D618-96F3-22F6-9459AE644F1C}"/>
              </a:ext>
            </a:extLst>
          </p:cNvPr>
          <p:cNvSpPr/>
          <p:nvPr/>
        </p:nvSpPr>
        <p:spPr>
          <a:xfrm rot="10800000">
            <a:off x="9222015" y="4820217"/>
            <a:ext cx="2492426" cy="524344"/>
          </a:xfrm>
          <a:prstGeom prst="triangle">
            <a:avLst/>
          </a:prstGeom>
          <a:solidFill>
            <a:schemeClr val="accent1">
              <a:lumMod val="60000"/>
              <a:lumOff val="40000"/>
            </a:schemeClr>
          </a:solidFill>
          <a:ln>
            <a:solidFill>
              <a:schemeClr val="bg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Oval 27">
            <a:extLst>
              <a:ext uri="{FF2B5EF4-FFF2-40B4-BE49-F238E27FC236}">
                <a16:creationId xmlns:a16="http://schemas.microsoft.com/office/drawing/2014/main" id="{3822AE78-3A03-2140-2C8D-557E97BE1DAD}"/>
              </a:ext>
            </a:extLst>
          </p:cNvPr>
          <p:cNvSpPr/>
          <p:nvPr/>
        </p:nvSpPr>
        <p:spPr>
          <a:xfrm>
            <a:off x="10304589" y="5416764"/>
            <a:ext cx="351164" cy="365125"/>
          </a:xfrm>
          <a:prstGeom prst="ellipse">
            <a:avLst/>
          </a:prstGeom>
          <a:solidFill>
            <a:schemeClr val="accent1">
              <a:lumMod val="60000"/>
              <a:lumOff val="40000"/>
            </a:schemeClr>
          </a:solidFill>
          <a:ln>
            <a:solidFill>
              <a:schemeClr val="bg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TextBox 28">
            <a:extLst>
              <a:ext uri="{FF2B5EF4-FFF2-40B4-BE49-F238E27FC236}">
                <a16:creationId xmlns:a16="http://schemas.microsoft.com/office/drawing/2014/main" id="{DD0C7F09-E7A4-089F-2CAE-4E869B36192C}"/>
              </a:ext>
            </a:extLst>
          </p:cNvPr>
          <p:cNvSpPr txBox="1"/>
          <p:nvPr/>
        </p:nvSpPr>
        <p:spPr>
          <a:xfrm>
            <a:off x="9249733" y="3717008"/>
            <a:ext cx="2436990" cy="584775"/>
          </a:xfrm>
          <a:prstGeom prst="rect">
            <a:avLst/>
          </a:prstGeom>
          <a:noFill/>
          <a:ln>
            <a:noFill/>
          </a:ln>
        </p:spPr>
        <p:txBody>
          <a:bodyPr wrap="square">
            <a:spAutoFit/>
          </a:bodyPr>
          <a:lstStyle/>
          <a:p>
            <a:pPr marL="7701" algn="ctr">
              <a:spcBef>
                <a:spcPts val="58"/>
              </a:spcBef>
            </a:pPr>
            <a:r>
              <a:rPr lang="en-US" sz="1600" b="1" kern="0" spc="-6" dirty="0">
                <a:solidFill>
                  <a:schemeClr val="bg1"/>
                </a:solidFill>
                <a:latin typeface="Calibri" panose="020F0502020204030204" pitchFamily="34" charset="0"/>
                <a:cs typeface="Calibri" panose="020F0502020204030204" pitchFamily="34" charset="0"/>
              </a:rPr>
              <a:t>Cost-effective IoT solutions for industrial applications</a:t>
            </a:r>
          </a:p>
        </p:txBody>
      </p:sp>
      <p:sp>
        <p:nvSpPr>
          <p:cNvPr id="30" name="Rectangle 29">
            <a:extLst>
              <a:ext uri="{FF2B5EF4-FFF2-40B4-BE49-F238E27FC236}">
                <a16:creationId xmlns:a16="http://schemas.microsoft.com/office/drawing/2014/main" id="{4D92A339-1121-6D3F-F8A6-8399AC96B129}"/>
              </a:ext>
            </a:extLst>
          </p:cNvPr>
          <p:cNvSpPr/>
          <p:nvPr/>
        </p:nvSpPr>
        <p:spPr>
          <a:xfrm flipV="1">
            <a:off x="9332001" y="3549511"/>
            <a:ext cx="2272454" cy="182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933476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C9CD4-C0B8-5248-2B28-94D5E5F24AD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DA28B6E-545A-4C53-F356-AF9F1C2A43FF}"/>
              </a:ext>
            </a:extLst>
          </p:cNvPr>
          <p:cNvSpPr/>
          <p:nvPr/>
        </p:nvSpPr>
        <p:spPr>
          <a:xfrm>
            <a:off x="0" y="0"/>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4" name="Title 7">
            <a:extLst>
              <a:ext uri="{FF2B5EF4-FFF2-40B4-BE49-F238E27FC236}">
                <a16:creationId xmlns:a16="http://schemas.microsoft.com/office/drawing/2014/main" id="{7A1CE190-0A81-FE97-36E6-C44F981BCF17}"/>
              </a:ext>
            </a:extLst>
          </p:cNvPr>
          <p:cNvSpPr>
            <a:spLocks noGrp="1"/>
          </p:cNvSpPr>
          <p:nvPr>
            <p:ph type="title"/>
          </p:nvPr>
        </p:nvSpPr>
        <p:spPr>
          <a:xfrm>
            <a:off x="1230270" y="274320"/>
            <a:ext cx="7141017" cy="551217"/>
          </a:xfrm>
        </p:spPr>
        <p:txBody>
          <a:bodyPr>
            <a:normAutofit/>
          </a:bodyPr>
          <a:lstStyle/>
          <a:p>
            <a:r>
              <a:rPr lang="en-US" sz="3600" b="1" kern="1200" dirty="0">
                <a:solidFill>
                  <a:schemeClr val="bg1"/>
                </a:solidFill>
                <a:latin typeface="Calibri" panose="020F0502020204030204" pitchFamily="34" charset="0"/>
                <a:cs typeface="Calibri" panose="020F0502020204030204" pitchFamily="34" charset="0"/>
              </a:rPr>
              <a:t>SEALSQ: Post-Quantum Services</a:t>
            </a:r>
          </a:p>
        </p:txBody>
      </p:sp>
      <p:sp>
        <p:nvSpPr>
          <p:cNvPr id="2" name="TextBox 1">
            <a:extLst>
              <a:ext uri="{FF2B5EF4-FFF2-40B4-BE49-F238E27FC236}">
                <a16:creationId xmlns:a16="http://schemas.microsoft.com/office/drawing/2014/main" id="{DC3EE7A9-E02E-990B-6623-63F937E2DE50}"/>
              </a:ext>
            </a:extLst>
          </p:cNvPr>
          <p:cNvSpPr txBox="1"/>
          <p:nvPr/>
        </p:nvSpPr>
        <p:spPr>
          <a:xfrm>
            <a:off x="289191" y="1291817"/>
            <a:ext cx="5242539" cy="707886"/>
          </a:xfrm>
          <a:prstGeom prst="rect">
            <a:avLst/>
          </a:prstGeom>
          <a:solidFill>
            <a:schemeClr val="accent3"/>
          </a:solidFill>
          <a:ln w="38100">
            <a:solidFill>
              <a:schemeClr val="tx2"/>
            </a:solidFill>
          </a:ln>
        </p:spPr>
        <p:txBody>
          <a:bodyPr wrap="square">
            <a:spAutoFit/>
          </a:bodyPr>
          <a:lstStyle/>
          <a:p>
            <a:pPr marL="182880"/>
            <a:r>
              <a:rPr lang="en-US" sz="2000" b="1" dirty="0">
                <a:solidFill>
                  <a:schemeClr val="bg1"/>
                </a:solidFill>
                <a:latin typeface="Calibri" panose="020F0502020204030204" pitchFamily="34" charset="0"/>
                <a:cs typeface="Calibri" panose="020F0502020204030204" pitchFamily="34" charset="0"/>
              </a:rPr>
              <a:t>Post-Quantum Semiconductor &amp; </a:t>
            </a:r>
          </a:p>
          <a:p>
            <a:pPr marL="182880"/>
            <a:r>
              <a:rPr lang="en-US" sz="2000" b="1" dirty="0">
                <a:solidFill>
                  <a:schemeClr val="bg1"/>
                </a:solidFill>
                <a:latin typeface="Calibri" panose="020F0502020204030204" pitchFamily="34" charset="0"/>
                <a:cs typeface="Calibri" panose="020F0502020204030204" pitchFamily="34" charset="0"/>
              </a:rPr>
              <a:t>Embedded Software</a:t>
            </a:r>
          </a:p>
        </p:txBody>
      </p:sp>
      <p:grpSp>
        <p:nvGrpSpPr>
          <p:cNvPr id="14" name="Group 13">
            <a:extLst>
              <a:ext uri="{FF2B5EF4-FFF2-40B4-BE49-F238E27FC236}">
                <a16:creationId xmlns:a16="http://schemas.microsoft.com/office/drawing/2014/main" id="{98F234FE-CA0F-5C8D-B833-563C5800B438}"/>
              </a:ext>
            </a:extLst>
          </p:cNvPr>
          <p:cNvGrpSpPr/>
          <p:nvPr/>
        </p:nvGrpSpPr>
        <p:grpSpPr>
          <a:xfrm>
            <a:off x="6098435" y="4127500"/>
            <a:ext cx="1730375" cy="2419350"/>
            <a:chOff x="7207250" y="4279157"/>
            <a:chExt cx="1956932" cy="2578843"/>
          </a:xfrm>
        </p:grpSpPr>
        <p:sp>
          <p:nvSpPr>
            <p:cNvPr id="15" name="Freeform: Shape 14">
              <a:extLst>
                <a:ext uri="{FF2B5EF4-FFF2-40B4-BE49-F238E27FC236}">
                  <a16:creationId xmlns:a16="http://schemas.microsoft.com/office/drawing/2014/main" id="{4A1B7323-2A8D-27E1-6ABF-2708C54027D9}"/>
                </a:ext>
              </a:extLst>
            </p:cNvPr>
            <p:cNvSpPr/>
            <p:nvPr/>
          </p:nvSpPr>
          <p:spPr>
            <a:xfrm>
              <a:off x="7246474" y="5965034"/>
              <a:ext cx="1878484" cy="892966"/>
            </a:xfrm>
            <a:custGeom>
              <a:avLst/>
              <a:gdLst>
                <a:gd name="connsiteX0" fmla="*/ 2788668 w 5577337"/>
                <a:gd name="connsiteY0" fmla="*/ 0 h 5577337"/>
                <a:gd name="connsiteX1" fmla="*/ 3157369 w 5577337"/>
                <a:gd name="connsiteY1" fmla="*/ 152720 h 5577337"/>
                <a:gd name="connsiteX2" fmla="*/ 5424616 w 5577337"/>
                <a:gd name="connsiteY2" fmla="*/ 2419968 h 5577337"/>
                <a:gd name="connsiteX3" fmla="*/ 5424616 w 5577337"/>
                <a:gd name="connsiteY3" fmla="*/ 3157368 h 5577337"/>
                <a:gd name="connsiteX4" fmla="*/ 3157369 w 5577337"/>
                <a:gd name="connsiteY4" fmla="*/ 5424616 h 5577337"/>
                <a:gd name="connsiteX5" fmla="*/ 2419968 w 5577337"/>
                <a:gd name="connsiteY5" fmla="*/ 5424616 h 5577337"/>
                <a:gd name="connsiteX6" fmla="*/ 152720 w 5577337"/>
                <a:gd name="connsiteY6" fmla="*/ 3157368 h 5577337"/>
                <a:gd name="connsiteX7" fmla="*/ 152720 w 5577337"/>
                <a:gd name="connsiteY7" fmla="*/ 2419968 h 5577337"/>
                <a:gd name="connsiteX8" fmla="*/ 2419968 w 5577337"/>
                <a:gd name="connsiteY8" fmla="*/ 152720 h 5577337"/>
                <a:gd name="connsiteX9" fmla="*/ 2788668 w 5577337"/>
                <a:gd name="connsiteY9" fmla="*/ 0 h 557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7337" h="5577337">
                  <a:moveTo>
                    <a:pt x="2788668" y="0"/>
                  </a:moveTo>
                  <a:cubicBezTo>
                    <a:pt x="2922111" y="0"/>
                    <a:pt x="3055555" y="50907"/>
                    <a:pt x="3157369" y="152720"/>
                  </a:cubicBezTo>
                  <a:lnTo>
                    <a:pt x="5424616" y="2419968"/>
                  </a:lnTo>
                  <a:cubicBezTo>
                    <a:pt x="5628244" y="2623595"/>
                    <a:pt x="5628244" y="2953741"/>
                    <a:pt x="5424616" y="3157368"/>
                  </a:cubicBezTo>
                  <a:lnTo>
                    <a:pt x="3157369" y="5424616"/>
                  </a:lnTo>
                  <a:cubicBezTo>
                    <a:pt x="2953741" y="5628244"/>
                    <a:pt x="2623595" y="5628244"/>
                    <a:pt x="2419968" y="5424616"/>
                  </a:cubicBezTo>
                  <a:lnTo>
                    <a:pt x="152720" y="3157368"/>
                  </a:lnTo>
                  <a:cubicBezTo>
                    <a:pt x="-50907" y="2953741"/>
                    <a:pt x="-50907" y="2623595"/>
                    <a:pt x="152720" y="2419968"/>
                  </a:cubicBezTo>
                  <a:lnTo>
                    <a:pt x="2419968" y="152720"/>
                  </a:lnTo>
                  <a:cubicBezTo>
                    <a:pt x="2521781" y="50907"/>
                    <a:pt x="2655225" y="0"/>
                    <a:pt x="2788668" y="0"/>
                  </a:cubicBezTo>
                  <a:close/>
                </a:path>
              </a:pathLst>
            </a:custGeom>
            <a:solidFill>
              <a:schemeClr val="accent2">
                <a:lumMod val="40000"/>
                <a:lumOff val="60000"/>
                <a:alpha val="80000"/>
              </a:schemeClr>
            </a:solidFill>
            <a:ln>
              <a:noFill/>
            </a:ln>
            <a:effectLst>
              <a:outerShdw blurRad="736600" dist="1841500" dir="5400000" sx="58000" sy="58000" algn="t" rotWithShape="0">
                <a:srgbClr val="04494C">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7" tIns="22858" rIns="45717" bIns="22858" numCol="1" spcCol="0" rtlCol="0" fromWordArt="0" anchor="ctr" anchorCtr="0" forceAA="0" compatLnSpc="1">
              <a:prstTxWarp prst="textNoShape">
                <a:avLst/>
              </a:prstTxWarp>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6" name="Freeform: Shape 15">
              <a:extLst>
                <a:ext uri="{FF2B5EF4-FFF2-40B4-BE49-F238E27FC236}">
                  <a16:creationId xmlns:a16="http://schemas.microsoft.com/office/drawing/2014/main" id="{BABCAF14-9934-53B1-E6FC-589BC13DCDE8}"/>
                </a:ext>
              </a:extLst>
            </p:cNvPr>
            <p:cNvSpPr/>
            <p:nvPr/>
          </p:nvSpPr>
          <p:spPr>
            <a:xfrm>
              <a:off x="7223577" y="5108961"/>
              <a:ext cx="1924279" cy="956647"/>
            </a:xfrm>
            <a:custGeom>
              <a:avLst/>
              <a:gdLst>
                <a:gd name="connsiteX0" fmla="*/ 2788668 w 5577337"/>
                <a:gd name="connsiteY0" fmla="*/ 0 h 5577337"/>
                <a:gd name="connsiteX1" fmla="*/ 3157369 w 5577337"/>
                <a:gd name="connsiteY1" fmla="*/ 152720 h 5577337"/>
                <a:gd name="connsiteX2" fmla="*/ 5424616 w 5577337"/>
                <a:gd name="connsiteY2" fmla="*/ 2419968 h 5577337"/>
                <a:gd name="connsiteX3" fmla="*/ 5424616 w 5577337"/>
                <a:gd name="connsiteY3" fmla="*/ 3157368 h 5577337"/>
                <a:gd name="connsiteX4" fmla="*/ 3157369 w 5577337"/>
                <a:gd name="connsiteY4" fmla="*/ 5424616 h 5577337"/>
                <a:gd name="connsiteX5" fmla="*/ 2419968 w 5577337"/>
                <a:gd name="connsiteY5" fmla="*/ 5424616 h 5577337"/>
                <a:gd name="connsiteX6" fmla="*/ 152720 w 5577337"/>
                <a:gd name="connsiteY6" fmla="*/ 3157368 h 5577337"/>
                <a:gd name="connsiteX7" fmla="*/ 152720 w 5577337"/>
                <a:gd name="connsiteY7" fmla="*/ 2419968 h 5577337"/>
                <a:gd name="connsiteX8" fmla="*/ 2419968 w 5577337"/>
                <a:gd name="connsiteY8" fmla="*/ 152720 h 5577337"/>
                <a:gd name="connsiteX9" fmla="*/ 2788668 w 5577337"/>
                <a:gd name="connsiteY9" fmla="*/ 0 h 557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7337" h="5577337">
                  <a:moveTo>
                    <a:pt x="2788668" y="0"/>
                  </a:moveTo>
                  <a:cubicBezTo>
                    <a:pt x="2922111" y="0"/>
                    <a:pt x="3055555" y="50907"/>
                    <a:pt x="3157369" y="152720"/>
                  </a:cubicBezTo>
                  <a:lnTo>
                    <a:pt x="5424616" y="2419968"/>
                  </a:lnTo>
                  <a:cubicBezTo>
                    <a:pt x="5628244" y="2623595"/>
                    <a:pt x="5628244" y="2953741"/>
                    <a:pt x="5424616" y="3157368"/>
                  </a:cubicBezTo>
                  <a:lnTo>
                    <a:pt x="3157369" y="5424616"/>
                  </a:lnTo>
                  <a:cubicBezTo>
                    <a:pt x="2953741" y="5628244"/>
                    <a:pt x="2623595" y="5628244"/>
                    <a:pt x="2419968" y="5424616"/>
                  </a:cubicBezTo>
                  <a:lnTo>
                    <a:pt x="152720" y="3157368"/>
                  </a:lnTo>
                  <a:cubicBezTo>
                    <a:pt x="-50907" y="2953741"/>
                    <a:pt x="-50907" y="2623595"/>
                    <a:pt x="152720" y="2419968"/>
                  </a:cubicBezTo>
                  <a:lnTo>
                    <a:pt x="2419968" y="152720"/>
                  </a:lnTo>
                  <a:cubicBezTo>
                    <a:pt x="2521781" y="50907"/>
                    <a:pt x="2655225" y="0"/>
                    <a:pt x="2788668" y="0"/>
                  </a:cubicBezTo>
                  <a:close/>
                </a:path>
              </a:pathLst>
            </a:custGeom>
            <a:solidFill>
              <a:schemeClr val="accent2">
                <a:lumMod val="60000"/>
                <a:lumOff val="40000"/>
                <a:alpha val="80000"/>
              </a:schemeClr>
            </a:solidFill>
            <a:ln>
              <a:noFill/>
            </a:ln>
            <a:effectLst>
              <a:outerShdw blurRad="1270000" dist="2540000" dir="5400000" sx="63000" sy="63000" algn="t" rotWithShape="0">
                <a:srgbClr val="04494C">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7" tIns="22858" rIns="45717" bIns="22858" numCol="1" spcCol="0" rtlCol="0" fromWordArt="0" anchor="ctr" anchorCtr="0" forceAA="0" compatLnSpc="1">
              <a:prstTxWarp prst="textNoShape">
                <a:avLst/>
              </a:prstTxWarp>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7" name="Freeform: Shape 16">
              <a:extLst>
                <a:ext uri="{FF2B5EF4-FFF2-40B4-BE49-F238E27FC236}">
                  <a16:creationId xmlns:a16="http://schemas.microsoft.com/office/drawing/2014/main" id="{FF27962F-BBE7-68F7-91F1-B8D05F1F0E34}"/>
                </a:ext>
              </a:extLst>
            </p:cNvPr>
            <p:cNvSpPr/>
            <p:nvPr/>
          </p:nvSpPr>
          <p:spPr>
            <a:xfrm>
              <a:off x="7207250" y="4279157"/>
              <a:ext cx="1956932" cy="971643"/>
            </a:xfrm>
            <a:custGeom>
              <a:avLst/>
              <a:gdLst>
                <a:gd name="connsiteX0" fmla="*/ 2788668 w 5577337"/>
                <a:gd name="connsiteY0" fmla="*/ 0 h 5577337"/>
                <a:gd name="connsiteX1" fmla="*/ 3157369 w 5577337"/>
                <a:gd name="connsiteY1" fmla="*/ 152720 h 5577337"/>
                <a:gd name="connsiteX2" fmla="*/ 5424616 w 5577337"/>
                <a:gd name="connsiteY2" fmla="*/ 2419968 h 5577337"/>
                <a:gd name="connsiteX3" fmla="*/ 5424616 w 5577337"/>
                <a:gd name="connsiteY3" fmla="*/ 3157368 h 5577337"/>
                <a:gd name="connsiteX4" fmla="*/ 3157369 w 5577337"/>
                <a:gd name="connsiteY4" fmla="*/ 5424616 h 5577337"/>
                <a:gd name="connsiteX5" fmla="*/ 2419968 w 5577337"/>
                <a:gd name="connsiteY5" fmla="*/ 5424616 h 5577337"/>
                <a:gd name="connsiteX6" fmla="*/ 152720 w 5577337"/>
                <a:gd name="connsiteY6" fmla="*/ 3157368 h 5577337"/>
                <a:gd name="connsiteX7" fmla="*/ 152720 w 5577337"/>
                <a:gd name="connsiteY7" fmla="*/ 2419968 h 5577337"/>
                <a:gd name="connsiteX8" fmla="*/ 2419968 w 5577337"/>
                <a:gd name="connsiteY8" fmla="*/ 152720 h 5577337"/>
                <a:gd name="connsiteX9" fmla="*/ 2788668 w 5577337"/>
                <a:gd name="connsiteY9" fmla="*/ 0 h 557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7337" h="5577337">
                  <a:moveTo>
                    <a:pt x="2788668" y="0"/>
                  </a:moveTo>
                  <a:cubicBezTo>
                    <a:pt x="2922111" y="0"/>
                    <a:pt x="3055555" y="50907"/>
                    <a:pt x="3157369" y="152720"/>
                  </a:cubicBezTo>
                  <a:lnTo>
                    <a:pt x="5424616" y="2419968"/>
                  </a:lnTo>
                  <a:cubicBezTo>
                    <a:pt x="5628244" y="2623595"/>
                    <a:pt x="5628244" y="2953741"/>
                    <a:pt x="5424616" y="3157368"/>
                  </a:cubicBezTo>
                  <a:lnTo>
                    <a:pt x="3157369" y="5424616"/>
                  </a:lnTo>
                  <a:cubicBezTo>
                    <a:pt x="2953741" y="5628244"/>
                    <a:pt x="2623595" y="5628244"/>
                    <a:pt x="2419968" y="5424616"/>
                  </a:cubicBezTo>
                  <a:lnTo>
                    <a:pt x="152720" y="3157368"/>
                  </a:lnTo>
                  <a:cubicBezTo>
                    <a:pt x="-50907" y="2953741"/>
                    <a:pt x="-50907" y="2623595"/>
                    <a:pt x="152720" y="2419968"/>
                  </a:cubicBezTo>
                  <a:lnTo>
                    <a:pt x="2419968" y="152720"/>
                  </a:lnTo>
                  <a:cubicBezTo>
                    <a:pt x="2521781" y="50907"/>
                    <a:pt x="2655225" y="0"/>
                    <a:pt x="2788668" y="0"/>
                  </a:cubicBezTo>
                  <a:close/>
                </a:path>
              </a:pathLst>
            </a:custGeom>
            <a:solidFill>
              <a:schemeClr val="accent2">
                <a:alpha val="80000"/>
              </a:schemeClr>
            </a:solidFill>
            <a:ln>
              <a:noFill/>
            </a:ln>
            <a:effectLst>
              <a:outerShdw blurRad="1270000" dist="2540000" dir="5400000" sx="63000" sy="63000" algn="t" rotWithShape="0">
                <a:srgbClr val="04494C">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2" name="TextBox 21">
              <a:extLst>
                <a:ext uri="{FF2B5EF4-FFF2-40B4-BE49-F238E27FC236}">
                  <a16:creationId xmlns:a16="http://schemas.microsoft.com/office/drawing/2014/main" id="{F3894F1C-9790-A8F2-DA98-C624BB39EE04}"/>
                </a:ext>
              </a:extLst>
            </p:cNvPr>
            <p:cNvSpPr txBox="1"/>
            <p:nvPr/>
          </p:nvSpPr>
          <p:spPr>
            <a:xfrm>
              <a:off x="7700126" y="4458162"/>
              <a:ext cx="971181" cy="313713"/>
            </a:xfrm>
            <a:prstGeom prst="rect">
              <a:avLst/>
            </a:prstGeom>
            <a:noFill/>
          </p:spPr>
          <p:txBody>
            <a:bodyPr wrap="square" rtlCol="0">
              <a:spAutoFit/>
            </a:bodyPr>
            <a:lstStyle/>
            <a:p>
              <a:pPr marL="0" marR="0" lvl="0" indent="0" algn="ctr" defTabSz="554492" rtl="0" eaLnBrk="1" fontAlgn="auto" latinLnBrk="0" hangingPunct="1">
                <a:lnSpc>
                  <a:spcPts val="1750"/>
                </a:lnSpc>
                <a:spcBef>
                  <a:spcPts val="0"/>
                </a:spcBef>
                <a:spcAft>
                  <a:spcPts val="0"/>
                </a:spcAft>
                <a:buClrTx/>
                <a:buSzTx/>
                <a:buFontTx/>
                <a:buNone/>
                <a:tabLst/>
                <a:defRPr/>
              </a:pPr>
              <a:r>
                <a:rPr kumimoji="0" lang="en-US" sz="900" b="1" i="0" u="none" strike="noStrike" kern="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Experienced</a:t>
              </a:r>
            </a:p>
          </p:txBody>
        </p:sp>
        <p:sp>
          <p:nvSpPr>
            <p:cNvPr id="23" name="TextBox 22">
              <a:extLst>
                <a:ext uri="{FF2B5EF4-FFF2-40B4-BE49-F238E27FC236}">
                  <a16:creationId xmlns:a16="http://schemas.microsoft.com/office/drawing/2014/main" id="{514CEFCB-780F-0471-2438-1EB86678B619}"/>
                </a:ext>
              </a:extLst>
            </p:cNvPr>
            <p:cNvSpPr txBox="1"/>
            <p:nvPr/>
          </p:nvSpPr>
          <p:spPr>
            <a:xfrm>
              <a:off x="7700126" y="6188637"/>
              <a:ext cx="971181" cy="248783"/>
            </a:xfrm>
            <a:prstGeom prst="rect">
              <a:avLst/>
            </a:prstGeom>
            <a:noFill/>
          </p:spPr>
          <p:txBody>
            <a:bodyPr wrap="square" rtlCol="0">
              <a:spAutoFit/>
            </a:bodyPr>
            <a:lstStyle>
              <a:defPPr>
                <a:defRPr lang="en-US"/>
              </a:defPPr>
              <a:lvl1pPr algn="ctr">
                <a:lnSpc>
                  <a:spcPts val="1750"/>
                </a:lnSpc>
                <a:defRPr sz="1600" b="1">
                  <a:solidFill>
                    <a:schemeClr val="accent1"/>
                  </a:solidFill>
                  <a:latin typeface="Century Gothic" panose="020B0502020202020204" pitchFamily="34" charset="0"/>
                </a:defRPr>
              </a:lvl1pPr>
            </a:lstStyle>
            <a:p>
              <a:pPr marL="0" marR="0" lvl="0" indent="0" algn="ctr" defTabSz="554492" rtl="0" eaLnBrk="1" fontAlgn="auto" latinLnBrk="0" hangingPunct="1">
                <a:lnSpc>
                  <a:spcPts val="1061"/>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Flexible</a:t>
              </a:r>
            </a:p>
          </p:txBody>
        </p:sp>
        <p:sp>
          <p:nvSpPr>
            <p:cNvPr id="24" name="TextBox 23">
              <a:extLst>
                <a:ext uri="{FF2B5EF4-FFF2-40B4-BE49-F238E27FC236}">
                  <a16:creationId xmlns:a16="http://schemas.microsoft.com/office/drawing/2014/main" id="{C4162A9A-BF29-C2E6-7110-E607DA743529}"/>
                </a:ext>
              </a:extLst>
            </p:cNvPr>
            <p:cNvSpPr txBox="1"/>
            <p:nvPr/>
          </p:nvSpPr>
          <p:spPr>
            <a:xfrm flipH="1">
              <a:off x="7583188" y="5328346"/>
              <a:ext cx="1205056" cy="248783"/>
            </a:xfrm>
            <a:prstGeom prst="rect">
              <a:avLst/>
            </a:prstGeom>
            <a:noFill/>
          </p:spPr>
          <p:txBody>
            <a:bodyPr wrap="square" rtlCol="0">
              <a:spAutoFit/>
            </a:bodyPr>
            <a:lstStyle>
              <a:defPPr>
                <a:defRPr lang="en-US"/>
              </a:defPPr>
              <a:lvl1pPr algn="ctr">
                <a:lnSpc>
                  <a:spcPts val="1750"/>
                </a:lnSpc>
                <a:defRPr sz="1600" b="1">
                  <a:solidFill>
                    <a:schemeClr val="accent1"/>
                  </a:solidFill>
                  <a:latin typeface="Century Gothic" panose="020B0502020202020204" pitchFamily="34" charset="0"/>
                </a:defRPr>
              </a:lvl1pPr>
            </a:lstStyle>
            <a:p>
              <a:pPr marL="0" marR="0" lvl="0" indent="0" algn="ctr" defTabSz="554492" rtl="0" eaLnBrk="1" fontAlgn="auto" latinLnBrk="0" hangingPunct="1">
                <a:lnSpc>
                  <a:spcPts val="1061"/>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Accredited</a:t>
              </a:r>
            </a:p>
          </p:txBody>
        </p:sp>
        <p:pic>
          <p:nvPicPr>
            <p:cNvPr id="25" name="Graphic 24" descr="Wreath">
              <a:extLst>
                <a:ext uri="{FF2B5EF4-FFF2-40B4-BE49-F238E27FC236}">
                  <a16:creationId xmlns:a16="http://schemas.microsoft.com/office/drawing/2014/main" id="{30EF2ECE-496C-D247-01A0-3183919FF98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48591" y="4764639"/>
              <a:ext cx="274250" cy="274250"/>
            </a:xfrm>
            <a:prstGeom prst="rect">
              <a:avLst/>
            </a:prstGeom>
          </p:spPr>
        </p:pic>
        <p:pic>
          <p:nvPicPr>
            <p:cNvPr id="26" name="Graphic 25" descr="Ribbon">
              <a:extLst>
                <a:ext uri="{FF2B5EF4-FFF2-40B4-BE49-F238E27FC236}">
                  <a16:creationId xmlns:a16="http://schemas.microsoft.com/office/drawing/2014/main" id="{775BC3D4-1DAA-1E06-670B-D82E4947A06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043078" y="5565476"/>
              <a:ext cx="285276" cy="285276"/>
            </a:xfrm>
            <a:prstGeom prst="rect">
              <a:avLst/>
            </a:prstGeom>
          </p:spPr>
        </p:pic>
        <p:pic>
          <p:nvPicPr>
            <p:cNvPr id="27" name="Graphic 26" descr="Handshake">
              <a:extLst>
                <a:ext uri="{FF2B5EF4-FFF2-40B4-BE49-F238E27FC236}">
                  <a16:creationId xmlns:a16="http://schemas.microsoft.com/office/drawing/2014/main" id="{D35C28F7-2F1C-A263-DA7D-950813D9160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994739" y="6387022"/>
              <a:ext cx="381955" cy="381955"/>
            </a:xfrm>
            <a:prstGeom prst="rect">
              <a:avLst/>
            </a:prstGeom>
          </p:spPr>
        </p:pic>
      </p:grpSp>
      <p:sp>
        <p:nvSpPr>
          <p:cNvPr id="30" name="TextBox 29">
            <a:extLst>
              <a:ext uri="{FF2B5EF4-FFF2-40B4-BE49-F238E27FC236}">
                <a16:creationId xmlns:a16="http://schemas.microsoft.com/office/drawing/2014/main" id="{2B1EDA7A-8C9F-D6D7-0B0F-B4C77B834CF2}"/>
              </a:ext>
            </a:extLst>
          </p:cNvPr>
          <p:cNvSpPr txBox="1"/>
          <p:nvPr/>
        </p:nvSpPr>
        <p:spPr>
          <a:xfrm flipH="1">
            <a:off x="7956324" y="4981836"/>
            <a:ext cx="3629336" cy="276999"/>
          </a:xfrm>
          <a:prstGeom prst="rect">
            <a:avLst/>
          </a:prstGeom>
          <a:noFill/>
        </p:spPr>
        <p:txBody>
          <a:bodyPr wrap="square" rtlCol="0">
            <a:spAutoFit/>
          </a:bodyPr>
          <a:lstStyle/>
          <a:p>
            <a:pPr marL="182880" indent="-182880" defTabSz="554492">
              <a:buClrTx/>
              <a:buFont typeface="Calibri" panose="020F0502020204030204" pitchFamily="34" charset="0"/>
              <a:buChar char="›"/>
              <a:defRPr/>
            </a:pPr>
            <a:r>
              <a:rPr lang="en-US" sz="1200" dirty="0">
                <a:latin typeface="Calibri" panose="020F0502020204030204" pitchFamily="34" charset="0"/>
                <a:ea typeface="Roboto" panose="02000000000000000000" pitchFamily="2" charset="0"/>
                <a:cs typeface="Calibri" panose="020F0502020204030204" pitchFamily="34" charset="0"/>
              </a:rPr>
              <a:t>Compliant with Major Standards &amp; Alliances:</a:t>
            </a:r>
          </a:p>
        </p:txBody>
      </p:sp>
      <p:pic>
        <p:nvPicPr>
          <p:cNvPr id="31" name="Picture 30">
            <a:extLst>
              <a:ext uri="{FF2B5EF4-FFF2-40B4-BE49-F238E27FC236}">
                <a16:creationId xmlns:a16="http://schemas.microsoft.com/office/drawing/2014/main" id="{88CF3950-92E7-BE10-B4F2-5F1F958B55DF}"/>
              </a:ext>
            </a:extLst>
          </p:cNvPr>
          <p:cNvPicPr>
            <a:picLocks noChangeAspect="1"/>
          </p:cNvPicPr>
          <p:nvPr/>
        </p:nvPicPr>
        <p:blipFill rotWithShape="1">
          <a:blip r:embed="rId9"/>
          <a:srcRect l="27419" t="51283" r="25081" b="31946"/>
          <a:stretch/>
        </p:blipFill>
        <p:spPr>
          <a:xfrm>
            <a:off x="8191271" y="5222464"/>
            <a:ext cx="2203622" cy="437644"/>
          </a:xfrm>
          <a:prstGeom prst="rect">
            <a:avLst/>
          </a:prstGeom>
          <a:effectLst>
            <a:softEdge rad="63500"/>
          </a:effectLst>
        </p:spPr>
      </p:pic>
      <p:sp>
        <p:nvSpPr>
          <p:cNvPr id="32" name="TextBox 31">
            <a:extLst>
              <a:ext uri="{FF2B5EF4-FFF2-40B4-BE49-F238E27FC236}">
                <a16:creationId xmlns:a16="http://schemas.microsoft.com/office/drawing/2014/main" id="{89F51AD9-C076-F055-186B-4BC42D838150}"/>
              </a:ext>
            </a:extLst>
          </p:cNvPr>
          <p:cNvSpPr txBox="1"/>
          <p:nvPr/>
        </p:nvSpPr>
        <p:spPr>
          <a:xfrm>
            <a:off x="7956324" y="4222607"/>
            <a:ext cx="3871989" cy="646331"/>
          </a:xfrm>
          <a:prstGeom prst="rect">
            <a:avLst/>
          </a:prstGeom>
          <a:noFill/>
          <a:ln w="28575">
            <a:noFill/>
          </a:ln>
        </p:spPr>
        <p:txBody>
          <a:bodyPr wrap="square" rtlCol="0">
            <a:spAutoFit/>
          </a:bodyPr>
          <a:lstStyle>
            <a:defPPr>
              <a:defRPr lang="en-US"/>
            </a:defPPr>
            <a:lvl1pPr>
              <a:lnSpc>
                <a:spcPts val="1750"/>
              </a:lnSpc>
              <a:defRPr sz="1100">
                <a:solidFill>
                  <a:schemeClr val="bg1">
                    <a:lumMod val="50000"/>
                  </a:schemeClr>
                </a:solidFill>
                <a:latin typeface="Century Gothic"/>
                <a:cs typeface="Century Gothic"/>
              </a:defRPr>
            </a:lvl1pPr>
          </a:lstStyle>
          <a:p>
            <a:pPr marL="182880" marR="0" lvl="0" indent="-182880" defTabSz="554492"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200" b="1" i="0" u="none" strike="noStrike" kern="0" cap="none" spc="0" normalizeH="0" baseline="0" noProof="0" dirty="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20 years </a:t>
            </a:r>
            <a:r>
              <a:rPr lang="en-US" sz="1200" kern="0" dirty="0">
                <a:solidFill>
                  <a:schemeClr val="tx1"/>
                </a:solidFill>
                <a:latin typeface="Calibri" panose="020F0502020204030204" pitchFamily="34" charset="0"/>
                <a:ea typeface="Roboto" panose="02000000000000000000" pitchFamily="2" charset="0"/>
                <a:cs typeface="Calibri" panose="020F0502020204030204" pitchFamily="34" charset="0"/>
              </a:rPr>
              <a:t>i</a:t>
            </a:r>
            <a:r>
              <a:rPr lang="en-US" sz="1200" kern="0" dirty="0" err="1">
                <a:solidFill>
                  <a:schemeClr val="tx1"/>
                </a:solidFill>
                <a:latin typeface="Calibri" panose="020F0502020204030204" pitchFamily="34" charset="0"/>
                <a:ea typeface="Roboto" panose="02000000000000000000" pitchFamily="2" charset="0"/>
                <a:cs typeface="Calibri" panose="020F0502020204030204" pitchFamily="34" charset="0"/>
              </a:rPr>
              <a:t>ssu</a:t>
            </a:r>
            <a:r>
              <a:rPr kumimoji="0" lang="en-US" sz="1200" i="0" u="none" strike="noStrike" kern="0" cap="none" spc="0" normalizeH="0" baseline="0" noProof="0" dirty="0" err="1">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ing</a:t>
            </a:r>
            <a:r>
              <a:rPr kumimoji="0" lang="en-US" sz="1200" i="0" u="none" strike="noStrike" kern="0" cap="none" spc="0" normalizeH="0" baseline="0" noProof="0" dirty="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 Digital Identities</a:t>
            </a:r>
          </a:p>
          <a:p>
            <a:pPr marL="182880" marR="0" lvl="0" indent="-182880" defTabSz="554492"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200" i="0" u="none" strike="noStrike" kern="0" cap="none" spc="0" normalizeH="0" baseline="0" noProof="0" dirty="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Served </a:t>
            </a:r>
            <a:r>
              <a:rPr kumimoji="0" lang="en-US" sz="1200" b="1" i="0" u="none" strike="noStrike" kern="0" cap="none" spc="0" normalizeH="0" baseline="0" noProof="0" dirty="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over 3,000 corporate or gov. clients</a:t>
            </a:r>
          </a:p>
          <a:p>
            <a:pPr marL="182880" marR="0" lvl="0" indent="-182880" defTabSz="554492"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200" i="0" u="none" strike="noStrike" kern="0" cap="none" spc="0" normalizeH="0" baseline="0" noProof="0" dirty="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Ubiquitous trust in browsers &amp; operating systems</a:t>
            </a:r>
          </a:p>
        </p:txBody>
      </p:sp>
      <p:sp>
        <p:nvSpPr>
          <p:cNvPr id="33" name="TextBox 32">
            <a:extLst>
              <a:ext uri="{FF2B5EF4-FFF2-40B4-BE49-F238E27FC236}">
                <a16:creationId xmlns:a16="http://schemas.microsoft.com/office/drawing/2014/main" id="{ECFF6340-58DC-7CEF-D827-046FE83E98A2}"/>
              </a:ext>
            </a:extLst>
          </p:cNvPr>
          <p:cNvSpPr txBox="1"/>
          <p:nvPr/>
        </p:nvSpPr>
        <p:spPr>
          <a:xfrm>
            <a:off x="7956325" y="5781834"/>
            <a:ext cx="3629336" cy="646331"/>
          </a:xfrm>
          <a:prstGeom prst="rect">
            <a:avLst/>
          </a:prstGeom>
          <a:noFill/>
        </p:spPr>
        <p:txBody>
          <a:bodyPr wrap="square" rtlCol="0">
            <a:spAutoFit/>
          </a:bodyPr>
          <a:lstStyle/>
          <a:p>
            <a:pPr marL="182880" indent="-182880" defTabSz="554492">
              <a:buFont typeface="Calibri" panose="020F0502020204030204" pitchFamily="34" charset="0"/>
              <a:buChar char="›"/>
              <a:defRPr/>
            </a:pPr>
            <a:r>
              <a:rPr lang="en-US" sz="1200" kern="0" dirty="0">
                <a:latin typeface="Calibri" panose="020F0502020204030204" pitchFamily="34" charset="0"/>
                <a:ea typeface="Roboto" panose="02000000000000000000" pitchFamily="2" charset="0"/>
                <a:cs typeface="Calibri" panose="020F0502020204030204" pitchFamily="34" charset="0"/>
              </a:rPr>
              <a:t>Versatile PKI as-a-Service &amp; </a:t>
            </a:r>
          </a:p>
          <a:p>
            <a:pPr marL="182880" indent="-182880" defTabSz="554492">
              <a:buFont typeface="Calibri" panose="020F0502020204030204" pitchFamily="34" charset="0"/>
              <a:buChar char="›"/>
              <a:defRPr/>
            </a:pPr>
            <a:r>
              <a:rPr lang="en-US" sz="1200" kern="0" dirty="0">
                <a:latin typeface="Calibri" panose="020F0502020204030204" pitchFamily="34" charset="0"/>
                <a:ea typeface="Roboto" panose="02000000000000000000" pitchFamily="2" charset="0"/>
                <a:cs typeface="Calibri" panose="020F0502020204030204" pitchFamily="34" charset="0"/>
              </a:rPr>
              <a:t>SSL Certificate Platforms</a:t>
            </a:r>
          </a:p>
          <a:p>
            <a:pPr marL="182880" indent="-182880" defTabSz="554492">
              <a:buFont typeface="Calibri" panose="020F0502020204030204" pitchFamily="34" charset="0"/>
              <a:buChar char="›"/>
              <a:defRPr/>
            </a:pPr>
            <a:r>
              <a:rPr lang="en-US" sz="1200" kern="0" dirty="0">
                <a:latin typeface="Calibri" panose="020F0502020204030204" pitchFamily="34" charset="0"/>
                <a:ea typeface="Roboto" panose="02000000000000000000" pitchFamily="2" charset="0"/>
                <a:cs typeface="Calibri" panose="020F0502020204030204" pitchFamily="34" charset="0"/>
              </a:rPr>
              <a:t>Easy to Deploy &amp; Scalable</a:t>
            </a:r>
          </a:p>
        </p:txBody>
      </p:sp>
      <p:sp>
        <p:nvSpPr>
          <p:cNvPr id="35" name="Arrow: Right 34">
            <a:extLst>
              <a:ext uri="{FF2B5EF4-FFF2-40B4-BE49-F238E27FC236}">
                <a16:creationId xmlns:a16="http://schemas.microsoft.com/office/drawing/2014/main" id="{39336B95-9E0F-3E56-E344-0FE3229E9F4C}"/>
              </a:ext>
            </a:extLst>
          </p:cNvPr>
          <p:cNvSpPr/>
          <p:nvPr/>
        </p:nvSpPr>
        <p:spPr>
          <a:xfrm>
            <a:off x="5823682" y="1904349"/>
            <a:ext cx="6368318" cy="1429627"/>
          </a:xfrm>
          <a:prstGeom prst="rightArrow">
            <a:avLst>
              <a:gd name="adj1" fmla="val 73097"/>
              <a:gd name="adj2" fmla="val 3126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Calibri" panose="020F0502020204030204" pitchFamily="34" charset="0"/>
              <a:cs typeface="Calibri" panose="020F0502020204030204" pitchFamily="34" charset="0"/>
            </a:endParaRPr>
          </a:p>
        </p:txBody>
      </p:sp>
      <p:grpSp>
        <p:nvGrpSpPr>
          <p:cNvPr id="70" name="Group 69">
            <a:extLst>
              <a:ext uri="{FF2B5EF4-FFF2-40B4-BE49-F238E27FC236}">
                <a16:creationId xmlns:a16="http://schemas.microsoft.com/office/drawing/2014/main" id="{47193493-82DD-D13E-CE48-61DAEAD99204}"/>
              </a:ext>
            </a:extLst>
          </p:cNvPr>
          <p:cNvGrpSpPr/>
          <p:nvPr/>
        </p:nvGrpSpPr>
        <p:grpSpPr>
          <a:xfrm>
            <a:off x="6101410" y="1920368"/>
            <a:ext cx="5258478" cy="1397588"/>
            <a:chOff x="6101410" y="1960652"/>
            <a:chExt cx="5258478" cy="1397588"/>
          </a:xfrm>
        </p:grpSpPr>
        <p:pic>
          <p:nvPicPr>
            <p:cNvPr id="36" name="Picture 2" descr="Homepage - SEALSQ">
              <a:extLst>
                <a:ext uri="{FF2B5EF4-FFF2-40B4-BE49-F238E27FC236}">
                  <a16:creationId xmlns:a16="http://schemas.microsoft.com/office/drawing/2014/main" id="{6D5DA616-ACDA-7D73-4BAE-444D4085AD5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01410" y="1961270"/>
              <a:ext cx="1061891" cy="1061892"/>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7476624-B498-D62A-3567-EF2DE8B13586}"/>
                </a:ext>
              </a:extLst>
            </p:cNvPr>
            <p:cNvSpPr txBox="1"/>
            <p:nvPr/>
          </p:nvSpPr>
          <p:spPr>
            <a:xfrm>
              <a:off x="6128958" y="3018262"/>
              <a:ext cx="1006795" cy="309189"/>
            </a:xfrm>
            <a:prstGeom prst="rect">
              <a:avLst/>
            </a:prstGeom>
            <a:solidFill>
              <a:schemeClr val="tx2"/>
            </a:solidFill>
            <a:ln>
              <a:noFill/>
            </a:ln>
          </p:spPr>
          <p:txBody>
            <a:bodyPr vert="horz" wrap="square" lIns="0" tIns="0" rIns="0" bIns="0" rtlCol="0" anchor="ctr" anchorCtr="0">
              <a:noAutofit/>
            </a:bodyPr>
            <a:lstStyle/>
            <a:p>
              <a:pPr algn="ctr"/>
              <a:r>
                <a:rPr lang="en-US" sz="1100" b="1" dirty="0">
                  <a:solidFill>
                    <a:schemeClr val="bg1"/>
                  </a:solidFill>
                  <a:latin typeface="Calibri" panose="020F0502020204030204" pitchFamily="34" charset="0"/>
                  <a:cs typeface="Calibri" panose="020F0502020204030204" pitchFamily="34" charset="0"/>
                </a:rPr>
                <a:t>ON WAFER</a:t>
              </a:r>
            </a:p>
          </p:txBody>
        </p:sp>
        <p:sp>
          <p:nvSpPr>
            <p:cNvPr id="38" name="TextBox 37">
              <a:extLst>
                <a:ext uri="{FF2B5EF4-FFF2-40B4-BE49-F238E27FC236}">
                  <a16:creationId xmlns:a16="http://schemas.microsoft.com/office/drawing/2014/main" id="{DE6FADCE-97E5-B79A-3CE7-97BDC9200DC3}"/>
                </a:ext>
              </a:extLst>
            </p:cNvPr>
            <p:cNvSpPr txBox="1"/>
            <p:nvPr/>
          </p:nvSpPr>
          <p:spPr>
            <a:xfrm>
              <a:off x="7528276" y="3049051"/>
              <a:ext cx="1006795" cy="309189"/>
            </a:xfrm>
            <a:prstGeom prst="rect">
              <a:avLst/>
            </a:prstGeom>
            <a:solidFill>
              <a:schemeClr val="tx2"/>
            </a:solidFill>
            <a:ln>
              <a:noFill/>
            </a:ln>
          </p:spPr>
          <p:txBody>
            <a:bodyPr vert="horz" wrap="square" lIns="0" tIns="0" rIns="0" bIns="0" rtlCol="0" anchor="ctr" anchorCtr="0">
              <a:noAutofit/>
            </a:bodyPr>
            <a:lstStyle/>
            <a:p>
              <a:pPr algn="ctr"/>
              <a:r>
                <a:rPr lang="en-US" sz="1100" b="1" dirty="0">
                  <a:solidFill>
                    <a:schemeClr val="bg1"/>
                  </a:solidFill>
                  <a:latin typeface="Calibri" panose="020F0502020204030204" pitchFamily="34" charset="0"/>
                  <a:cs typeface="Calibri" panose="020F0502020204030204" pitchFamily="34" charset="0"/>
                </a:rPr>
                <a:t>ON CHIP</a:t>
              </a:r>
            </a:p>
          </p:txBody>
        </p:sp>
        <p:pic>
          <p:nvPicPr>
            <p:cNvPr id="39" name="Picture 38" descr="A close-up of a chip&#10;&#10;Description automatically generated">
              <a:extLst>
                <a:ext uri="{FF2B5EF4-FFF2-40B4-BE49-F238E27FC236}">
                  <a16:creationId xmlns:a16="http://schemas.microsoft.com/office/drawing/2014/main" id="{A344FC91-FCB6-E547-F555-705413601077}"/>
                </a:ext>
              </a:extLst>
            </p:cNvPr>
            <p:cNvPicPr>
              <a:picLocks noChangeAspect="1"/>
            </p:cNvPicPr>
            <p:nvPr/>
          </p:nvPicPr>
          <p:blipFill>
            <a:blip r:embed="rId11"/>
            <a:stretch>
              <a:fillRect/>
            </a:stretch>
          </p:blipFill>
          <p:spPr>
            <a:xfrm>
              <a:off x="7499352" y="1963404"/>
              <a:ext cx="1064643" cy="1064644"/>
            </a:xfrm>
            <a:prstGeom prst="rect">
              <a:avLst/>
            </a:prstGeom>
            <a:ln w="38100">
              <a:solidFill>
                <a:schemeClr val="tx2"/>
              </a:solidFill>
            </a:ln>
          </p:spPr>
        </p:pic>
        <p:sp>
          <p:nvSpPr>
            <p:cNvPr id="40" name="TextBox 39">
              <a:extLst>
                <a:ext uri="{FF2B5EF4-FFF2-40B4-BE49-F238E27FC236}">
                  <a16:creationId xmlns:a16="http://schemas.microsoft.com/office/drawing/2014/main" id="{0AA4566A-D7A1-4C45-B36F-23F3D389F800}"/>
                </a:ext>
              </a:extLst>
            </p:cNvPr>
            <p:cNvSpPr txBox="1"/>
            <p:nvPr/>
          </p:nvSpPr>
          <p:spPr>
            <a:xfrm>
              <a:off x="10325540" y="3049051"/>
              <a:ext cx="1006795" cy="309189"/>
            </a:xfrm>
            <a:prstGeom prst="rect">
              <a:avLst/>
            </a:prstGeom>
            <a:solidFill>
              <a:schemeClr val="tx2"/>
            </a:solidFill>
            <a:ln>
              <a:noFill/>
            </a:ln>
          </p:spPr>
          <p:txBody>
            <a:bodyPr vert="horz" wrap="square" lIns="0" tIns="0" rIns="0" bIns="0" rtlCol="0" anchor="ctr" anchorCtr="0">
              <a:noAutofit/>
            </a:bodyPr>
            <a:lstStyle/>
            <a:p>
              <a:pPr algn="ctr"/>
              <a:r>
                <a:rPr lang="en-US" sz="1100" b="1" dirty="0">
                  <a:solidFill>
                    <a:schemeClr val="bg1"/>
                  </a:solidFill>
                  <a:latin typeface="Calibri" panose="020F0502020204030204" pitchFamily="34" charset="0"/>
                  <a:cs typeface="Calibri" panose="020F0502020204030204" pitchFamily="34" charset="0"/>
                </a:rPr>
                <a:t>IN THE FIELD</a:t>
              </a:r>
            </a:p>
          </p:txBody>
        </p:sp>
        <p:pic>
          <p:nvPicPr>
            <p:cNvPr id="41" name="Picture 40" descr="A person holding a phone with a house and icons above them&#10;&#10;Description automatically generated">
              <a:extLst>
                <a:ext uri="{FF2B5EF4-FFF2-40B4-BE49-F238E27FC236}">
                  <a16:creationId xmlns:a16="http://schemas.microsoft.com/office/drawing/2014/main" id="{626C092A-33FC-D3B7-FDB6-1AACF1405743}"/>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0297988" y="1960652"/>
              <a:ext cx="1061900" cy="1067396"/>
            </a:xfrm>
            <a:prstGeom prst="rect">
              <a:avLst/>
            </a:prstGeom>
            <a:ln w="38100">
              <a:solidFill>
                <a:schemeClr val="tx2"/>
              </a:solidFill>
            </a:ln>
          </p:spPr>
        </p:pic>
        <p:sp>
          <p:nvSpPr>
            <p:cNvPr id="42" name="TextBox 41">
              <a:extLst>
                <a:ext uri="{FF2B5EF4-FFF2-40B4-BE49-F238E27FC236}">
                  <a16:creationId xmlns:a16="http://schemas.microsoft.com/office/drawing/2014/main" id="{F1315333-9DA5-916D-5BA0-023124A6FF4B}"/>
                </a:ext>
              </a:extLst>
            </p:cNvPr>
            <p:cNvSpPr txBox="1"/>
            <p:nvPr/>
          </p:nvSpPr>
          <p:spPr>
            <a:xfrm>
              <a:off x="8927594" y="3049051"/>
              <a:ext cx="1006795" cy="309189"/>
            </a:xfrm>
            <a:prstGeom prst="rect">
              <a:avLst/>
            </a:prstGeom>
            <a:solidFill>
              <a:schemeClr val="tx2"/>
            </a:solidFill>
            <a:ln>
              <a:noFill/>
            </a:ln>
          </p:spPr>
          <p:txBody>
            <a:bodyPr vert="horz" wrap="square" lIns="0" tIns="0" rIns="0" bIns="0" rtlCol="0" anchor="ctr" anchorCtr="0">
              <a:noAutofit/>
            </a:bodyPr>
            <a:lstStyle/>
            <a:p>
              <a:pPr algn="ctr"/>
              <a:r>
                <a:rPr lang="en-US" sz="1100" b="1" dirty="0">
                  <a:solidFill>
                    <a:schemeClr val="bg1"/>
                  </a:solidFill>
                  <a:latin typeface="Calibri" panose="020F0502020204030204" pitchFamily="34" charset="0"/>
                  <a:cs typeface="Calibri" panose="020F0502020204030204" pitchFamily="34" charset="0"/>
                </a:rPr>
                <a:t>IN FACTORY</a:t>
              </a:r>
            </a:p>
          </p:txBody>
        </p:sp>
        <p:pic>
          <p:nvPicPr>
            <p:cNvPr id="43" name="Picture 42" descr="A group of robots in a factory&#10;&#10;Description automatically generated">
              <a:extLst>
                <a:ext uri="{FF2B5EF4-FFF2-40B4-BE49-F238E27FC236}">
                  <a16:creationId xmlns:a16="http://schemas.microsoft.com/office/drawing/2014/main" id="{66A509E8-0FB6-5CE5-B91B-C70360862F0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00046" y="1960652"/>
              <a:ext cx="1061891" cy="1067396"/>
            </a:xfrm>
            <a:prstGeom prst="rect">
              <a:avLst/>
            </a:prstGeom>
            <a:ln w="38100">
              <a:solidFill>
                <a:schemeClr val="tx2"/>
              </a:solidFill>
            </a:ln>
          </p:spPr>
        </p:pic>
      </p:grpSp>
      <p:cxnSp>
        <p:nvCxnSpPr>
          <p:cNvPr id="47" name="Straight Connector 46">
            <a:extLst>
              <a:ext uri="{FF2B5EF4-FFF2-40B4-BE49-F238E27FC236}">
                <a16:creationId xmlns:a16="http://schemas.microsoft.com/office/drawing/2014/main" id="{79D8B5B7-5141-0E45-7C8A-CD01EFC164E5}"/>
              </a:ext>
            </a:extLst>
          </p:cNvPr>
          <p:cNvCxnSpPr>
            <a:cxnSpLocks/>
          </p:cNvCxnSpPr>
          <p:nvPr/>
        </p:nvCxnSpPr>
        <p:spPr>
          <a:xfrm>
            <a:off x="0" y="1999703"/>
            <a:ext cx="553173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Text Placeholder 3">
            <a:extLst>
              <a:ext uri="{FF2B5EF4-FFF2-40B4-BE49-F238E27FC236}">
                <a16:creationId xmlns:a16="http://schemas.microsoft.com/office/drawing/2014/main" id="{F2E09E7A-F260-9B14-E8AA-5EDE9483FC21}"/>
              </a:ext>
            </a:extLst>
          </p:cNvPr>
          <p:cNvSpPr txBox="1">
            <a:spLocks/>
          </p:cNvSpPr>
          <p:nvPr/>
        </p:nvSpPr>
        <p:spPr>
          <a:xfrm>
            <a:off x="256166" y="1641543"/>
            <a:ext cx="5275564" cy="1473199"/>
          </a:xfrm>
          <a:prstGeom prst="rect">
            <a:avLst/>
          </a:prstGeo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54492">
              <a:buClrTx/>
              <a:defRPr/>
            </a:pPr>
            <a:endParaRPr lang="en-US" sz="1600" dirty="0">
              <a:solidFill>
                <a:schemeClr val="tx1"/>
              </a:solidFill>
              <a:latin typeface="Calibri" panose="020F0502020204030204" pitchFamily="34" charset="0"/>
              <a:ea typeface="Roboto" panose="02000000000000000000" pitchFamily="2" charset="0"/>
              <a:cs typeface="Calibri" panose="020F0502020204030204" pitchFamily="34" charset="0"/>
            </a:endParaRPr>
          </a:p>
        </p:txBody>
      </p:sp>
      <p:sp>
        <p:nvSpPr>
          <p:cNvPr id="50" name="Text Placeholder 3">
            <a:extLst>
              <a:ext uri="{FF2B5EF4-FFF2-40B4-BE49-F238E27FC236}">
                <a16:creationId xmlns:a16="http://schemas.microsoft.com/office/drawing/2014/main" id="{1A4D3E7A-C44C-05C7-A2F1-5B44BBDE166C}"/>
              </a:ext>
            </a:extLst>
          </p:cNvPr>
          <p:cNvSpPr txBox="1">
            <a:spLocks/>
          </p:cNvSpPr>
          <p:nvPr/>
        </p:nvSpPr>
        <p:spPr>
          <a:xfrm>
            <a:off x="2365369" y="2184910"/>
            <a:ext cx="3122262" cy="1558346"/>
          </a:xfrm>
          <a:prstGeom prst="rect">
            <a:avLst/>
          </a:prstGeom>
        </p:spPr>
        <p:txBody>
          <a:bodyPr vert="horz" lIns="91440" tIns="45720" rIns="91440" bIns="45720" rtlCol="0">
            <a:normAutofit/>
          </a:bodyPr>
          <a:lstStyle>
            <a:lvl1pPr marL="207935" indent="-207935" eaLnBrk="1" hangingPunct="1">
              <a:buFontTx/>
              <a:buBlip>
                <a:blip r:embed="rId14"/>
              </a:buBlip>
              <a:defRPr sz="1940" b="0">
                <a:latin typeface="Roboto Medium" panose="02000000000000000000" pitchFamily="2" charset="0"/>
                <a:ea typeface="Roboto Medium" panose="02000000000000000000" pitchFamily="2" charset="0"/>
                <a:cs typeface="+mn-cs"/>
              </a:defRPr>
            </a:lvl1pPr>
            <a:lvl2pPr marL="277246" eaLnBrk="1" hangingPunct="1">
              <a:defRPr sz="1213">
                <a:latin typeface="+mn-lt"/>
                <a:ea typeface="+mn-ea"/>
                <a:cs typeface="+mn-cs"/>
              </a:defRPr>
            </a:lvl2pPr>
            <a:lvl3pPr marL="554492" eaLnBrk="1" hangingPunct="1">
              <a:defRPr sz="970">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just">
              <a:buClr>
                <a:schemeClr val="tx2"/>
              </a:buClr>
              <a:buFont typeface="Arial" panose="020B0604020202020204" pitchFamily="34" charset="0"/>
              <a:buChar char="•"/>
            </a:pPr>
            <a:r>
              <a:rPr lang="en-US" sz="1400" dirty="0">
                <a:solidFill>
                  <a:schemeClr val="tx1"/>
                </a:solidFill>
                <a:latin typeface="Calibri" panose="020F0502020204030204" pitchFamily="34" charset="0"/>
                <a:ea typeface="Roboto" panose="02000000000000000000" pitchFamily="2" charset="0"/>
                <a:cs typeface="Calibri" panose="020F0502020204030204" pitchFamily="34" charset="0"/>
              </a:rPr>
              <a:t>Full range of Quantum Resistant chips built on a RISC-V Common Criteria Certified hardware architecture</a:t>
            </a:r>
          </a:p>
          <a:p>
            <a:pPr algn="just">
              <a:buClr>
                <a:schemeClr val="tx2"/>
              </a:buClr>
              <a:buFont typeface="Arial" panose="020B0604020202020204" pitchFamily="34" charset="0"/>
              <a:buChar char="•"/>
            </a:pPr>
            <a:endParaRPr lang="en-US" sz="1400" dirty="0">
              <a:solidFill>
                <a:schemeClr val="tx1"/>
              </a:solidFill>
              <a:latin typeface="Calibri" panose="020F0502020204030204" pitchFamily="34" charset="0"/>
              <a:ea typeface="Roboto" panose="02000000000000000000" pitchFamily="2" charset="0"/>
              <a:cs typeface="Calibri" panose="020F0502020204030204" pitchFamily="34" charset="0"/>
            </a:endParaRPr>
          </a:p>
          <a:p>
            <a:pPr algn="just">
              <a:buClr>
                <a:schemeClr val="tx2"/>
              </a:buClr>
              <a:buFont typeface="Arial" panose="020B0604020202020204" pitchFamily="34" charset="0"/>
              <a:buChar char="•"/>
            </a:pPr>
            <a:r>
              <a:rPr lang="en-US" sz="1400" kern="0" dirty="0">
                <a:latin typeface="Calibri" panose="020F0502020204030204" pitchFamily="34" charset="0"/>
                <a:cs typeface="Calibri" panose="020F0502020204030204" pitchFamily="34" charset="0"/>
              </a:rPr>
              <a:t>Includes a TPM 2.0, FIPS 140-3 Compliant</a:t>
            </a:r>
          </a:p>
          <a:p>
            <a:pPr algn="just">
              <a:buClr>
                <a:schemeClr val="tx2"/>
              </a:buClr>
              <a:buFont typeface="Arial" panose="020B0604020202020204" pitchFamily="34" charset="0"/>
              <a:buChar char="•"/>
            </a:pPr>
            <a:endParaRPr lang="en-US" sz="1400" dirty="0">
              <a:solidFill>
                <a:schemeClr val="tx1"/>
              </a:solidFill>
              <a:latin typeface="Calibri" panose="020F0502020204030204" pitchFamily="34" charset="0"/>
              <a:ea typeface="Roboto" panose="02000000000000000000" pitchFamily="2" charset="0"/>
              <a:cs typeface="Calibri" panose="020F0502020204030204" pitchFamily="34" charset="0"/>
            </a:endParaRPr>
          </a:p>
          <a:p>
            <a:pPr algn="just">
              <a:buClr>
                <a:schemeClr val="tx2"/>
              </a:buClr>
              <a:buFont typeface="Arial" panose="020B0604020202020204" pitchFamily="34" charset="0"/>
              <a:buChar char="•"/>
            </a:pPr>
            <a:endParaRPr lang="en-US" sz="1400" kern="0" dirty="0">
              <a:latin typeface="Calibri" panose="020F0502020204030204" pitchFamily="34" charset="0"/>
              <a:cs typeface="Calibri" panose="020F0502020204030204" pitchFamily="34" charset="0"/>
            </a:endParaRPr>
          </a:p>
          <a:p>
            <a:pPr algn="just">
              <a:buClr>
                <a:schemeClr val="tx2"/>
              </a:buClr>
              <a:buFont typeface="Arial" panose="020B0604020202020204" pitchFamily="34" charset="0"/>
              <a:buChar char="•"/>
            </a:pPr>
            <a:endParaRPr lang="en-US" sz="1400" kern="0" dirty="0">
              <a:latin typeface="Calibri" panose="020F050202020403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id="{4470D5FC-33A7-F3EE-5D09-66B738FB7EC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24068" y="4396355"/>
            <a:ext cx="1550715" cy="1550715"/>
          </a:xfrm>
          <a:prstGeom prst="rect">
            <a:avLst/>
          </a:prstGeom>
          <a:ln w="38100">
            <a:solidFill>
              <a:schemeClr val="tx2"/>
            </a:solidFill>
          </a:ln>
          <a:effectLst>
            <a:outerShdw blurRad="50800" dist="38100" dir="8100000" algn="tr" rotWithShape="0">
              <a:prstClr val="black">
                <a:alpha val="40000"/>
              </a:prstClr>
            </a:outerShdw>
          </a:effectLst>
        </p:spPr>
      </p:pic>
      <p:sp>
        <p:nvSpPr>
          <p:cNvPr id="53" name="Text Placeholder 3">
            <a:extLst>
              <a:ext uri="{FF2B5EF4-FFF2-40B4-BE49-F238E27FC236}">
                <a16:creationId xmlns:a16="http://schemas.microsoft.com/office/drawing/2014/main" id="{2DDC6457-4CA0-59E5-2A18-702D65FA8B27}"/>
              </a:ext>
            </a:extLst>
          </p:cNvPr>
          <p:cNvSpPr txBox="1">
            <a:spLocks/>
          </p:cNvSpPr>
          <p:nvPr/>
        </p:nvSpPr>
        <p:spPr>
          <a:xfrm>
            <a:off x="2281431" y="4264781"/>
            <a:ext cx="3057753" cy="2072783"/>
          </a:xfrm>
          <a:prstGeom prst="rect">
            <a:avLst/>
          </a:prstGeo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defTabSz="554492">
              <a:buClrTx/>
              <a:buFont typeface="Arial" panose="020B0604020202020204" pitchFamily="34" charset="0"/>
              <a:buChar char="•"/>
              <a:defRPr/>
            </a:pPr>
            <a:r>
              <a:rPr lang="en-US" dirty="0">
                <a:solidFill>
                  <a:schemeClr val="tx1"/>
                </a:solidFill>
                <a:latin typeface="Calibri" panose="020F0502020204030204" pitchFamily="34" charset="0"/>
                <a:ea typeface="Roboto" panose="02000000000000000000" pitchFamily="2" charset="0"/>
                <a:cs typeface="Calibri" panose="020F0502020204030204" pitchFamily="34" charset="0"/>
              </a:rPr>
              <a:t>SEALSQ is using </a:t>
            </a:r>
            <a:r>
              <a:rPr lang="en-US" b="1" dirty="0">
                <a:solidFill>
                  <a:schemeClr val="tx1"/>
                </a:solidFill>
                <a:latin typeface="Calibri" panose="020F0502020204030204" pitchFamily="34" charset="0"/>
                <a:ea typeface="Roboto" panose="02000000000000000000" pitchFamily="2" charset="0"/>
                <a:cs typeface="Calibri" panose="020F0502020204030204" pitchFamily="34" charset="0"/>
              </a:rPr>
              <a:t>cutting-edge algorithms </a:t>
            </a:r>
            <a:r>
              <a:rPr lang="en-US" dirty="0">
                <a:solidFill>
                  <a:schemeClr val="tx1"/>
                </a:solidFill>
                <a:latin typeface="Calibri" panose="020F0502020204030204" pitchFamily="34" charset="0"/>
                <a:ea typeface="Roboto" panose="02000000000000000000" pitchFamily="2" charset="0"/>
                <a:cs typeface="Calibri" panose="020F0502020204030204" pitchFamily="34" charset="0"/>
              </a:rPr>
              <a:t>selected by the National Institute of Standards and Technology (NIST) in 2024 </a:t>
            </a:r>
            <a:r>
              <a:rPr lang="en-US" b="1" dirty="0">
                <a:solidFill>
                  <a:schemeClr val="tx1"/>
                </a:solidFill>
                <a:latin typeface="Calibri" panose="020F0502020204030204" pitchFamily="34" charset="0"/>
                <a:ea typeface="Roboto" panose="02000000000000000000" pitchFamily="2" charset="0"/>
                <a:cs typeface="Calibri" panose="020F0502020204030204" pitchFamily="34" charset="0"/>
              </a:rPr>
              <a:t>within its PKI services. </a:t>
            </a:r>
          </a:p>
          <a:p>
            <a:pPr defTabSz="554492">
              <a:buClrTx/>
              <a:defRPr/>
            </a:pPr>
            <a:endParaRPr lang="en-US" sz="1800" dirty="0">
              <a:solidFill>
                <a:schemeClr val="tx1"/>
              </a:solidFill>
              <a:latin typeface="Calibri" panose="020F0502020204030204" pitchFamily="34" charset="0"/>
              <a:ea typeface="Roboto" panose="02000000000000000000" pitchFamily="2" charset="0"/>
              <a:cs typeface="Calibri" panose="020F0502020204030204" pitchFamily="34" charset="0"/>
            </a:endParaRPr>
          </a:p>
        </p:txBody>
      </p:sp>
      <p:sp>
        <p:nvSpPr>
          <p:cNvPr id="60" name="TextBox 59">
            <a:extLst>
              <a:ext uri="{FF2B5EF4-FFF2-40B4-BE49-F238E27FC236}">
                <a16:creationId xmlns:a16="http://schemas.microsoft.com/office/drawing/2014/main" id="{65AE3230-D641-DFCE-3F73-9DE7253B3ED8}"/>
              </a:ext>
            </a:extLst>
          </p:cNvPr>
          <p:cNvSpPr txBox="1"/>
          <p:nvPr/>
        </p:nvSpPr>
        <p:spPr>
          <a:xfrm>
            <a:off x="277715" y="3884977"/>
            <a:ext cx="5242539" cy="400110"/>
          </a:xfrm>
          <a:prstGeom prst="rect">
            <a:avLst/>
          </a:prstGeom>
          <a:solidFill>
            <a:schemeClr val="accent3"/>
          </a:solidFill>
          <a:ln w="38100">
            <a:solidFill>
              <a:schemeClr val="tx2"/>
            </a:solidFill>
          </a:ln>
        </p:spPr>
        <p:txBody>
          <a:bodyPr wrap="square">
            <a:spAutoFit/>
          </a:bodyPr>
          <a:lstStyle/>
          <a:p>
            <a:pPr marL="182880"/>
            <a:r>
              <a:rPr lang="en-US" sz="2000" b="1" dirty="0">
                <a:solidFill>
                  <a:schemeClr val="bg1"/>
                </a:solidFill>
                <a:latin typeface="Calibri" panose="020F0502020204030204" pitchFamily="34" charset="0"/>
                <a:cs typeface="Calibri" panose="020F0502020204030204" pitchFamily="34" charset="0"/>
              </a:rPr>
              <a:t>Quantum Resistant Trust Services</a:t>
            </a:r>
          </a:p>
        </p:txBody>
      </p:sp>
      <p:cxnSp>
        <p:nvCxnSpPr>
          <p:cNvPr id="61" name="Straight Connector 60">
            <a:extLst>
              <a:ext uri="{FF2B5EF4-FFF2-40B4-BE49-F238E27FC236}">
                <a16:creationId xmlns:a16="http://schemas.microsoft.com/office/drawing/2014/main" id="{7C84390A-4E6A-10F3-8A50-FFCB606FFAE8}"/>
              </a:ext>
            </a:extLst>
          </p:cNvPr>
          <p:cNvCxnSpPr>
            <a:cxnSpLocks/>
          </p:cNvCxnSpPr>
          <p:nvPr/>
        </p:nvCxnSpPr>
        <p:spPr>
          <a:xfrm>
            <a:off x="-11476" y="4286727"/>
            <a:ext cx="553173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76DD8AD-F1D7-ED3A-EFE3-15EC7DDF37B1}"/>
              </a:ext>
            </a:extLst>
          </p:cNvPr>
          <p:cNvSpPr txBox="1"/>
          <p:nvPr/>
        </p:nvSpPr>
        <p:spPr>
          <a:xfrm>
            <a:off x="5823682" y="1239346"/>
            <a:ext cx="5531730" cy="400110"/>
          </a:xfrm>
          <a:prstGeom prst="rect">
            <a:avLst/>
          </a:prstGeom>
          <a:solidFill>
            <a:schemeClr val="accent3"/>
          </a:solidFill>
          <a:ln w="38100">
            <a:solidFill>
              <a:schemeClr val="tx2"/>
            </a:solidFill>
          </a:ln>
        </p:spPr>
        <p:txBody>
          <a:bodyPr wrap="square">
            <a:spAutoFit/>
          </a:bodyPr>
          <a:lstStyle/>
          <a:p>
            <a:pPr marL="182880"/>
            <a:r>
              <a:rPr lang="en-US" sz="2000" b="1" dirty="0">
                <a:solidFill>
                  <a:schemeClr val="bg1"/>
                </a:solidFill>
                <a:latin typeface="Calibri" panose="020F0502020204030204" pitchFamily="34" charset="0"/>
                <a:cs typeface="Calibri" panose="020F0502020204030204" pitchFamily="34" charset="0"/>
              </a:rPr>
              <a:t>Secure Identity Provisioning Services</a:t>
            </a:r>
          </a:p>
        </p:txBody>
      </p:sp>
      <p:cxnSp>
        <p:nvCxnSpPr>
          <p:cNvPr id="63" name="Straight Connector 62">
            <a:extLst>
              <a:ext uri="{FF2B5EF4-FFF2-40B4-BE49-F238E27FC236}">
                <a16:creationId xmlns:a16="http://schemas.microsoft.com/office/drawing/2014/main" id="{19413AF8-05AF-DFE8-559A-6083EE865599}"/>
              </a:ext>
            </a:extLst>
          </p:cNvPr>
          <p:cNvCxnSpPr>
            <a:cxnSpLocks/>
          </p:cNvCxnSpPr>
          <p:nvPr/>
        </p:nvCxnSpPr>
        <p:spPr>
          <a:xfrm>
            <a:off x="6660270" y="1639456"/>
            <a:ext cx="553173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49E16565-3FD6-1301-C0BC-DE6850ED4768}"/>
              </a:ext>
            </a:extLst>
          </p:cNvPr>
          <p:cNvSpPr txBox="1"/>
          <p:nvPr/>
        </p:nvSpPr>
        <p:spPr>
          <a:xfrm>
            <a:off x="5823682" y="3600874"/>
            <a:ext cx="5531730" cy="400110"/>
          </a:xfrm>
          <a:prstGeom prst="rect">
            <a:avLst/>
          </a:prstGeom>
          <a:solidFill>
            <a:schemeClr val="accent3"/>
          </a:solidFill>
          <a:ln w="38100">
            <a:solidFill>
              <a:schemeClr val="tx2"/>
            </a:solidFill>
          </a:ln>
        </p:spPr>
        <p:txBody>
          <a:bodyPr wrap="square">
            <a:spAutoFit/>
          </a:bodyPr>
          <a:lstStyle/>
          <a:p>
            <a:pPr marL="182880"/>
            <a:r>
              <a:rPr lang="en-US" sz="2000" b="1" dirty="0">
                <a:solidFill>
                  <a:schemeClr val="bg1"/>
                </a:solidFill>
                <a:latin typeface="Calibri" panose="020F0502020204030204" pitchFamily="34" charset="0"/>
                <a:cs typeface="Calibri" panose="020F0502020204030204" pitchFamily="34" charset="0"/>
              </a:rPr>
              <a:t>Quantum Root-of-Trust</a:t>
            </a:r>
          </a:p>
        </p:txBody>
      </p:sp>
      <p:cxnSp>
        <p:nvCxnSpPr>
          <p:cNvPr id="65" name="Straight Connector 64">
            <a:extLst>
              <a:ext uri="{FF2B5EF4-FFF2-40B4-BE49-F238E27FC236}">
                <a16:creationId xmlns:a16="http://schemas.microsoft.com/office/drawing/2014/main" id="{FE8BB395-D3BA-CD37-28FA-5F9E819D0275}"/>
              </a:ext>
            </a:extLst>
          </p:cNvPr>
          <p:cNvCxnSpPr>
            <a:cxnSpLocks/>
          </p:cNvCxnSpPr>
          <p:nvPr/>
        </p:nvCxnSpPr>
        <p:spPr>
          <a:xfrm>
            <a:off x="6660270" y="4000984"/>
            <a:ext cx="553173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61FF52B-56EE-41CA-3DB4-DBD5161A76E8}"/>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pic>
        <p:nvPicPr>
          <p:cNvPr id="6" name="Picture 5">
            <a:extLst>
              <a:ext uri="{FF2B5EF4-FFF2-40B4-BE49-F238E27FC236}">
                <a16:creationId xmlns:a16="http://schemas.microsoft.com/office/drawing/2014/main" id="{8E596901-89EC-63D1-FF2A-2982FE364657}"/>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360365" y="2141424"/>
            <a:ext cx="1555154" cy="1590264"/>
          </a:xfrm>
          <a:prstGeom prst="rect">
            <a:avLst/>
          </a:prstGeom>
          <a:ln w="38100">
            <a:solidFill>
              <a:schemeClr val="tx2"/>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78709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89415C6-8DE2-4D62-B12D-60DE971489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50037" y="-173933"/>
            <a:ext cx="2212196" cy="1244360"/>
          </a:xfrm>
          <a:prstGeom prst="rect">
            <a:avLst/>
          </a:prstGeom>
        </p:spPr>
      </p:pic>
      <p:sp>
        <p:nvSpPr>
          <p:cNvPr id="17" name="Slide Number Placeholder 3">
            <a:extLst>
              <a:ext uri="{FF2B5EF4-FFF2-40B4-BE49-F238E27FC236}">
                <a16:creationId xmlns:a16="http://schemas.microsoft.com/office/drawing/2014/main" id="{D47E9D6A-09B2-C92D-A6BC-91BCD1B25DB1}"/>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24</a:t>
            </a:fld>
            <a:endParaRPr lang="en-US" sz="1000" kern="0" dirty="0">
              <a:solidFill>
                <a:prstClr val="black">
                  <a:tint val="75000"/>
                </a:prstClr>
              </a:solidFill>
            </a:endParaRPr>
          </a:p>
        </p:txBody>
      </p:sp>
      <p:sp>
        <p:nvSpPr>
          <p:cNvPr id="10" name="Rectangle 9">
            <a:extLst>
              <a:ext uri="{FF2B5EF4-FFF2-40B4-BE49-F238E27FC236}">
                <a16:creationId xmlns:a16="http://schemas.microsoft.com/office/drawing/2014/main" id="{EA635E73-B068-D7CB-67B3-07680009D02B}"/>
              </a:ext>
            </a:extLst>
          </p:cNvPr>
          <p:cNvSpPr/>
          <p:nvPr/>
        </p:nvSpPr>
        <p:spPr>
          <a:xfrm>
            <a:off x="411772" y="1470662"/>
            <a:ext cx="3566160" cy="4390595"/>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F849435-FF17-4652-873F-069CD3E19F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2178" y="4898372"/>
            <a:ext cx="2145349" cy="628341"/>
          </a:xfrm>
          <a:prstGeom prst="rect">
            <a:avLst/>
          </a:prstGeom>
        </p:spPr>
      </p:pic>
      <p:pic>
        <p:nvPicPr>
          <p:cNvPr id="20" name="Picture 4" descr="https://miro.medium.com/v2/resize:fit:875/1*Hw6GbWR55IdWEY4rn7NMQg.png">
            <a:extLst>
              <a:ext uri="{FF2B5EF4-FFF2-40B4-BE49-F238E27FC236}">
                <a16:creationId xmlns:a16="http://schemas.microsoft.com/office/drawing/2014/main" id="{4253E30A-F1AF-4330-985D-E133043264C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60572" y="4883686"/>
            <a:ext cx="2139266" cy="6577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FC72CA-791E-134F-BF52-75A37D22EB67}"/>
              </a:ext>
            </a:extLst>
          </p:cNvPr>
          <p:cNvSpPr/>
          <p:nvPr/>
        </p:nvSpPr>
        <p:spPr>
          <a:xfrm>
            <a:off x="411772" y="1640782"/>
            <a:ext cx="3566160" cy="1063082"/>
          </a:xfrm>
          <a:prstGeom prst="rect">
            <a:avLst/>
          </a:prstGeom>
          <a:solidFill>
            <a:srgbClr val="339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libri" panose="020F0502020204030204" pitchFamily="34" charset="0"/>
                <a:cs typeface="Calibri" panose="020F0502020204030204" pitchFamily="34" charset="0"/>
              </a:rPr>
              <a:t>New Secure Chip</a:t>
            </a:r>
          </a:p>
        </p:txBody>
      </p:sp>
      <p:sp>
        <p:nvSpPr>
          <p:cNvPr id="3" name="Rectangle 2">
            <a:extLst>
              <a:ext uri="{FF2B5EF4-FFF2-40B4-BE49-F238E27FC236}">
                <a16:creationId xmlns:a16="http://schemas.microsoft.com/office/drawing/2014/main" id="{0118C5C3-DA25-197E-5839-C23F66897A14}"/>
              </a:ext>
            </a:extLst>
          </p:cNvPr>
          <p:cNvSpPr/>
          <p:nvPr/>
        </p:nvSpPr>
        <p:spPr>
          <a:xfrm>
            <a:off x="4312920" y="1640781"/>
            <a:ext cx="3566160" cy="106308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libri" panose="020F0502020204030204" pitchFamily="34" charset="0"/>
                <a:cs typeface="Calibri" panose="020F0502020204030204" pitchFamily="34" charset="0"/>
              </a:rPr>
              <a:t>New PQ CRYTPO Engine</a:t>
            </a:r>
          </a:p>
        </p:txBody>
      </p:sp>
      <p:sp>
        <p:nvSpPr>
          <p:cNvPr id="6" name="Rectangle 5">
            <a:extLst>
              <a:ext uri="{FF2B5EF4-FFF2-40B4-BE49-F238E27FC236}">
                <a16:creationId xmlns:a16="http://schemas.microsoft.com/office/drawing/2014/main" id="{3602F72E-09AA-CB23-00C8-A6D498AC7409}"/>
              </a:ext>
            </a:extLst>
          </p:cNvPr>
          <p:cNvSpPr/>
          <p:nvPr/>
        </p:nvSpPr>
        <p:spPr>
          <a:xfrm>
            <a:off x="8214068" y="1640666"/>
            <a:ext cx="3566160" cy="1063409"/>
          </a:xfrm>
          <a:prstGeom prst="rect">
            <a:avLst/>
          </a:prstGeom>
          <a:solidFill>
            <a:srgbClr val="339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libri" panose="020F0502020204030204" pitchFamily="34" charset="0"/>
                <a:cs typeface="Calibri" panose="020F0502020204030204" pitchFamily="34" charset="0"/>
              </a:rPr>
              <a:t>Firmware Update</a:t>
            </a:r>
          </a:p>
        </p:txBody>
      </p:sp>
      <p:sp>
        <p:nvSpPr>
          <p:cNvPr id="11" name="Rectangle 10">
            <a:extLst>
              <a:ext uri="{FF2B5EF4-FFF2-40B4-BE49-F238E27FC236}">
                <a16:creationId xmlns:a16="http://schemas.microsoft.com/office/drawing/2014/main" id="{95D3DEE0-EB74-9DA1-F6AB-08A7C42C6A47}"/>
              </a:ext>
            </a:extLst>
          </p:cNvPr>
          <p:cNvSpPr/>
          <p:nvPr/>
        </p:nvSpPr>
        <p:spPr>
          <a:xfrm>
            <a:off x="4312920" y="1486330"/>
            <a:ext cx="3566160" cy="4390595"/>
          </a:xfrm>
          <a:prstGeom prst="rect">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F92B0B-29E5-BF64-0725-F74F15240078}"/>
              </a:ext>
            </a:extLst>
          </p:cNvPr>
          <p:cNvSpPr/>
          <p:nvPr/>
        </p:nvSpPr>
        <p:spPr>
          <a:xfrm>
            <a:off x="8214068" y="1470661"/>
            <a:ext cx="3566160" cy="4390595"/>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6C2CA3A-BEE5-DE2E-0D81-C01098FD8028}"/>
              </a:ext>
            </a:extLst>
          </p:cNvPr>
          <p:cNvSpPr txBox="1"/>
          <p:nvPr/>
        </p:nvSpPr>
        <p:spPr>
          <a:xfrm>
            <a:off x="582081" y="2997819"/>
            <a:ext cx="3190874" cy="1314450"/>
          </a:xfrm>
          <a:prstGeom prst="rect">
            <a:avLst/>
          </a:prstGeom>
        </p:spPr>
        <p:txBody>
          <a:bodyPr vert="horz" wrap="square" lIns="0" tIns="0" rIns="0" bIns="0" rtlCol="0" anchor="ctr" anchorCtr="0">
            <a:noAutofit/>
          </a:bodyPr>
          <a:lstStyle/>
          <a:p>
            <a:pPr algn="ctr"/>
            <a:r>
              <a:rPr lang="en-US" dirty="0">
                <a:solidFill>
                  <a:schemeClr val="tx1"/>
                </a:solidFill>
                <a:latin typeface="Calibri" panose="020F0502020204030204" pitchFamily="34" charset="0"/>
                <a:cs typeface="Calibri" panose="020F0502020204030204" pitchFamily="34" charset="0"/>
              </a:rPr>
              <a:t>RISC-V CPU</a:t>
            </a:r>
          </a:p>
          <a:p>
            <a:pPr algn="ctr"/>
            <a:endParaRPr lang="en-US" dirty="0">
              <a:solidFill>
                <a:schemeClr val="tx1"/>
              </a:solidFill>
              <a:latin typeface="Calibri" panose="020F0502020204030204" pitchFamily="34" charset="0"/>
              <a:cs typeface="Calibri" panose="020F0502020204030204" pitchFamily="34" charset="0"/>
            </a:endParaRPr>
          </a:p>
          <a:p>
            <a:pPr algn="ctr"/>
            <a:r>
              <a:rPr lang="en-US" dirty="0">
                <a:solidFill>
                  <a:schemeClr val="tx1"/>
                </a:solidFill>
                <a:latin typeface="Calibri" panose="020F0502020204030204" pitchFamily="34" charset="0"/>
                <a:cs typeface="Calibri" panose="020F0502020204030204" pitchFamily="34" charset="0"/>
              </a:rPr>
              <a:t>A new “Power engine”</a:t>
            </a:r>
          </a:p>
          <a:p>
            <a:pPr algn="ctr"/>
            <a:r>
              <a:rPr lang="en-US" sz="1400" dirty="0">
                <a:solidFill>
                  <a:schemeClr val="tx1"/>
                </a:solidFill>
                <a:latin typeface="Calibri" panose="020F0502020204030204" pitchFamily="34" charset="0"/>
                <a:cs typeface="Calibri" panose="020F0502020204030204" pitchFamily="34" charset="0"/>
              </a:rPr>
              <a:t>2x faster than competition</a:t>
            </a:r>
          </a:p>
        </p:txBody>
      </p:sp>
      <p:sp>
        <p:nvSpPr>
          <p:cNvPr id="25" name="TextBox 24">
            <a:extLst>
              <a:ext uri="{FF2B5EF4-FFF2-40B4-BE49-F238E27FC236}">
                <a16:creationId xmlns:a16="http://schemas.microsoft.com/office/drawing/2014/main" id="{C22859EF-77DF-347D-36E6-FF58233EB4CF}"/>
              </a:ext>
            </a:extLst>
          </p:cNvPr>
          <p:cNvSpPr txBox="1"/>
          <p:nvPr/>
        </p:nvSpPr>
        <p:spPr>
          <a:xfrm>
            <a:off x="4482568" y="2997819"/>
            <a:ext cx="3190874" cy="1314450"/>
          </a:xfrm>
          <a:prstGeom prst="rect">
            <a:avLst/>
          </a:prstGeom>
        </p:spPr>
        <p:txBody>
          <a:bodyPr vert="horz" wrap="square" lIns="0" tIns="0" rIns="0" bIns="0" rtlCol="0" anchor="ctr" anchorCtr="0">
            <a:noAutofit/>
          </a:bodyPr>
          <a:lstStyle/>
          <a:p>
            <a:pPr algn="ctr"/>
            <a:r>
              <a:rPr lang="en-US" dirty="0">
                <a:solidFill>
                  <a:schemeClr val="tx1"/>
                </a:solidFill>
                <a:latin typeface="Calibri" panose="020F0502020204030204" pitchFamily="34" charset="0"/>
                <a:cs typeface="Calibri" panose="020F0502020204030204" pitchFamily="34" charset="0"/>
              </a:rPr>
              <a:t>KYBER</a:t>
            </a:r>
          </a:p>
          <a:p>
            <a:pPr algn="ctr"/>
            <a:endParaRPr lang="en-US" dirty="0">
              <a:solidFill>
                <a:schemeClr val="tx1"/>
              </a:solidFill>
              <a:latin typeface="Calibri" panose="020F0502020204030204" pitchFamily="34" charset="0"/>
              <a:cs typeface="Calibri" panose="020F0502020204030204" pitchFamily="34" charset="0"/>
            </a:endParaRPr>
          </a:p>
          <a:p>
            <a:pPr algn="ctr"/>
            <a:r>
              <a:rPr lang="en-US" dirty="0">
                <a:solidFill>
                  <a:schemeClr val="tx1"/>
                </a:solidFill>
                <a:latin typeface="Calibri" panose="020F0502020204030204" pitchFamily="34" charset="0"/>
                <a:cs typeface="Calibri" panose="020F0502020204030204" pitchFamily="34" charset="0"/>
              </a:rPr>
              <a:t>DILITHIUM</a:t>
            </a:r>
          </a:p>
        </p:txBody>
      </p:sp>
      <p:sp>
        <p:nvSpPr>
          <p:cNvPr id="26" name="TextBox 25">
            <a:extLst>
              <a:ext uri="{FF2B5EF4-FFF2-40B4-BE49-F238E27FC236}">
                <a16:creationId xmlns:a16="http://schemas.microsoft.com/office/drawing/2014/main" id="{652E79F2-ABFC-1DB7-5993-9DA72E8CC350}"/>
              </a:ext>
            </a:extLst>
          </p:cNvPr>
          <p:cNvSpPr txBox="1"/>
          <p:nvPr/>
        </p:nvSpPr>
        <p:spPr>
          <a:xfrm>
            <a:off x="8473673" y="3124561"/>
            <a:ext cx="3037994" cy="1314450"/>
          </a:xfrm>
          <a:prstGeom prst="rect">
            <a:avLst/>
          </a:prstGeom>
        </p:spPr>
        <p:txBody>
          <a:bodyPr vert="horz" wrap="square" lIns="0" tIns="0" rIns="0" bIns="0" rtlCol="0" anchor="ctr" anchorCtr="0">
            <a:noAutofit/>
          </a:bodyPr>
          <a:lstStyle/>
          <a:p>
            <a:pPr algn="ctr"/>
            <a:r>
              <a:rPr lang="en-US" dirty="0">
                <a:solidFill>
                  <a:schemeClr val="tx1"/>
                </a:solidFill>
                <a:latin typeface="Calibri" panose="020F0502020204030204" pitchFamily="34" charset="0"/>
                <a:cs typeface="Calibri" panose="020F0502020204030204" pitchFamily="34" charset="0"/>
              </a:rPr>
              <a:t>Fault Resistant Firmware Loader</a:t>
            </a:r>
          </a:p>
          <a:p>
            <a:pPr algn="ctr"/>
            <a:endParaRPr lang="en-US" dirty="0">
              <a:solidFill>
                <a:schemeClr val="tx1"/>
              </a:solidFill>
              <a:latin typeface="Calibri" panose="020F0502020204030204" pitchFamily="34" charset="0"/>
              <a:cs typeface="Calibri" panose="020F0502020204030204" pitchFamily="34" charset="0"/>
            </a:endParaRPr>
          </a:p>
          <a:p>
            <a:pPr algn="ctr"/>
            <a:r>
              <a:rPr lang="en-US" dirty="0">
                <a:solidFill>
                  <a:schemeClr val="tx1"/>
                </a:solidFill>
                <a:latin typeface="Calibri" panose="020F0502020204030204" pitchFamily="34" charset="0"/>
                <a:cs typeface="Calibri" panose="020F0502020204030204" pitchFamily="34" charset="0"/>
              </a:rPr>
              <a:t>Adaptation / Customization </a:t>
            </a:r>
          </a:p>
          <a:p>
            <a:pPr algn="ctr"/>
            <a:r>
              <a:rPr lang="en-US" dirty="0">
                <a:solidFill>
                  <a:schemeClr val="tx1"/>
                </a:solidFill>
                <a:latin typeface="Calibri" panose="020F0502020204030204" pitchFamily="34" charset="0"/>
                <a:cs typeface="Calibri" panose="020F0502020204030204" pitchFamily="34" charset="0"/>
              </a:rPr>
              <a:t>at software level</a:t>
            </a:r>
          </a:p>
        </p:txBody>
      </p:sp>
      <p:grpSp>
        <p:nvGrpSpPr>
          <p:cNvPr id="28" name="Group 27">
            <a:extLst>
              <a:ext uri="{FF2B5EF4-FFF2-40B4-BE49-F238E27FC236}">
                <a16:creationId xmlns:a16="http://schemas.microsoft.com/office/drawing/2014/main" id="{24D5D183-89AE-A5B6-474E-887B867829BE}"/>
              </a:ext>
            </a:extLst>
          </p:cNvPr>
          <p:cNvGrpSpPr/>
          <p:nvPr/>
        </p:nvGrpSpPr>
        <p:grpSpPr>
          <a:xfrm>
            <a:off x="9347200" y="4689896"/>
            <a:ext cx="1290940" cy="1062861"/>
            <a:chOff x="4330915" y="94627"/>
            <a:chExt cx="6687917" cy="5506318"/>
          </a:xfrm>
        </p:grpSpPr>
        <p:pic>
          <p:nvPicPr>
            <p:cNvPr id="22" name="Picture 2" descr="Firmware Over-the-Air (FOTA) Illustration Stock | Adobe Stock">
              <a:extLst>
                <a:ext uri="{FF2B5EF4-FFF2-40B4-BE49-F238E27FC236}">
                  <a16:creationId xmlns:a16="http://schemas.microsoft.com/office/drawing/2014/main" id="{164A299E-EF1D-4DB4-9E53-4E3A93A992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30915" y="94627"/>
              <a:ext cx="6687917" cy="549065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DCD1A79A-0F44-D5B9-1596-0EADA8334B03}"/>
                </a:ext>
              </a:extLst>
            </p:cNvPr>
            <p:cNvSpPr/>
            <p:nvPr/>
          </p:nvSpPr>
          <p:spPr>
            <a:xfrm>
              <a:off x="4330915" y="3988443"/>
              <a:ext cx="293938" cy="16125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311FF5ED-A3F4-EF52-B13E-8380E33AB457}"/>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sp>
        <p:nvSpPr>
          <p:cNvPr id="7" name="object 18">
            <a:extLst>
              <a:ext uri="{FF2B5EF4-FFF2-40B4-BE49-F238E27FC236}">
                <a16:creationId xmlns:a16="http://schemas.microsoft.com/office/drawing/2014/main" id="{8C99C8DF-1754-C434-127C-B06083B22DA0}"/>
              </a:ext>
            </a:extLst>
          </p:cNvPr>
          <p:cNvSpPr txBox="1">
            <a:spLocks/>
          </p:cNvSpPr>
          <p:nvPr/>
        </p:nvSpPr>
        <p:spPr>
          <a:xfrm>
            <a:off x="1230270" y="274320"/>
            <a:ext cx="9476078"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SEALSQ QUASAR Program</a:t>
            </a:r>
          </a:p>
        </p:txBody>
      </p:sp>
    </p:spTree>
    <p:extLst>
      <p:ext uri="{BB962C8B-B14F-4D97-AF65-F5344CB8AC3E}">
        <p14:creationId xmlns:p14="http://schemas.microsoft.com/office/powerpoint/2010/main" val="574498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8">
            <a:extLst>
              <a:ext uri="{FF2B5EF4-FFF2-40B4-BE49-F238E27FC236}">
                <a16:creationId xmlns:a16="http://schemas.microsoft.com/office/drawing/2014/main" id="{EF094574-0175-306E-A8A8-1C7F43FBE395}"/>
              </a:ext>
            </a:extLst>
          </p:cNvPr>
          <p:cNvSpPr txBox="1">
            <a:spLocks/>
          </p:cNvSpPr>
          <p:nvPr/>
        </p:nvSpPr>
        <p:spPr>
          <a:xfrm>
            <a:off x="1217986" y="274320"/>
            <a:ext cx="8936106"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QUASAR Roadmap</a:t>
            </a:r>
            <a:endParaRPr lang="en-US" sz="3600" kern="0" dirty="0">
              <a:latin typeface="Calibri" panose="020F0502020204030204" pitchFamily="34" charset="0"/>
              <a:cs typeface="Calibri" panose="020F0502020204030204" pitchFamily="34" charset="0"/>
            </a:endParaRPr>
          </a:p>
        </p:txBody>
      </p:sp>
      <p:sp>
        <p:nvSpPr>
          <p:cNvPr id="12" name="Slide Number Placeholder 3">
            <a:extLst>
              <a:ext uri="{FF2B5EF4-FFF2-40B4-BE49-F238E27FC236}">
                <a16:creationId xmlns:a16="http://schemas.microsoft.com/office/drawing/2014/main" id="{803B16A5-3DE5-A424-6FE2-59143DA30043}"/>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25</a:t>
            </a:fld>
            <a:endParaRPr lang="en-US" sz="1000" kern="0" dirty="0">
              <a:solidFill>
                <a:prstClr val="black">
                  <a:tint val="75000"/>
                </a:prstClr>
              </a:solidFill>
            </a:endParaRPr>
          </a:p>
        </p:txBody>
      </p:sp>
      <p:pic>
        <p:nvPicPr>
          <p:cNvPr id="8" name="Picture 7">
            <a:extLst>
              <a:ext uri="{FF2B5EF4-FFF2-40B4-BE49-F238E27FC236}">
                <a16:creationId xmlns:a16="http://schemas.microsoft.com/office/drawing/2014/main" id="{044888F3-6958-562F-7156-467DA0DA29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50037" y="-173933"/>
            <a:ext cx="2212196" cy="1244360"/>
          </a:xfrm>
          <a:prstGeom prst="rect">
            <a:avLst/>
          </a:prstGeom>
        </p:spPr>
      </p:pic>
      <p:sp>
        <p:nvSpPr>
          <p:cNvPr id="11" name="Rectangle 10">
            <a:extLst>
              <a:ext uri="{FF2B5EF4-FFF2-40B4-BE49-F238E27FC236}">
                <a16:creationId xmlns:a16="http://schemas.microsoft.com/office/drawing/2014/main" id="{6B5345CD-A0DE-5B94-9D77-81166FC17ECC}"/>
              </a:ext>
            </a:extLst>
          </p:cNvPr>
          <p:cNvSpPr/>
          <p:nvPr/>
        </p:nvSpPr>
        <p:spPr>
          <a:xfrm>
            <a:off x="0" y="1354551"/>
            <a:ext cx="12191999" cy="68833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b="1" dirty="0"/>
              <a:t>TPM &amp; IoT Market</a:t>
            </a:r>
            <a:endParaRPr lang="sv-SE" sz="1600" dirty="0"/>
          </a:p>
        </p:txBody>
      </p:sp>
      <p:sp>
        <p:nvSpPr>
          <p:cNvPr id="9" name="TextBox 8">
            <a:extLst>
              <a:ext uri="{FF2B5EF4-FFF2-40B4-BE49-F238E27FC236}">
                <a16:creationId xmlns:a16="http://schemas.microsoft.com/office/drawing/2014/main" id="{7C2450CA-8FED-1C01-0582-B71CA4C97189}"/>
              </a:ext>
            </a:extLst>
          </p:cNvPr>
          <p:cNvSpPr txBox="1"/>
          <p:nvPr/>
        </p:nvSpPr>
        <p:spPr>
          <a:xfrm>
            <a:off x="429768" y="2428906"/>
            <a:ext cx="5395793" cy="2277547"/>
          </a:xfrm>
          <a:prstGeom prst="rect">
            <a:avLst/>
          </a:prstGeom>
          <a:noFill/>
        </p:spPr>
        <p:txBody>
          <a:bodyPr wrap="square">
            <a:spAutoFit/>
          </a:bodyPr>
          <a:lstStyle/>
          <a:p>
            <a:pPr marL="285750" indent="-285750">
              <a:spcBef>
                <a:spcPts val="600"/>
              </a:spcBef>
              <a:buClr>
                <a:schemeClr val="tx2"/>
              </a:buClr>
              <a:buSzPct val="125000"/>
              <a:buFont typeface="Arial" panose="020B0604020202020204" pitchFamily="34" charset="0"/>
              <a:buChar char="•"/>
            </a:pPr>
            <a:r>
              <a:rPr lang="en-US" sz="1600" dirty="0">
                <a:latin typeface="Calibri" panose="020F0502020204030204" pitchFamily="34" charset="0"/>
                <a:cs typeface="Calibri" panose="020F0502020204030204" pitchFamily="34" charset="0"/>
              </a:rPr>
              <a:t>TPM standard was </a:t>
            </a:r>
            <a:r>
              <a:rPr lang="en-US" sz="1600" b="1" dirty="0">
                <a:latin typeface="Calibri" panose="020F0502020204030204" pitchFamily="34" charset="0"/>
                <a:cs typeface="Calibri" panose="020F0502020204030204" pitchFamily="34" charset="0"/>
              </a:rPr>
              <a:t>originally thought and designed for PC </a:t>
            </a:r>
          </a:p>
          <a:p>
            <a:pPr lvl="1">
              <a:spcBef>
                <a:spcPts val="600"/>
              </a:spcBef>
              <a:buClr>
                <a:schemeClr val="tx2"/>
              </a:buClr>
              <a:buSzPct val="125000"/>
            </a:pPr>
            <a:r>
              <a:rPr lang="en-US" sz="1400" i="1" dirty="0">
                <a:latin typeface="Calibri" panose="020F0502020204030204" pitchFamily="34" charset="0"/>
                <a:cs typeface="Calibri" panose="020F0502020204030204" pitchFamily="34" charset="0"/>
              </a:rPr>
              <a:t>(Hard Drive encryption, boot pw storage)</a:t>
            </a:r>
          </a:p>
          <a:p>
            <a:pPr marL="285750" indent="-285750">
              <a:spcBef>
                <a:spcPts val="600"/>
              </a:spcBef>
              <a:buClr>
                <a:schemeClr val="tx2"/>
              </a:buClr>
              <a:buSzPct val="125000"/>
              <a:buFont typeface="Arial" panose="020B0604020202020204" pitchFamily="34" charset="0"/>
              <a:buChar char="•"/>
            </a:pPr>
            <a:r>
              <a:rPr lang="en-US" sz="1600" dirty="0">
                <a:latin typeface="Calibri" panose="020F0502020204030204" pitchFamily="34" charset="0"/>
                <a:cs typeface="Calibri" panose="020F0502020204030204" pitchFamily="34" charset="0"/>
              </a:rPr>
              <a:t>WINDOWS™ 11 made TPM standard </a:t>
            </a:r>
            <a:r>
              <a:rPr lang="en-US" sz="1600" b="1" dirty="0">
                <a:latin typeface="Calibri" panose="020F0502020204030204" pitchFamily="34" charset="0"/>
                <a:cs typeface="Calibri" panose="020F0502020204030204" pitchFamily="34" charset="0"/>
              </a:rPr>
              <a:t>mandatory</a:t>
            </a:r>
            <a:r>
              <a:rPr lang="en-US" sz="1600" dirty="0">
                <a:latin typeface="Calibri" panose="020F0502020204030204" pitchFamily="34" charset="0"/>
                <a:cs typeface="Calibri" panose="020F0502020204030204" pitchFamily="34" charset="0"/>
              </a:rPr>
              <a:t> for the PC world</a:t>
            </a:r>
          </a:p>
          <a:p>
            <a:pPr marL="285750" indent="-285750">
              <a:spcBef>
                <a:spcPts val="600"/>
              </a:spcBef>
              <a:buClr>
                <a:schemeClr val="tx2"/>
              </a:buClr>
              <a:buSzPct val="125000"/>
              <a:buFont typeface="Arial" panose="020B0604020202020204" pitchFamily="34" charset="0"/>
              <a:buChar char="•"/>
            </a:pPr>
            <a:r>
              <a:rPr lang="en-US" sz="1600" dirty="0">
                <a:latin typeface="Calibri" panose="020F0502020204030204" pitchFamily="34" charset="0"/>
                <a:cs typeface="Calibri" panose="020F0502020204030204" pitchFamily="34" charset="0"/>
              </a:rPr>
              <a:t>Demand for TPMs is primarily driven by utilities/industrial IoT (</a:t>
            </a:r>
            <a:r>
              <a:rPr lang="en-US" sz="1600" dirty="0" err="1">
                <a:latin typeface="Calibri" panose="020F0502020204030204" pitchFamily="34" charset="0"/>
                <a:cs typeface="Calibri" panose="020F0502020204030204" pitchFamily="34" charset="0"/>
              </a:rPr>
              <a:t>IIoT</a:t>
            </a:r>
            <a:r>
              <a:rPr lang="en-US" sz="1600" dirty="0">
                <a:latin typeface="Calibri" panose="020F0502020204030204" pitchFamily="34" charset="0"/>
                <a:cs typeface="Calibri" panose="020F0502020204030204" pitchFamily="34" charset="0"/>
              </a:rPr>
              <a:t>) and connected car applications  </a:t>
            </a:r>
          </a:p>
          <a:p>
            <a:pPr>
              <a:spcBef>
                <a:spcPts val="600"/>
              </a:spcBef>
              <a:buClr>
                <a:schemeClr val="tx2"/>
              </a:buClr>
              <a:buSzPct val="125000"/>
            </a:pPr>
            <a:br>
              <a:rPr lang="en-US" dirty="0">
                <a:solidFill>
                  <a:schemeClr val="tx1">
                    <a:lumMod val="50000"/>
                    <a:lumOff val="50000"/>
                  </a:schemeClr>
                </a:solidFill>
                <a:latin typeface="Calibri" panose="020F0502020204030204" pitchFamily="34" charset="0"/>
                <a:cs typeface="Calibri" panose="020F0502020204030204" pitchFamily="34" charset="0"/>
              </a:rPr>
            </a:br>
            <a:endParaRPr lang="en-US" sz="1000" dirty="0">
              <a:solidFill>
                <a:schemeClr val="tx1">
                  <a:lumMod val="50000"/>
                  <a:lumOff val="50000"/>
                </a:schemeClr>
              </a:solidFill>
              <a:latin typeface="Calibri" panose="020F0502020204030204" pitchFamily="34" charset="0"/>
              <a:cs typeface="Calibri" panose="020F0502020204030204" pitchFamily="34" charset="0"/>
            </a:endParaRPr>
          </a:p>
        </p:txBody>
      </p:sp>
      <p:grpSp>
        <p:nvGrpSpPr>
          <p:cNvPr id="34" name="Group 33">
            <a:extLst>
              <a:ext uri="{FF2B5EF4-FFF2-40B4-BE49-F238E27FC236}">
                <a16:creationId xmlns:a16="http://schemas.microsoft.com/office/drawing/2014/main" id="{19103166-A761-93C3-F913-97449B388BA8}"/>
              </a:ext>
            </a:extLst>
          </p:cNvPr>
          <p:cNvGrpSpPr/>
          <p:nvPr/>
        </p:nvGrpSpPr>
        <p:grpSpPr>
          <a:xfrm>
            <a:off x="1199183" y="4393677"/>
            <a:ext cx="2664061" cy="1355431"/>
            <a:chOff x="8656586" y="3279219"/>
            <a:chExt cx="2664061" cy="1355431"/>
          </a:xfrm>
        </p:grpSpPr>
        <p:sp>
          <p:nvSpPr>
            <p:cNvPr id="16" name="TextBox 15">
              <a:extLst>
                <a:ext uri="{FF2B5EF4-FFF2-40B4-BE49-F238E27FC236}">
                  <a16:creationId xmlns:a16="http://schemas.microsoft.com/office/drawing/2014/main" id="{103A3FBF-BDFF-7960-05A2-0D5D3F837A19}"/>
                </a:ext>
              </a:extLst>
            </p:cNvPr>
            <p:cNvSpPr txBox="1"/>
            <p:nvPr/>
          </p:nvSpPr>
          <p:spPr>
            <a:xfrm>
              <a:off x="8820587" y="3363961"/>
              <a:ext cx="2338976" cy="1084912"/>
            </a:xfrm>
            <a:prstGeom prst="rect">
              <a:avLst/>
            </a:prstGeom>
            <a:noFill/>
          </p:spPr>
          <p:txBody>
            <a:bodyPr wrap="square">
              <a:spAutoFit/>
            </a:bodyPr>
            <a:lstStyle/>
            <a:p>
              <a:pPr algn="ctr">
                <a:spcBef>
                  <a:spcPts val="600"/>
                </a:spcBef>
                <a:buClr>
                  <a:schemeClr val="tx2"/>
                </a:buClr>
                <a:buSzPct val="125000"/>
              </a:pPr>
              <a:r>
                <a:rPr lang="en-US" sz="2000" b="1" dirty="0">
                  <a:solidFill>
                    <a:schemeClr val="accent3"/>
                  </a:solidFill>
                  <a:latin typeface="+mj-lt"/>
                </a:rPr>
                <a:t>550 M units </a:t>
              </a:r>
              <a:r>
                <a:rPr lang="en-US" b="1" dirty="0">
                  <a:solidFill>
                    <a:schemeClr val="accent3"/>
                  </a:solidFill>
                  <a:latin typeface="+mj-lt"/>
                </a:rPr>
                <a:t>*</a:t>
              </a:r>
              <a:r>
                <a:rPr lang="en-US" b="1" dirty="0">
                  <a:solidFill>
                    <a:srgbClr val="0070C0"/>
                  </a:solidFill>
                  <a:latin typeface="Calibri" panose="020F0502020204030204" pitchFamily="34" charset="0"/>
                  <a:cs typeface="Calibri" panose="020F0502020204030204" pitchFamily="34" charset="0"/>
                </a:rPr>
                <a:t> </a:t>
              </a:r>
              <a:endParaRPr lang="en-US" sz="2400" b="1" dirty="0">
                <a:solidFill>
                  <a:srgbClr val="0070C0"/>
                </a:solidFill>
                <a:latin typeface="Calibri" panose="020F0502020204030204" pitchFamily="34" charset="0"/>
                <a:cs typeface="Calibri" panose="020F0502020204030204" pitchFamily="34" charset="0"/>
              </a:endParaRPr>
            </a:p>
            <a:p>
              <a:pPr algn="ctr">
                <a:buClr>
                  <a:schemeClr val="tx2"/>
                </a:buClr>
                <a:buSzPct val="125000"/>
              </a:pPr>
              <a:r>
                <a:rPr lang="en-US" sz="1050" b="1" dirty="0">
                  <a:solidFill>
                    <a:schemeClr val="tx1">
                      <a:lumMod val="50000"/>
                      <a:lumOff val="50000"/>
                    </a:schemeClr>
                  </a:solidFill>
                  <a:latin typeface="Calibri" panose="020F0502020204030204" pitchFamily="34" charset="0"/>
                  <a:cs typeface="Calibri" panose="020F0502020204030204" pitchFamily="34" charset="0"/>
                </a:rPr>
                <a:t>(TPMs connected in 2023)</a:t>
              </a:r>
            </a:p>
            <a:p>
              <a:pPr algn="ctr">
                <a:spcBef>
                  <a:spcPts val="1200"/>
                </a:spcBef>
                <a:buClr>
                  <a:schemeClr val="tx2"/>
                </a:buClr>
                <a:buSzPct val="125000"/>
              </a:pPr>
              <a:r>
                <a:rPr lang="en-US" sz="2000" b="1" dirty="0">
                  <a:solidFill>
                    <a:schemeClr val="accent3"/>
                  </a:solidFill>
                  <a:latin typeface="+mj-lt"/>
                </a:rPr>
                <a:t>CAGR: 33.4% </a:t>
              </a:r>
              <a:r>
                <a:rPr lang="en-US" b="1" dirty="0">
                  <a:solidFill>
                    <a:schemeClr val="accent3"/>
                  </a:solidFill>
                  <a:latin typeface="+mj-lt"/>
                </a:rPr>
                <a:t>**</a:t>
              </a:r>
              <a:r>
                <a:rPr lang="en-US" sz="2400" b="1" dirty="0">
                  <a:solidFill>
                    <a:schemeClr val="accent3"/>
                  </a:solidFill>
                  <a:latin typeface="+mj-lt"/>
                </a:rPr>
                <a:t> </a:t>
              </a:r>
            </a:p>
          </p:txBody>
        </p:sp>
        <p:grpSp>
          <p:nvGrpSpPr>
            <p:cNvPr id="24" name="Group 23">
              <a:extLst>
                <a:ext uri="{FF2B5EF4-FFF2-40B4-BE49-F238E27FC236}">
                  <a16:creationId xmlns:a16="http://schemas.microsoft.com/office/drawing/2014/main" id="{FA1DF1EF-D10D-DA3E-B84C-E0C49F4075B9}"/>
                </a:ext>
              </a:extLst>
            </p:cNvPr>
            <p:cNvGrpSpPr/>
            <p:nvPr/>
          </p:nvGrpSpPr>
          <p:grpSpPr>
            <a:xfrm>
              <a:off x="8675389" y="3279219"/>
              <a:ext cx="315913" cy="299561"/>
              <a:chOff x="8661400" y="6234114"/>
              <a:chExt cx="315913" cy="299561"/>
            </a:xfrm>
          </p:grpSpPr>
          <p:cxnSp>
            <p:nvCxnSpPr>
              <p:cNvPr id="18" name="Straight Connector 17">
                <a:extLst>
                  <a:ext uri="{FF2B5EF4-FFF2-40B4-BE49-F238E27FC236}">
                    <a16:creationId xmlns:a16="http://schemas.microsoft.com/office/drawing/2014/main" id="{A251AC28-42A7-8D7E-265D-3F624EF1977D}"/>
                  </a:ext>
                </a:extLst>
              </p:cNvPr>
              <p:cNvCxnSpPr>
                <a:cxnSpLocks/>
              </p:cNvCxnSpPr>
              <p:nvPr/>
            </p:nvCxnSpPr>
            <p:spPr>
              <a:xfrm>
                <a:off x="8661400" y="6248400"/>
                <a:ext cx="31591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EF3E94-DA9D-2725-565A-3084D9AB0AE6}"/>
                  </a:ext>
                </a:extLst>
              </p:cNvPr>
              <p:cNvCxnSpPr>
                <a:cxnSpLocks/>
              </p:cNvCxnSpPr>
              <p:nvPr/>
            </p:nvCxnSpPr>
            <p:spPr>
              <a:xfrm>
                <a:off x="8661400" y="6234114"/>
                <a:ext cx="0" cy="2995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83433509-6114-2A03-6155-35D597008DC0}"/>
                </a:ext>
              </a:extLst>
            </p:cNvPr>
            <p:cNvGrpSpPr/>
            <p:nvPr/>
          </p:nvGrpSpPr>
          <p:grpSpPr>
            <a:xfrm rot="10800000">
              <a:off x="10988847" y="4335089"/>
              <a:ext cx="315913" cy="299561"/>
              <a:chOff x="8661400" y="6949909"/>
              <a:chExt cx="315913" cy="299561"/>
            </a:xfrm>
          </p:grpSpPr>
          <p:cxnSp>
            <p:nvCxnSpPr>
              <p:cNvPr id="26" name="Straight Connector 25">
                <a:extLst>
                  <a:ext uri="{FF2B5EF4-FFF2-40B4-BE49-F238E27FC236}">
                    <a16:creationId xmlns:a16="http://schemas.microsoft.com/office/drawing/2014/main" id="{D7603021-2641-FE63-8421-D1B802C4B3C5}"/>
                  </a:ext>
                </a:extLst>
              </p:cNvPr>
              <p:cNvCxnSpPr>
                <a:cxnSpLocks/>
              </p:cNvCxnSpPr>
              <p:nvPr/>
            </p:nvCxnSpPr>
            <p:spPr>
              <a:xfrm>
                <a:off x="8661400" y="6954864"/>
                <a:ext cx="31591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D29AD58-D4A3-C015-6402-7CEF23338D1A}"/>
                  </a:ext>
                </a:extLst>
              </p:cNvPr>
              <p:cNvCxnSpPr>
                <a:cxnSpLocks/>
              </p:cNvCxnSpPr>
              <p:nvPr/>
            </p:nvCxnSpPr>
            <p:spPr>
              <a:xfrm>
                <a:off x="8661400" y="6949909"/>
                <a:ext cx="0" cy="2995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7133A4A9-57DE-1AFD-A4B2-9045271D0957}"/>
                </a:ext>
              </a:extLst>
            </p:cNvPr>
            <p:cNvGrpSpPr/>
            <p:nvPr/>
          </p:nvGrpSpPr>
          <p:grpSpPr>
            <a:xfrm rot="16200000">
              <a:off x="8648410" y="4312658"/>
              <a:ext cx="315913" cy="299561"/>
              <a:chOff x="9377195" y="6234149"/>
              <a:chExt cx="315913" cy="299561"/>
            </a:xfrm>
          </p:grpSpPr>
          <p:cxnSp>
            <p:nvCxnSpPr>
              <p:cNvPr id="29" name="Straight Connector 28">
                <a:extLst>
                  <a:ext uri="{FF2B5EF4-FFF2-40B4-BE49-F238E27FC236}">
                    <a16:creationId xmlns:a16="http://schemas.microsoft.com/office/drawing/2014/main" id="{58C44E44-F7F5-89FF-99E7-6EAF11D30D6B}"/>
                  </a:ext>
                </a:extLst>
              </p:cNvPr>
              <p:cNvCxnSpPr>
                <a:cxnSpLocks/>
              </p:cNvCxnSpPr>
              <p:nvPr/>
            </p:nvCxnSpPr>
            <p:spPr>
              <a:xfrm>
                <a:off x="9377195" y="6239121"/>
                <a:ext cx="31591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32FD56-C022-99A5-9E0D-8CD33A7BFF8D}"/>
                  </a:ext>
                </a:extLst>
              </p:cNvPr>
              <p:cNvCxnSpPr>
                <a:cxnSpLocks/>
              </p:cNvCxnSpPr>
              <p:nvPr/>
            </p:nvCxnSpPr>
            <p:spPr>
              <a:xfrm>
                <a:off x="9377195" y="6234149"/>
                <a:ext cx="0" cy="2995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12A1364-35A3-8A67-8567-599860A8B75B}"/>
                </a:ext>
              </a:extLst>
            </p:cNvPr>
            <p:cNvGrpSpPr/>
            <p:nvPr/>
          </p:nvGrpSpPr>
          <p:grpSpPr>
            <a:xfrm rot="5400000">
              <a:off x="11012910" y="3301681"/>
              <a:ext cx="315913" cy="299561"/>
              <a:chOff x="8661400" y="6234114"/>
              <a:chExt cx="315913" cy="299561"/>
            </a:xfrm>
          </p:grpSpPr>
          <p:cxnSp>
            <p:nvCxnSpPr>
              <p:cNvPr id="32" name="Straight Connector 31">
                <a:extLst>
                  <a:ext uri="{FF2B5EF4-FFF2-40B4-BE49-F238E27FC236}">
                    <a16:creationId xmlns:a16="http://schemas.microsoft.com/office/drawing/2014/main" id="{59F5F710-973E-91F7-A3C7-0839E8F342CB}"/>
                  </a:ext>
                </a:extLst>
              </p:cNvPr>
              <p:cNvCxnSpPr>
                <a:cxnSpLocks/>
              </p:cNvCxnSpPr>
              <p:nvPr/>
            </p:nvCxnSpPr>
            <p:spPr>
              <a:xfrm>
                <a:off x="8661400" y="6248400"/>
                <a:ext cx="31591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3C492B-4E86-59EB-5025-5B4C2800AE27}"/>
                  </a:ext>
                </a:extLst>
              </p:cNvPr>
              <p:cNvCxnSpPr>
                <a:cxnSpLocks/>
              </p:cNvCxnSpPr>
              <p:nvPr/>
            </p:nvCxnSpPr>
            <p:spPr>
              <a:xfrm>
                <a:off x="8661400" y="6234114"/>
                <a:ext cx="0" cy="2995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DB34E56B-EC91-28D8-2356-1FFF4ECB1447}"/>
              </a:ext>
            </a:extLst>
          </p:cNvPr>
          <p:cNvSpPr txBox="1"/>
          <p:nvPr/>
        </p:nvSpPr>
        <p:spPr>
          <a:xfrm>
            <a:off x="4724398" y="6274095"/>
            <a:ext cx="7701778" cy="584775"/>
          </a:xfrm>
          <a:prstGeom prst="rect">
            <a:avLst/>
          </a:prstGeom>
          <a:noFill/>
        </p:spPr>
        <p:txBody>
          <a:bodyPr wrap="square">
            <a:spAutoFit/>
          </a:bodyPr>
          <a:lstStyle/>
          <a:p>
            <a:pPr>
              <a:buClr>
                <a:schemeClr val="tx2"/>
              </a:buClr>
              <a:buSzPct val="125000"/>
            </a:pPr>
            <a:r>
              <a:rPr lang="en-US" sz="800" i="1" dirty="0">
                <a:solidFill>
                  <a:schemeClr val="tx1">
                    <a:lumMod val="50000"/>
                    <a:lumOff val="50000"/>
                  </a:schemeClr>
                </a:solidFill>
                <a:latin typeface="Calibri" panose="020F0502020204030204" pitchFamily="34" charset="0"/>
                <a:cs typeface="Calibri" panose="020F0502020204030204" pitchFamily="34" charset="0"/>
              </a:rPr>
              <a:t>*    (EUROSMART association – Secure Elements Global market estimates)</a:t>
            </a:r>
            <a:endParaRPr lang="en-US" sz="800" b="1" i="1" dirty="0">
              <a:latin typeface="Calibri" panose="020F0502020204030204" pitchFamily="34" charset="0"/>
              <a:cs typeface="Calibri" panose="020F0502020204030204" pitchFamily="34" charset="0"/>
            </a:endParaRPr>
          </a:p>
          <a:p>
            <a:pPr>
              <a:buClr>
                <a:schemeClr val="tx2"/>
              </a:buClr>
              <a:buSzPct val="125000"/>
            </a:pPr>
            <a:r>
              <a:rPr lang="en-US" sz="800" i="1" dirty="0">
                <a:solidFill>
                  <a:schemeClr val="tx1">
                    <a:lumMod val="50000"/>
                    <a:lumOff val="50000"/>
                  </a:schemeClr>
                </a:solidFill>
                <a:latin typeface="Calibri" panose="020F0502020204030204" pitchFamily="34" charset="0"/>
                <a:cs typeface="Calibri" panose="020F0502020204030204" pitchFamily="34" charset="0"/>
              </a:rPr>
              <a:t>**   (ABI Research – “Which Security Solutions Are Being Used to Curb the IoT Cyber Risk?”, Sept 2023)</a:t>
            </a:r>
          </a:p>
          <a:p>
            <a:pPr>
              <a:buClr>
                <a:schemeClr val="tx2"/>
              </a:buClr>
              <a:buSzPct val="125000"/>
            </a:pPr>
            <a:r>
              <a:rPr lang="en-US" sz="800" i="1" dirty="0">
                <a:solidFill>
                  <a:schemeClr val="tx1">
                    <a:lumMod val="50000"/>
                    <a:lumOff val="50000"/>
                  </a:schemeClr>
                </a:solidFill>
                <a:latin typeface="Calibri" panose="020F0502020204030204" pitchFamily="34" charset="0"/>
                <a:cs typeface="Calibri" panose="020F0502020204030204" pitchFamily="34" charset="0"/>
              </a:rPr>
              <a:t>***  (“State of IoT – Spring 2022”, IOT Analytics, May 2022 )</a:t>
            </a:r>
          </a:p>
          <a:p>
            <a:pPr>
              <a:buClr>
                <a:schemeClr val="tx2"/>
              </a:buClr>
              <a:buSzPct val="125000"/>
            </a:pPr>
            <a:endParaRPr lang="en-US" sz="800" i="1"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6" name="Freeform: Shape 5">
            <a:extLst>
              <a:ext uri="{FF2B5EF4-FFF2-40B4-BE49-F238E27FC236}">
                <a16:creationId xmlns:a16="http://schemas.microsoft.com/office/drawing/2014/main" id="{381726DC-3E08-7C96-5E9D-8DE108344F98}"/>
              </a:ext>
            </a:extLst>
          </p:cNvPr>
          <p:cNvSpPr/>
          <p:nvPr/>
        </p:nvSpPr>
        <p:spPr>
          <a:xfrm rot="10800000">
            <a:off x="4724398" y="2448246"/>
            <a:ext cx="7467601" cy="3663203"/>
          </a:xfrm>
          <a:custGeom>
            <a:avLst/>
            <a:gdLst>
              <a:gd name="connsiteX0" fmla="*/ 0 w 6808573"/>
              <a:gd name="connsiteY0" fmla="*/ 0 h 3956023"/>
              <a:gd name="connsiteX1" fmla="*/ 6808573 w 6808573"/>
              <a:gd name="connsiteY1" fmla="*/ 0 h 3956023"/>
              <a:gd name="connsiteX2" fmla="*/ 5100869 w 6808573"/>
              <a:gd name="connsiteY2" fmla="*/ 3956023 h 3956023"/>
              <a:gd name="connsiteX3" fmla="*/ 0 w 6808573"/>
              <a:gd name="connsiteY3" fmla="*/ 3956023 h 3956023"/>
            </a:gdLst>
            <a:ahLst/>
            <a:cxnLst>
              <a:cxn ang="0">
                <a:pos x="connsiteX0" y="connsiteY0"/>
              </a:cxn>
              <a:cxn ang="0">
                <a:pos x="connsiteX1" y="connsiteY1"/>
              </a:cxn>
              <a:cxn ang="0">
                <a:pos x="connsiteX2" y="connsiteY2"/>
              </a:cxn>
              <a:cxn ang="0">
                <a:pos x="connsiteX3" y="connsiteY3"/>
              </a:cxn>
            </a:cxnLst>
            <a:rect l="l" t="t" r="r" b="b"/>
            <a:pathLst>
              <a:path w="6808573" h="3956023">
                <a:moveTo>
                  <a:pt x="0" y="0"/>
                </a:moveTo>
                <a:lnTo>
                  <a:pt x="6808573" y="0"/>
                </a:lnTo>
                <a:lnTo>
                  <a:pt x="5100869" y="3956023"/>
                </a:lnTo>
                <a:lnTo>
                  <a:pt x="0" y="395602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CA36E484-BE51-3A1B-FD57-0D250972427C}"/>
              </a:ext>
            </a:extLst>
          </p:cNvPr>
          <p:cNvSpPr txBox="1"/>
          <p:nvPr/>
        </p:nvSpPr>
        <p:spPr>
          <a:xfrm>
            <a:off x="6686459" y="2640838"/>
            <a:ext cx="5013202" cy="1077218"/>
          </a:xfrm>
          <a:prstGeom prst="rect">
            <a:avLst/>
          </a:prstGeom>
          <a:noFill/>
        </p:spPr>
        <p:txBody>
          <a:bodyPr wrap="square">
            <a:spAutoFit/>
          </a:bodyPr>
          <a:lstStyle/>
          <a:p>
            <a:pPr algn="ctr">
              <a:spcBef>
                <a:spcPts val="600"/>
              </a:spcBef>
              <a:buClr>
                <a:schemeClr val="tx2"/>
              </a:buClr>
              <a:buSzPct val="125000"/>
            </a:pPr>
            <a:r>
              <a:rPr lang="en-US" sz="2400" b="1" dirty="0">
                <a:solidFill>
                  <a:schemeClr val="accent3"/>
                </a:solidFill>
                <a:latin typeface="+mj-lt"/>
              </a:rPr>
              <a:t>Massive addressable market </a:t>
            </a:r>
          </a:p>
          <a:p>
            <a:pPr algn="ctr">
              <a:spcBef>
                <a:spcPts val="600"/>
              </a:spcBef>
              <a:buClr>
                <a:schemeClr val="tx2"/>
              </a:buClr>
              <a:buSzPct val="125000"/>
            </a:pPr>
            <a:r>
              <a:rPr lang="en-US" sz="2400" b="1" dirty="0">
                <a:solidFill>
                  <a:schemeClr val="accent3"/>
                </a:solidFill>
                <a:latin typeface="+mj-lt"/>
              </a:rPr>
              <a:t>for IoT cybersecurity</a:t>
            </a:r>
            <a:br>
              <a:rPr lang="en-US" sz="2400" b="1" dirty="0">
                <a:solidFill>
                  <a:srgbClr val="0070C0"/>
                </a:solidFill>
                <a:latin typeface="Calibri" panose="020F0502020204030204" pitchFamily="34" charset="0"/>
                <a:cs typeface="Calibri" panose="020F0502020204030204" pitchFamily="34" charset="0"/>
              </a:rPr>
            </a:br>
            <a:endParaRPr lang="en-US" sz="1100" b="1" dirty="0">
              <a:solidFill>
                <a:srgbClr val="0070C0"/>
              </a:solidFill>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E77EA5E4-7929-6C82-DEB3-A82D36C6AC9F}"/>
              </a:ext>
            </a:extLst>
          </p:cNvPr>
          <p:cNvGrpSpPr/>
          <p:nvPr/>
        </p:nvGrpSpPr>
        <p:grpSpPr>
          <a:xfrm>
            <a:off x="6364844" y="4220774"/>
            <a:ext cx="5133988" cy="1523379"/>
            <a:chOff x="6473295" y="4373298"/>
            <a:chExt cx="5133988" cy="1523379"/>
          </a:xfrm>
        </p:grpSpPr>
        <p:grpSp>
          <p:nvGrpSpPr>
            <p:cNvPr id="14" name="Group 13">
              <a:extLst>
                <a:ext uri="{FF2B5EF4-FFF2-40B4-BE49-F238E27FC236}">
                  <a16:creationId xmlns:a16="http://schemas.microsoft.com/office/drawing/2014/main" id="{9CF1493C-FE18-D300-DF51-A6A5CFF8D346}"/>
                </a:ext>
              </a:extLst>
            </p:cNvPr>
            <p:cNvGrpSpPr/>
            <p:nvPr/>
          </p:nvGrpSpPr>
          <p:grpSpPr>
            <a:xfrm>
              <a:off x="6473295" y="4373298"/>
              <a:ext cx="5133988" cy="1523379"/>
              <a:chOff x="8721763" y="3279219"/>
              <a:chExt cx="2598884" cy="1523379"/>
            </a:xfrm>
          </p:grpSpPr>
          <p:sp>
            <p:nvSpPr>
              <p:cNvPr id="15" name="TextBox 14">
                <a:extLst>
                  <a:ext uri="{FF2B5EF4-FFF2-40B4-BE49-F238E27FC236}">
                    <a16:creationId xmlns:a16="http://schemas.microsoft.com/office/drawing/2014/main" id="{9479CEDA-124C-5FE9-9B97-628BDAB7890F}"/>
                  </a:ext>
                </a:extLst>
              </p:cNvPr>
              <p:cNvSpPr txBox="1"/>
              <p:nvPr/>
            </p:nvSpPr>
            <p:spPr>
              <a:xfrm>
                <a:off x="8722571" y="3363961"/>
                <a:ext cx="2569504" cy="1369606"/>
              </a:xfrm>
              <a:prstGeom prst="rect">
                <a:avLst/>
              </a:prstGeom>
              <a:noFill/>
            </p:spPr>
            <p:txBody>
              <a:bodyPr wrap="square">
                <a:spAutoFit/>
              </a:bodyPr>
              <a:lstStyle/>
              <a:p>
                <a:pPr algn="ctr">
                  <a:spcBef>
                    <a:spcPts val="600"/>
                  </a:spcBef>
                  <a:buClr>
                    <a:schemeClr val="tx2"/>
                  </a:buClr>
                  <a:buSzPct val="125000"/>
                </a:pPr>
                <a:r>
                  <a:rPr lang="en-US" sz="2400" b="1" dirty="0">
                    <a:solidFill>
                      <a:schemeClr val="accent3"/>
                    </a:solidFill>
                    <a:latin typeface="+mj-lt"/>
                  </a:rPr>
                  <a:t>12 B devices                27 B devices </a:t>
                </a:r>
              </a:p>
              <a:p>
                <a:pPr algn="ctr">
                  <a:buClr>
                    <a:schemeClr val="tx2"/>
                  </a:buClr>
                  <a:buSzPct val="125000"/>
                </a:pPr>
                <a:r>
                  <a:rPr lang="en-US" sz="1050" b="1" i="1" dirty="0">
                    <a:solidFill>
                      <a:schemeClr val="tx1">
                        <a:lumMod val="50000"/>
                        <a:lumOff val="50000"/>
                      </a:schemeClr>
                    </a:solidFill>
                    <a:latin typeface="Calibri" panose="020F0502020204030204" pitchFamily="34" charset="0"/>
                    <a:cs typeface="Calibri" panose="020F0502020204030204" pitchFamily="34" charset="0"/>
                  </a:rPr>
                  <a:t>                 (connected in 2021)                                    (expected to be connected by 2025)</a:t>
                </a:r>
              </a:p>
              <a:p>
                <a:pPr algn="ctr">
                  <a:buClr>
                    <a:schemeClr val="tx2"/>
                  </a:buClr>
                  <a:buSzPct val="125000"/>
                </a:pPr>
                <a:endParaRPr lang="en-US" sz="1050" b="1" i="1" dirty="0">
                  <a:solidFill>
                    <a:schemeClr val="tx1">
                      <a:lumMod val="50000"/>
                      <a:lumOff val="50000"/>
                    </a:schemeClr>
                  </a:solidFill>
                  <a:latin typeface="Calibri" panose="020F0502020204030204" pitchFamily="34" charset="0"/>
                  <a:cs typeface="Calibri" panose="020F0502020204030204" pitchFamily="34" charset="0"/>
                </a:endParaRPr>
              </a:p>
              <a:p>
                <a:pPr algn="ctr">
                  <a:buClr>
                    <a:schemeClr val="tx2"/>
                  </a:buClr>
                  <a:buSzPct val="125000"/>
                </a:pPr>
                <a:endParaRPr lang="en-US" sz="900" b="1" i="1" dirty="0">
                  <a:solidFill>
                    <a:schemeClr val="tx1">
                      <a:lumMod val="50000"/>
                      <a:lumOff val="50000"/>
                    </a:schemeClr>
                  </a:solidFill>
                  <a:latin typeface="Calibri" panose="020F0502020204030204" pitchFamily="34" charset="0"/>
                  <a:cs typeface="Calibri" panose="020F0502020204030204" pitchFamily="34" charset="0"/>
                </a:endParaRPr>
              </a:p>
              <a:p>
                <a:pPr algn="ctr">
                  <a:spcBef>
                    <a:spcPts val="600"/>
                  </a:spcBef>
                  <a:buClr>
                    <a:schemeClr val="tx2"/>
                  </a:buClr>
                  <a:buSzPct val="125000"/>
                </a:pPr>
                <a:r>
                  <a:rPr lang="en-US" sz="2400" b="1" dirty="0">
                    <a:solidFill>
                      <a:schemeClr val="accent3"/>
                    </a:solidFill>
                    <a:latin typeface="+mj-lt"/>
                  </a:rPr>
                  <a:t>CAGR: 22% </a:t>
                </a:r>
              </a:p>
            </p:txBody>
          </p:sp>
          <p:grpSp>
            <p:nvGrpSpPr>
              <p:cNvPr id="17" name="Group 16">
                <a:extLst>
                  <a:ext uri="{FF2B5EF4-FFF2-40B4-BE49-F238E27FC236}">
                    <a16:creationId xmlns:a16="http://schemas.microsoft.com/office/drawing/2014/main" id="{9FBE3C79-4D68-6BD4-AF6A-88BF03F378D2}"/>
                  </a:ext>
                </a:extLst>
              </p:cNvPr>
              <p:cNvGrpSpPr/>
              <p:nvPr/>
            </p:nvGrpSpPr>
            <p:grpSpPr>
              <a:xfrm>
                <a:off x="8740550" y="3279219"/>
                <a:ext cx="315923" cy="299561"/>
                <a:chOff x="8726561" y="6234114"/>
                <a:chExt cx="315923" cy="299561"/>
              </a:xfrm>
            </p:grpSpPr>
            <p:cxnSp>
              <p:nvCxnSpPr>
                <p:cNvPr id="40" name="Straight Connector 39">
                  <a:extLst>
                    <a:ext uri="{FF2B5EF4-FFF2-40B4-BE49-F238E27FC236}">
                      <a16:creationId xmlns:a16="http://schemas.microsoft.com/office/drawing/2014/main" id="{6E79F932-5079-3E5B-47B8-C1DCAC7D1F88}"/>
                    </a:ext>
                  </a:extLst>
                </p:cNvPr>
                <p:cNvCxnSpPr>
                  <a:cxnSpLocks/>
                </p:cNvCxnSpPr>
                <p:nvPr/>
              </p:nvCxnSpPr>
              <p:spPr>
                <a:xfrm>
                  <a:off x="8726571" y="6239069"/>
                  <a:ext cx="31591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B0DA333-0487-A459-8E05-D04B97780C59}"/>
                    </a:ext>
                  </a:extLst>
                </p:cNvPr>
                <p:cNvCxnSpPr>
                  <a:cxnSpLocks/>
                </p:cNvCxnSpPr>
                <p:nvPr/>
              </p:nvCxnSpPr>
              <p:spPr>
                <a:xfrm>
                  <a:off x="8726561" y="6234114"/>
                  <a:ext cx="0" cy="2995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97500561-CFD3-A91F-33C2-22BD2E5FD98E}"/>
                  </a:ext>
                </a:extLst>
              </p:cNvPr>
              <p:cNvGrpSpPr/>
              <p:nvPr/>
            </p:nvGrpSpPr>
            <p:grpSpPr>
              <a:xfrm rot="10800000">
                <a:off x="10988847" y="4503037"/>
                <a:ext cx="315913" cy="299561"/>
                <a:chOff x="8661400" y="6781961"/>
                <a:chExt cx="315913" cy="299561"/>
              </a:xfrm>
            </p:grpSpPr>
            <p:cxnSp>
              <p:nvCxnSpPr>
                <p:cNvPr id="38" name="Straight Connector 37">
                  <a:extLst>
                    <a:ext uri="{FF2B5EF4-FFF2-40B4-BE49-F238E27FC236}">
                      <a16:creationId xmlns:a16="http://schemas.microsoft.com/office/drawing/2014/main" id="{98CDABE8-212E-EA4B-EE15-D4A201C30677}"/>
                    </a:ext>
                  </a:extLst>
                </p:cNvPr>
                <p:cNvCxnSpPr>
                  <a:cxnSpLocks/>
                </p:cNvCxnSpPr>
                <p:nvPr/>
              </p:nvCxnSpPr>
              <p:spPr>
                <a:xfrm>
                  <a:off x="8661400" y="6786916"/>
                  <a:ext cx="31591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80F5983-B95F-C211-F250-5B22F047D98A}"/>
                    </a:ext>
                  </a:extLst>
                </p:cNvPr>
                <p:cNvCxnSpPr>
                  <a:cxnSpLocks/>
                </p:cNvCxnSpPr>
                <p:nvPr/>
              </p:nvCxnSpPr>
              <p:spPr>
                <a:xfrm>
                  <a:off x="8661400" y="6781961"/>
                  <a:ext cx="0" cy="2995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F63DCFB-AF8C-9257-061A-04324AC24F87}"/>
                  </a:ext>
                </a:extLst>
              </p:cNvPr>
              <p:cNvGrpSpPr/>
              <p:nvPr/>
            </p:nvGrpSpPr>
            <p:grpSpPr>
              <a:xfrm rot="16200000">
                <a:off x="8713587" y="4480612"/>
                <a:ext cx="315913" cy="299561"/>
                <a:chOff x="9209247" y="6299320"/>
                <a:chExt cx="315913" cy="299561"/>
              </a:xfrm>
            </p:grpSpPr>
            <p:cxnSp>
              <p:nvCxnSpPr>
                <p:cNvPr id="36" name="Straight Connector 35">
                  <a:extLst>
                    <a:ext uri="{FF2B5EF4-FFF2-40B4-BE49-F238E27FC236}">
                      <a16:creationId xmlns:a16="http://schemas.microsoft.com/office/drawing/2014/main" id="{4D78A48B-C945-EC38-D5CE-E3E3740346D3}"/>
                    </a:ext>
                  </a:extLst>
                </p:cNvPr>
                <p:cNvCxnSpPr>
                  <a:cxnSpLocks/>
                </p:cNvCxnSpPr>
                <p:nvPr/>
              </p:nvCxnSpPr>
              <p:spPr>
                <a:xfrm>
                  <a:off x="9209247" y="6304270"/>
                  <a:ext cx="31591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4364811-23F2-0A71-E2D8-35FF0B49DBFF}"/>
                    </a:ext>
                  </a:extLst>
                </p:cNvPr>
                <p:cNvCxnSpPr>
                  <a:cxnSpLocks/>
                </p:cNvCxnSpPr>
                <p:nvPr/>
              </p:nvCxnSpPr>
              <p:spPr>
                <a:xfrm>
                  <a:off x="9209247" y="6299320"/>
                  <a:ext cx="0" cy="2995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CAD24789-874A-B497-B5F4-6F9E9A3E2878}"/>
                  </a:ext>
                </a:extLst>
              </p:cNvPr>
              <p:cNvGrpSpPr/>
              <p:nvPr/>
            </p:nvGrpSpPr>
            <p:grpSpPr>
              <a:xfrm rot="5400000">
                <a:off x="11012910" y="3301681"/>
                <a:ext cx="315913" cy="299561"/>
                <a:chOff x="8661400" y="6234114"/>
                <a:chExt cx="315913" cy="299561"/>
              </a:xfrm>
            </p:grpSpPr>
            <p:cxnSp>
              <p:nvCxnSpPr>
                <p:cNvPr id="23" name="Straight Connector 22">
                  <a:extLst>
                    <a:ext uri="{FF2B5EF4-FFF2-40B4-BE49-F238E27FC236}">
                      <a16:creationId xmlns:a16="http://schemas.microsoft.com/office/drawing/2014/main" id="{A6EB208D-1C0B-930B-BF93-4244C9C70D22}"/>
                    </a:ext>
                  </a:extLst>
                </p:cNvPr>
                <p:cNvCxnSpPr>
                  <a:cxnSpLocks/>
                </p:cNvCxnSpPr>
                <p:nvPr/>
              </p:nvCxnSpPr>
              <p:spPr>
                <a:xfrm>
                  <a:off x="8661400" y="6238952"/>
                  <a:ext cx="31591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00BD5EC-5186-95F2-C679-B2DB4E9F22FA}"/>
                    </a:ext>
                  </a:extLst>
                </p:cNvPr>
                <p:cNvCxnSpPr>
                  <a:cxnSpLocks/>
                </p:cNvCxnSpPr>
                <p:nvPr/>
              </p:nvCxnSpPr>
              <p:spPr>
                <a:xfrm>
                  <a:off x="8661400" y="6234114"/>
                  <a:ext cx="0" cy="2995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2" name="Arrow: Right 41">
              <a:extLst>
                <a:ext uri="{FF2B5EF4-FFF2-40B4-BE49-F238E27FC236}">
                  <a16:creationId xmlns:a16="http://schemas.microsoft.com/office/drawing/2014/main" id="{86711C66-40B5-404A-E607-451F66559F15}"/>
                </a:ext>
              </a:extLst>
            </p:cNvPr>
            <p:cNvSpPr/>
            <p:nvPr/>
          </p:nvSpPr>
          <p:spPr>
            <a:xfrm>
              <a:off x="8724391" y="4561896"/>
              <a:ext cx="340979" cy="484632"/>
            </a:xfrm>
            <a:prstGeom prst="rightArrow">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3192A9E7-2C36-5F40-45A8-9C9946B3DD4B}"/>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1504510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CB985D54-B23C-CCBE-4337-D8264599A1FD}"/>
              </a:ext>
            </a:extLst>
          </p:cNvPr>
          <p:cNvSpPr/>
          <p:nvPr/>
        </p:nvSpPr>
        <p:spPr>
          <a:xfrm>
            <a:off x="1" y="1119188"/>
            <a:ext cx="3830770" cy="5738812"/>
          </a:xfrm>
          <a:prstGeom prst="rect">
            <a:avLst/>
          </a:prstGeom>
          <a:solidFill>
            <a:schemeClr val="bg1">
              <a:lumMod val="9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44888F3-6958-562F-7156-467DA0DA29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50037" y="-173933"/>
            <a:ext cx="2212196" cy="1244360"/>
          </a:xfrm>
          <a:prstGeom prst="rect">
            <a:avLst/>
          </a:prstGeom>
        </p:spPr>
      </p:pic>
      <p:grpSp>
        <p:nvGrpSpPr>
          <p:cNvPr id="2" name="Group 1">
            <a:extLst>
              <a:ext uri="{FF2B5EF4-FFF2-40B4-BE49-F238E27FC236}">
                <a16:creationId xmlns:a16="http://schemas.microsoft.com/office/drawing/2014/main" id="{C19CA511-77AB-D46F-7707-C8CF54AF63D0}"/>
              </a:ext>
            </a:extLst>
          </p:cNvPr>
          <p:cNvGrpSpPr/>
          <p:nvPr/>
        </p:nvGrpSpPr>
        <p:grpSpPr>
          <a:xfrm>
            <a:off x="4083186" y="1714372"/>
            <a:ext cx="7864707" cy="4241928"/>
            <a:chOff x="2851489" y="1212015"/>
            <a:chExt cx="7901699" cy="5518955"/>
          </a:xfrm>
        </p:grpSpPr>
        <p:sp>
          <p:nvSpPr>
            <p:cNvPr id="3" name="Rectangle: Rounded Corners 2">
              <a:extLst>
                <a:ext uri="{FF2B5EF4-FFF2-40B4-BE49-F238E27FC236}">
                  <a16:creationId xmlns:a16="http://schemas.microsoft.com/office/drawing/2014/main" id="{E7AED40F-A10C-16B1-7AA8-378B2ADB33FD}"/>
                </a:ext>
              </a:extLst>
            </p:cNvPr>
            <p:cNvSpPr/>
            <p:nvPr/>
          </p:nvSpPr>
          <p:spPr>
            <a:xfrm>
              <a:off x="2851489" y="1212015"/>
              <a:ext cx="6694562" cy="5518955"/>
            </a:xfrm>
            <a:prstGeom prst="roundRect">
              <a:avLst>
                <a:gd name="adj" fmla="val 5391"/>
              </a:avLst>
            </a:prstGeom>
            <a:solidFill>
              <a:schemeClr val="bg1"/>
            </a:solidFill>
            <a:ln w="19050" cap="flat" cmpd="sng" algn="ctr">
              <a:solidFill>
                <a:schemeClr val="tx1">
                  <a:lumMod val="50000"/>
                  <a:lumOff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6CE2C0F-9742-AC6A-72C7-9947B5821347}"/>
                </a:ext>
              </a:extLst>
            </p:cNvPr>
            <p:cNvSpPr/>
            <p:nvPr/>
          </p:nvSpPr>
          <p:spPr bwMode="auto">
            <a:xfrm>
              <a:off x="3883207" y="4604962"/>
              <a:ext cx="1577692" cy="1294337"/>
            </a:xfrm>
            <a:prstGeom prst="rect">
              <a:avLst/>
            </a:prstGeom>
            <a:solidFill>
              <a:schemeClr val="tx2"/>
            </a:solidFill>
            <a:ln w="9525">
              <a:solidFill>
                <a:srgbClr val="000000"/>
              </a:solidFill>
              <a:prstDash val="dash"/>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fr-FR" sz="1600" b="1" i="0" u="none" strike="noStrike" kern="0" cap="none" spc="0" normalizeH="0" baseline="0" noProof="0" dirty="0">
                <a:ln>
                  <a:noFill/>
                </a:ln>
                <a:effectLst/>
                <a:uLnTx/>
                <a:uFillTx/>
                <a:latin typeface="Arial" pitchFamily="34" charset="0"/>
                <a:ea typeface="MS PGothic" pitchFamily="34" charset="-128"/>
                <a:cs typeface="+mn-cs"/>
              </a:endParaRPr>
            </a:p>
          </p:txBody>
        </p:sp>
        <p:sp>
          <p:nvSpPr>
            <p:cNvPr id="6" name="Rectangle 10">
              <a:extLst>
                <a:ext uri="{FF2B5EF4-FFF2-40B4-BE49-F238E27FC236}">
                  <a16:creationId xmlns:a16="http://schemas.microsoft.com/office/drawing/2014/main" id="{2EA8797C-5EFA-3A2E-0C9F-E86F552F36C7}"/>
                </a:ext>
              </a:extLst>
            </p:cNvPr>
            <p:cNvSpPr>
              <a:spLocks noChangeArrowheads="1"/>
            </p:cNvSpPr>
            <p:nvPr/>
          </p:nvSpPr>
          <p:spPr bwMode="auto">
            <a:xfrm>
              <a:off x="4586338" y="2904972"/>
              <a:ext cx="2565400" cy="34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300"/>
                </a:lnSpc>
              </a:pPr>
              <a:endParaRPr lang="en-US" sz="1200" b="1" dirty="0">
                <a:latin typeface="Arial" pitchFamily="34" charset="0"/>
                <a:ea typeface="Geneva"/>
                <a:cs typeface="Geneva"/>
              </a:endParaRPr>
            </a:p>
          </p:txBody>
        </p:sp>
        <p:sp>
          <p:nvSpPr>
            <p:cNvPr id="14" name="Left-Right Arrow 252">
              <a:extLst>
                <a:ext uri="{FF2B5EF4-FFF2-40B4-BE49-F238E27FC236}">
                  <a16:creationId xmlns:a16="http://schemas.microsoft.com/office/drawing/2014/main" id="{B763A956-B08E-CE65-3F9D-72A268B350A7}"/>
                </a:ext>
              </a:extLst>
            </p:cNvPr>
            <p:cNvSpPr/>
            <p:nvPr/>
          </p:nvSpPr>
          <p:spPr bwMode="auto">
            <a:xfrm rot="10800000">
              <a:off x="4669246" y="2531972"/>
              <a:ext cx="767994" cy="186717"/>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15" name="Rounded Rectangle 41">
              <a:extLst>
                <a:ext uri="{FF2B5EF4-FFF2-40B4-BE49-F238E27FC236}">
                  <a16:creationId xmlns:a16="http://schemas.microsoft.com/office/drawing/2014/main" id="{3DF0EC29-55B3-62D8-F989-9EA0A1DB300F}"/>
                </a:ext>
              </a:extLst>
            </p:cNvPr>
            <p:cNvSpPr/>
            <p:nvPr/>
          </p:nvSpPr>
          <p:spPr bwMode="auto">
            <a:xfrm>
              <a:off x="3569529" y="2377787"/>
              <a:ext cx="1066719" cy="562153"/>
            </a:xfrm>
            <a:prstGeom prst="roundRect">
              <a:avLst/>
            </a:prstGeom>
            <a:solidFill>
              <a:schemeClr val="tx2"/>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rPr>
                <a:t>HARDWARE PKI CRYPTO </a:t>
              </a:r>
              <a:r>
                <a:rPr lang="fr-FR" sz="800" b="1" kern="0" dirty="0">
                  <a:solidFill>
                    <a:schemeClr val="bg1"/>
                  </a:solidFill>
                  <a:latin typeface="Arial" pitchFamily="34" charset="0"/>
                  <a:ea typeface="MS PGothic" pitchFamily="34" charset="-128"/>
                </a:rPr>
                <a:t>(</a:t>
              </a:r>
              <a:r>
                <a:rPr lang="en-US" sz="800" b="1" kern="0" dirty="0">
                  <a:solidFill>
                    <a:schemeClr val="bg1"/>
                  </a:solidFill>
                  <a:latin typeface="Arial" pitchFamily="34" charset="0"/>
                  <a:ea typeface="MS PGothic" pitchFamily="34" charset="-128"/>
                </a:rPr>
                <a:t>ECC)</a:t>
              </a:r>
              <a:endParaRPr kumimoji="0" lang="en-US" sz="8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endParaRPr>
            </a:p>
          </p:txBody>
        </p:sp>
        <p:sp>
          <p:nvSpPr>
            <p:cNvPr id="17" name="Rounded Rectangle 43">
              <a:extLst>
                <a:ext uri="{FF2B5EF4-FFF2-40B4-BE49-F238E27FC236}">
                  <a16:creationId xmlns:a16="http://schemas.microsoft.com/office/drawing/2014/main" id="{BCB5977B-3BE4-F0F5-C52D-331A2C510F07}"/>
                </a:ext>
              </a:extLst>
            </p:cNvPr>
            <p:cNvSpPr/>
            <p:nvPr/>
          </p:nvSpPr>
          <p:spPr bwMode="auto">
            <a:xfrm>
              <a:off x="3575640" y="3676931"/>
              <a:ext cx="1066718" cy="591499"/>
            </a:xfrm>
            <a:prstGeom prst="roundRect">
              <a:avLst/>
            </a:prstGeom>
            <a:solidFill>
              <a:schemeClr val="accent1"/>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10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rPr>
                <a:t>SECURE RISCV</a:t>
              </a:r>
            </a:p>
          </p:txBody>
        </p:sp>
        <p:cxnSp>
          <p:nvCxnSpPr>
            <p:cNvPr id="19" name="Straight Connector 18">
              <a:extLst>
                <a:ext uri="{FF2B5EF4-FFF2-40B4-BE49-F238E27FC236}">
                  <a16:creationId xmlns:a16="http://schemas.microsoft.com/office/drawing/2014/main" id="{8FA5D982-4DC7-3E4F-4D3D-3BA1955E5541}"/>
                </a:ext>
              </a:extLst>
            </p:cNvPr>
            <p:cNvCxnSpPr>
              <a:cxnSpLocks/>
            </p:cNvCxnSpPr>
            <p:nvPr/>
          </p:nvCxnSpPr>
          <p:spPr bwMode="auto">
            <a:xfrm>
              <a:off x="5899393" y="1743965"/>
              <a:ext cx="0" cy="2725708"/>
            </a:xfrm>
            <a:prstGeom prst="line">
              <a:avLst/>
            </a:prstGeom>
            <a:solidFill>
              <a:srgbClr val="DDDDDD"/>
            </a:solidFill>
            <a:ln w="25400" cap="flat" cmpd="sng" algn="ctr">
              <a:solidFill>
                <a:sysClr val="windowText" lastClr="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 name="Group 20">
              <a:extLst>
                <a:ext uri="{FF2B5EF4-FFF2-40B4-BE49-F238E27FC236}">
                  <a16:creationId xmlns:a16="http://schemas.microsoft.com/office/drawing/2014/main" id="{EE630121-9168-57D0-2C7D-B7C9EC02C896}"/>
                </a:ext>
              </a:extLst>
            </p:cNvPr>
            <p:cNvGrpSpPr/>
            <p:nvPr/>
          </p:nvGrpSpPr>
          <p:grpSpPr>
            <a:xfrm>
              <a:off x="5513012" y="1545100"/>
              <a:ext cx="386384" cy="3093507"/>
              <a:chOff x="2349717" y="836298"/>
              <a:chExt cx="395596" cy="2907801"/>
            </a:xfrm>
          </p:grpSpPr>
          <p:cxnSp>
            <p:nvCxnSpPr>
              <p:cNvPr id="90" name="Straight Connector 89">
                <a:extLst>
                  <a:ext uri="{FF2B5EF4-FFF2-40B4-BE49-F238E27FC236}">
                    <a16:creationId xmlns:a16="http://schemas.microsoft.com/office/drawing/2014/main" id="{05802AB2-8041-8FA2-60E0-042687AB8E3E}"/>
                  </a:ext>
                </a:extLst>
              </p:cNvPr>
              <p:cNvCxnSpPr/>
              <p:nvPr/>
            </p:nvCxnSpPr>
            <p:spPr bwMode="auto">
              <a:xfrm>
                <a:off x="2349720" y="836298"/>
                <a:ext cx="0" cy="2907801"/>
              </a:xfrm>
              <a:prstGeom prst="line">
                <a:avLst/>
              </a:prstGeom>
              <a:solidFill>
                <a:srgbClr val="DDDDDD"/>
              </a:solidFill>
              <a:ln w="25400" cap="flat" cmpd="sng" algn="ctr">
                <a:solidFill>
                  <a:sysClr val="windowText" lastClr="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Straight Connector 90">
                <a:extLst>
                  <a:ext uri="{FF2B5EF4-FFF2-40B4-BE49-F238E27FC236}">
                    <a16:creationId xmlns:a16="http://schemas.microsoft.com/office/drawing/2014/main" id="{8432F7A4-87E7-3A9B-53F2-AC5D37D710F5}"/>
                  </a:ext>
                </a:extLst>
              </p:cNvPr>
              <p:cNvCxnSpPr/>
              <p:nvPr/>
            </p:nvCxnSpPr>
            <p:spPr bwMode="auto">
              <a:xfrm flipV="1">
                <a:off x="2349719" y="3585308"/>
                <a:ext cx="395594" cy="150276"/>
              </a:xfrm>
              <a:prstGeom prst="line">
                <a:avLst/>
              </a:prstGeom>
              <a:solidFill>
                <a:srgbClr val="DDDDDD"/>
              </a:solidFill>
              <a:ln w="25400" cap="flat" cmpd="sng" algn="ctr">
                <a:solidFill>
                  <a:sysClr val="windowText" lastClr="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Straight Connector 91">
                <a:extLst>
                  <a:ext uri="{FF2B5EF4-FFF2-40B4-BE49-F238E27FC236}">
                    <a16:creationId xmlns:a16="http://schemas.microsoft.com/office/drawing/2014/main" id="{1110FC0A-7F45-80F7-B11A-1394895F21BA}"/>
                  </a:ext>
                </a:extLst>
              </p:cNvPr>
              <p:cNvCxnSpPr/>
              <p:nvPr/>
            </p:nvCxnSpPr>
            <p:spPr bwMode="auto">
              <a:xfrm>
                <a:off x="2349717" y="843447"/>
                <a:ext cx="395594" cy="179779"/>
              </a:xfrm>
              <a:prstGeom prst="line">
                <a:avLst/>
              </a:prstGeom>
              <a:solidFill>
                <a:srgbClr val="DDDDDD"/>
              </a:solidFill>
              <a:ln w="25400" cap="flat" cmpd="sng" algn="ctr">
                <a:solidFill>
                  <a:sysClr val="windowText" lastClr="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 name="Rounded Rectangle 54">
              <a:extLst>
                <a:ext uri="{FF2B5EF4-FFF2-40B4-BE49-F238E27FC236}">
                  <a16:creationId xmlns:a16="http://schemas.microsoft.com/office/drawing/2014/main" id="{AC153622-76B5-42D1-5B09-43A48AFFFB4B}"/>
                </a:ext>
              </a:extLst>
            </p:cNvPr>
            <p:cNvSpPr/>
            <p:nvPr/>
          </p:nvSpPr>
          <p:spPr bwMode="auto">
            <a:xfrm>
              <a:off x="6342233" y="2534003"/>
              <a:ext cx="900310" cy="231239"/>
            </a:xfrm>
            <a:prstGeom prst="roundRect">
              <a:avLst/>
            </a:prstGeom>
            <a:solidFill>
              <a:schemeClr val="bg1"/>
            </a:solidFill>
            <a:ln w="9525">
              <a:solidFill>
                <a:sysClr val="windowText" lastClr="000000"/>
              </a:solidFill>
              <a:prstDash val="solid"/>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rPr>
                <a:t>CRYPTO RAM</a:t>
              </a:r>
            </a:p>
          </p:txBody>
        </p:sp>
        <p:sp>
          <p:nvSpPr>
            <p:cNvPr id="23" name="Rounded Rectangle 56">
              <a:extLst>
                <a:ext uri="{FF2B5EF4-FFF2-40B4-BE49-F238E27FC236}">
                  <a16:creationId xmlns:a16="http://schemas.microsoft.com/office/drawing/2014/main" id="{D7ADAC9A-B0B2-81A6-8345-97F5E1DA6819}"/>
                </a:ext>
              </a:extLst>
            </p:cNvPr>
            <p:cNvSpPr/>
            <p:nvPr/>
          </p:nvSpPr>
          <p:spPr bwMode="auto">
            <a:xfrm>
              <a:off x="6341178" y="2965160"/>
              <a:ext cx="900310" cy="231239"/>
            </a:xfrm>
            <a:prstGeom prst="roundRect">
              <a:avLst/>
            </a:prstGeom>
            <a:solidFill>
              <a:schemeClr val="bg1"/>
            </a:solidFill>
            <a:ln w="9525">
              <a:solidFill>
                <a:sysClr val="windowText" lastClr="000000"/>
              </a:solidFill>
              <a:prstDash val="solid"/>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lang="en-US" sz="800" b="1" kern="0" dirty="0">
                  <a:solidFill>
                    <a:srgbClr val="000000"/>
                  </a:solidFill>
                  <a:latin typeface="Arial" pitchFamily="34" charset="0"/>
                  <a:ea typeface="MS PGothic" pitchFamily="34" charset="-128"/>
                  <a:cs typeface="+mn-cs"/>
                </a:rPr>
                <a:t>USB</a:t>
              </a:r>
              <a:r>
                <a:rPr kumimoji="0" lang="en-US" sz="8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rPr>
                <a:t> DPRAM</a:t>
              </a:r>
            </a:p>
          </p:txBody>
        </p:sp>
        <p:sp>
          <p:nvSpPr>
            <p:cNvPr id="34" name="Rounded Rectangle 57">
              <a:extLst>
                <a:ext uri="{FF2B5EF4-FFF2-40B4-BE49-F238E27FC236}">
                  <a16:creationId xmlns:a16="http://schemas.microsoft.com/office/drawing/2014/main" id="{B67C3AB2-6994-2168-909A-B13E1EBA897D}"/>
                </a:ext>
              </a:extLst>
            </p:cNvPr>
            <p:cNvSpPr/>
            <p:nvPr/>
          </p:nvSpPr>
          <p:spPr bwMode="auto">
            <a:xfrm>
              <a:off x="6329098" y="3411699"/>
              <a:ext cx="900310" cy="231239"/>
            </a:xfrm>
            <a:prstGeom prst="roundRect">
              <a:avLst/>
            </a:prstGeom>
            <a:solidFill>
              <a:schemeClr val="bg1"/>
            </a:solidFill>
            <a:ln w="9525">
              <a:solidFill>
                <a:sysClr val="windowText" lastClr="000000">
                  <a:lumMod val="75000"/>
                </a:sysClr>
              </a:solidFill>
              <a:prstDash val="solid"/>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rPr>
                <a:t>FLASH</a:t>
              </a:r>
            </a:p>
          </p:txBody>
        </p:sp>
        <p:sp>
          <p:nvSpPr>
            <p:cNvPr id="35" name="Rounded Rectangle 58">
              <a:extLst>
                <a:ext uri="{FF2B5EF4-FFF2-40B4-BE49-F238E27FC236}">
                  <a16:creationId xmlns:a16="http://schemas.microsoft.com/office/drawing/2014/main" id="{EDE8B5D1-83EC-CB4A-9678-9062BE84CCA1}"/>
                </a:ext>
              </a:extLst>
            </p:cNvPr>
            <p:cNvSpPr/>
            <p:nvPr/>
          </p:nvSpPr>
          <p:spPr bwMode="auto">
            <a:xfrm>
              <a:off x="6320266" y="3827299"/>
              <a:ext cx="900310" cy="231239"/>
            </a:xfrm>
            <a:prstGeom prst="roundRect">
              <a:avLst/>
            </a:prstGeom>
            <a:solidFill>
              <a:schemeClr val="bg1"/>
            </a:solidFill>
            <a:ln w="9525">
              <a:solidFill>
                <a:sysClr val="windowText" lastClr="000000"/>
              </a:solidFill>
              <a:prstDash val="solid"/>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rPr>
                <a:t>WL RAM</a:t>
              </a:r>
            </a:p>
          </p:txBody>
        </p:sp>
        <p:sp>
          <p:nvSpPr>
            <p:cNvPr id="36" name="Left-Right Arrow 68">
              <a:extLst>
                <a:ext uri="{FF2B5EF4-FFF2-40B4-BE49-F238E27FC236}">
                  <a16:creationId xmlns:a16="http://schemas.microsoft.com/office/drawing/2014/main" id="{96E4DC07-227F-4FDC-E897-27F7F0C44380}"/>
                </a:ext>
              </a:extLst>
            </p:cNvPr>
            <p:cNvSpPr/>
            <p:nvPr/>
          </p:nvSpPr>
          <p:spPr bwMode="auto">
            <a:xfrm rot="10800000">
              <a:off x="5899393" y="2553283"/>
              <a:ext cx="437749" cy="155097"/>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37" name="Left-Right Arrow 70">
              <a:extLst>
                <a:ext uri="{FF2B5EF4-FFF2-40B4-BE49-F238E27FC236}">
                  <a16:creationId xmlns:a16="http://schemas.microsoft.com/office/drawing/2014/main" id="{A1AB88B0-BF85-E970-4619-66DB58BAA75C}"/>
                </a:ext>
              </a:extLst>
            </p:cNvPr>
            <p:cNvSpPr/>
            <p:nvPr/>
          </p:nvSpPr>
          <p:spPr bwMode="auto">
            <a:xfrm rot="10800000">
              <a:off x="5905565" y="3018779"/>
              <a:ext cx="437749" cy="155097"/>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38" name="Left-Right Arrow 71">
              <a:extLst>
                <a:ext uri="{FF2B5EF4-FFF2-40B4-BE49-F238E27FC236}">
                  <a16:creationId xmlns:a16="http://schemas.microsoft.com/office/drawing/2014/main" id="{67A06603-4567-BACF-B3DC-B6EAFB39FC94}"/>
                </a:ext>
              </a:extLst>
            </p:cNvPr>
            <p:cNvSpPr/>
            <p:nvPr/>
          </p:nvSpPr>
          <p:spPr bwMode="auto">
            <a:xfrm rot="10800000">
              <a:off x="5891349" y="3447842"/>
              <a:ext cx="437749" cy="155097"/>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39" name="Left-Right Arrow 72">
              <a:extLst>
                <a:ext uri="{FF2B5EF4-FFF2-40B4-BE49-F238E27FC236}">
                  <a16:creationId xmlns:a16="http://schemas.microsoft.com/office/drawing/2014/main" id="{6EF71133-7F35-43F6-8952-9A239AB94109}"/>
                </a:ext>
              </a:extLst>
            </p:cNvPr>
            <p:cNvSpPr/>
            <p:nvPr/>
          </p:nvSpPr>
          <p:spPr bwMode="auto">
            <a:xfrm rot="10800000">
              <a:off x="5883544" y="3872070"/>
              <a:ext cx="437749" cy="155097"/>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40" name="Left-Right Arrow 81">
              <a:extLst>
                <a:ext uri="{FF2B5EF4-FFF2-40B4-BE49-F238E27FC236}">
                  <a16:creationId xmlns:a16="http://schemas.microsoft.com/office/drawing/2014/main" id="{D051003D-6CD4-C1D7-AB2C-AE7DF7F85BBD}"/>
                </a:ext>
              </a:extLst>
            </p:cNvPr>
            <p:cNvSpPr/>
            <p:nvPr/>
          </p:nvSpPr>
          <p:spPr bwMode="auto">
            <a:xfrm rot="5400000">
              <a:off x="6364510" y="4374289"/>
              <a:ext cx="791392" cy="289873"/>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41" name="Down Arrow 105">
              <a:extLst>
                <a:ext uri="{FF2B5EF4-FFF2-40B4-BE49-F238E27FC236}">
                  <a16:creationId xmlns:a16="http://schemas.microsoft.com/office/drawing/2014/main" id="{B39D51A8-1900-12F7-D226-2B6E125C7D63}"/>
                </a:ext>
              </a:extLst>
            </p:cNvPr>
            <p:cNvSpPr/>
            <p:nvPr/>
          </p:nvSpPr>
          <p:spPr bwMode="auto">
            <a:xfrm rot="5400000">
              <a:off x="6903148" y="3494532"/>
              <a:ext cx="163382" cy="2995355"/>
            </a:xfrm>
            <a:prstGeom prst="down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fr-FR"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42" name="Down Arrow 110">
              <a:extLst>
                <a:ext uri="{FF2B5EF4-FFF2-40B4-BE49-F238E27FC236}">
                  <a16:creationId xmlns:a16="http://schemas.microsoft.com/office/drawing/2014/main" id="{21CBC1F3-EAF0-F758-1007-B38E9A539730}"/>
                </a:ext>
              </a:extLst>
            </p:cNvPr>
            <p:cNvSpPr/>
            <p:nvPr/>
          </p:nvSpPr>
          <p:spPr bwMode="auto">
            <a:xfrm rot="10800000">
              <a:off x="8337116" y="3269878"/>
              <a:ext cx="187183" cy="1704738"/>
            </a:xfrm>
            <a:prstGeom prst="down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fr-FR"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43" name="Left-Right Arrow 126">
              <a:extLst>
                <a:ext uri="{FF2B5EF4-FFF2-40B4-BE49-F238E27FC236}">
                  <a16:creationId xmlns:a16="http://schemas.microsoft.com/office/drawing/2014/main" id="{4628B664-A79A-D108-D17E-2A81123E1BEE}"/>
                </a:ext>
              </a:extLst>
            </p:cNvPr>
            <p:cNvSpPr/>
            <p:nvPr/>
          </p:nvSpPr>
          <p:spPr bwMode="auto">
            <a:xfrm>
              <a:off x="8467872" y="4272700"/>
              <a:ext cx="286759" cy="156713"/>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44" name="Rounded Rectangle 143">
              <a:extLst>
                <a:ext uri="{FF2B5EF4-FFF2-40B4-BE49-F238E27FC236}">
                  <a16:creationId xmlns:a16="http://schemas.microsoft.com/office/drawing/2014/main" id="{59AB487D-F22D-2941-519E-664BCB84BDE3}"/>
                </a:ext>
              </a:extLst>
            </p:cNvPr>
            <p:cNvSpPr/>
            <p:nvPr/>
          </p:nvSpPr>
          <p:spPr bwMode="auto">
            <a:xfrm>
              <a:off x="7555881" y="3843625"/>
              <a:ext cx="522309" cy="335371"/>
            </a:xfrm>
            <a:prstGeom prst="roundRect">
              <a:avLst/>
            </a:prstGeom>
            <a:solidFill>
              <a:sysClr val="window" lastClr="FFFFFF">
                <a:lumMod val="85000"/>
              </a:sysClr>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rPr>
                <a:t>Timer0</a:t>
              </a:r>
            </a:p>
          </p:txBody>
        </p:sp>
        <p:sp>
          <p:nvSpPr>
            <p:cNvPr id="45" name="Left-Right Arrow 168">
              <a:extLst>
                <a:ext uri="{FF2B5EF4-FFF2-40B4-BE49-F238E27FC236}">
                  <a16:creationId xmlns:a16="http://schemas.microsoft.com/office/drawing/2014/main" id="{4101A9AE-178D-71D0-3AD1-DE3D8AB3C1FF}"/>
                </a:ext>
              </a:extLst>
            </p:cNvPr>
            <p:cNvSpPr/>
            <p:nvPr/>
          </p:nvSpPr>
          <p:spPr bwMode="auto">
            <a:xfrm>
              <a:off x="8463474" y="3786205"/>
              <a:ext cx="286759" cy="156713"/>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46" name="Rounded Rectangle 187">
              <a:extLst>
                <a:ext uri="{FF2B5EF4-FFF2-40B4-BE49-F238E27FC236}">
                  <a16:creationId xmlns:a16="http://schemas.microsoft.com/office/drawing/2014/main" id="{A6EB0D35-8AA1-3C00-43D2-A7C86037DCCC}"/>
                </a:ext>
              </a:extLst>
            </p:cNvPr>
            <p:cNvSpPr/>
            <p:nvPr/>
          </p:nvSpPr>
          <p:spPr bwMode="auto">
            <a:xfrm>
              <a:off x="6342234" y="2116457"/>
              <a:ext cx="900310" cy="231239"/>
            </a:xfrm>
            <a:prstGeom prst="roundRect">
              <a:avLst/>
            </a:prstGeom>
            <a:solidFill>
              <a:schemeClr val="bg1"/>
            </a:solidFill>
            <a:ln w="9525">
              <a:solidFill>
                <a:sysClr val="windowText" lastClr="000000"/>
              </a:solidFill>
              <a:prstDash val="solid"/>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rPr>
                <a:t> CPU RAM</a:t>
              </a:r>
            </a:p>
          </p:txBody>
        </p:sp>
        <p:sp>
          <p:nvSpPr>
            <p:cNvPr id="47" name="Left-Right Arrow 188">
              <a:extLst>
                <a:ext uri="{FF2B5EF4-FFF2-40B4-BE49-F238E27FC236}">
                  <a16:creationId xmlns:a16="http://schemas.microsoft.com/office/drawing/2014/main" id="{5AB01A2E-75DB-FD1A-88F6-DB9FAA83928F}"/>
                </a:ext>
              </a:extLst>
            </p:cNvPr>
            <p:cNvSpPr/>
            <p:nvPr/>
          </p:nvSpPr>
          <p:spPr bwMode="auto">
            <a:xfrm rot="10800000">
              <a:off x="5895971" y="2165242"/>
              <a:ext cx="437749" cy="155097"/>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48" name="Rounded Rectangle 224">
              <a:extLst>
                <a:ext uri="{FF2B5EF4-FFF2-40B4-BE49-F238E27FC236}">
                  <a16:creationId xmlns:a16="http://schemas.microsoft.com/office/drawing/2014/main" id="{D5AEBABA-7ABB-7832-3FAA-A8CD584D34A5}"/>
                </a:ext>
              </a:extLst>
            </p:cNvPr>
            <p:cNvSpPr/>
            <p:nvPr/>
          </p:nvSpPr>
          <p:spPr bwMode="auto">
            <a:xfrm>
              <a:off x="7557931" y="4270834"/>
              <a:ext cx="527158" cy="348956"/>
            </a:xfrm>
            <a:prstGeom prst="roundRect">
              <a:avLst/>
            </a:prstGeom>
            <a:solidFill>
              <a:sysClr val="window" lastClr="FFFFFF">
                <a:lumMod val="85000"/>
              </a:sysClr>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rPr>
                <a:t>Timer1</a:t>
              </a:r>
            </a:p>
          </p:txBody>
        </p:sp>
        <p:sp>
          <p:nvSpPr>
            <p:cNvPr id="49" name="Left-Right Arrow 233">
              <a:extLst>
                <a:ext uri="{FF2B5EF4-FFF2-40B4-BE49-F238E27FC236}">
                  <a16:creationId xmlns:a16="http://schemas.microsoft.com/office/drawing/2014/main" id="{D58C68ED-94D1-1698-575F-46FE85D33C0F}"/>
                </a:ext>
              </a:extLst>
            </p:cNvPr>
            <p:cNvSpPr/>
            <p:nvPr/>
          </p:nvSpPr>
          <p:spPr bwMode="auto">
            <a:xfrm>
              <a:off x="8091284" y="3912492"/>
              <a:ext cx="286759" cy="156713"/>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50" name="Left-Right Arrow 234">
              <a:extLst>
                <a:ext uri="{FF2B5EF4-FFF2-40B4-BE49-F238E27FC236}">
                  <a16:creationId xmlns:a16="http://schemas.microsoft.com/office/drawing/2014/main" id="{10D038A6-D713-1D9E-EA48-BCB257CF652A}"/>
                </a:ext>
              </a:extLst>
            </p:cNvPr>
            <p:cNvSpPr/>
            <p:nvPr/>
          </p:nvSpPr>
          <p:spPr bwMode="auto">
            <a:xfrm>
              <a:off x="8096269" y="4354876"/>
              <a:ext cx="286759" cy="156713"/>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51" name="TextBox 50">
              <a:extLst>
                <a:ext uri="{FF2B5EF4-FFF2-40B4-BE49-F238E27FC236}">
                  <a16:creationId xmlns:a16="http://schemas.microsoft.com/office/drawing/2014/main" id="{8063CDB9-D3B1-1428-4E1E-5976E65D77CB}"/>
                </a:ext>
              </a:extLst>
            </p:cNvPr>
            <p:cNvSpPr txBox="1"/>
            <p:nvPr/>
          </p:nvSpPr>
          <p:spPr>
            <a:xfrm>
              <a:off x="4162435" y="4346362"/>
              <a:ext cx="870877" cy="172935"/>
            </a:xfrm>
            <a:prstGeom prst="rect">
              <a:avLst/>
            </a:prstGeom>
            <a:noFill/>
          </p:spPr>
          <p:txBody>
            <a:bodyPr wrap="none" lIns="18288" tIns="18288" rIns="18288" bIns="18288"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a:ln>
                    <a:noFill/>
                  </a:ln>
                  <a:solidFill>
                    <a:srgbClr val="ED7703"/>
                  </a:solidFill>
                  <a:effectLst/>
                  <a:uLnTx/>
                  <a:uFillTx/>
                  <a:latin typeface="Arial" pitchFamily="34" charset="0"/>
                  <a:cs typeface="Arial" pitchFamily="34" charset="0"/>
                </a:rPr>
                <a:t>System Control </a:t>
              </a:r>
            </a:p>
          </p:txBody>
        </p:sp>
        <p:sp>
          <p:nvSpPr>
            <p:cNvPr id="52" name="TextBox 51">
              <a:extLst>
                <a:ext uri="{FF2B5EF4-FFF2-40B4-BE49-F238E27FC236}">
                  <a16:creationId xmlns:a16="http://schemas.microsoft.com/office/drawing/2014/main" id="{FCDB715B-3B53-38D9-2622-72CE29419768}"/>
                </a:ext>
              </a:extLst>
            </p:cNvPr>
            <p:cNvSpPr txBox="1"/>
            <p:nvPr/>
          </p:nvSpPr>
          <p:spPr>
            <a:xfrm>
              <a:off x="6976405" y="5323345"/>
              <a:ext cx="1125373" cy="190821"/>
            </a:xfrm>
            <a:prstGeom prst="rect">
              <a:avLst/>
            </a:prstGeom>
            <a:noFill/>
          </p:spPr>
          <p:txBody>
            <a:bodyPr wrap="none" lIns="18288" tIns="18288" rIns="18288" bIns="18288"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a:ln>
                    <a:noFill/>
                  </a:ln>
                  <a:solidFill>
                    <a:srgbClr val="ED7703"/>
                  </a:solidFill>
                  <a:effectLst/>
                  <a:uLnTx/>
                  <a:uFillTx/>
                  <a:latin typeface="Arial" pitchFamily="34" charset="0"/>
                  <a:cs typeface="Arial" pitchFamily="34" charset="0"/>
                </a:rPr>
                <a:t>RNG &amp; Crypto IPs</a:t>
              </a:r>
            </a:p>
          </p:txBody>
        </p:sp>
        <p:sp>
          <p:nvSpPr>
            <p:cNvPr id="53" name="Rectangle 52">
              <a:extLst>
                <a:ext uri="{FF2B5EF4-FFF2-40B4-BE49-F238E27FC236}">
                  <a16:creationId xmlns:a16="http://schemas.microsoft.com/office/drawing/2014/main" id="{8E61E1AD-5E90-EE1D-2CD0-97EBC89485A1}"/>
                </a:ext>
              </a:extLst>
            </p:cNvPr>
            <p:cNvSpPr/>
            <p:nvPr/>
          </p:nvSpPr>
          <p:spPr bwMode="auto">
            <a:xfrm>
              <a:off x="7438424" y="3577796"/>
              <a:ext cx="766123" cy="1161637"/>
            </a:xfrm>
            <a:prstGeom prst="rect">
              <a:avLst/>
            </a:prstGeom>
            <a:noFill/>
            <a:ln w="9525">
              <a:solidFill>
                <a:srgbClr val="000000"/>
              </a:solidFill>
              <a:prstDash val="dash"/>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fr-FR"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54" name="TextBox 53">
              <a:extLst>
                <a:ext uri="{FF2B5EF4-FFF2-40B4-BE49-F238E27FC236}">
                  <a16:creationId xmlns:a16="http://schemas.microsoft.com/office/drawing/2014/main" id="{CB8CE46A-1813-AF13-FB5E-1F44B47D4FDF}"/>
                </a:ext>
              </a:extLst>
            </p:cNvPr>
            <p:cNvSpPr txBox="1"/>
            <p:nvPr/>
          </p:nvSpPr>
          <p:spPr>
            <a:xfrm>
              <a:off x="7485676" y="3618585"/>
              <a:ext cx="625402" cy="172935"/>
            </a:xfrm>
            <a:prstGeom prst="rect">
              <a:avLst/>
            </a:prstGeom>
            <a:noFill/>
          </p:spPr>
          <p:txBody>
            <a:bodyPr wrap="none" lIns="18288" tIns="18288" rIns="18288" bIns="18288"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a:ln>
                    <a:noFill/>
                  </a:ln>
                  <a:solidFill>
                    <a:srgbClr val="ED7703"/>
                  </a:solidFill>
                  <a:effectLst/>
                  <a:uLnTx/>
                  <a:uFillTx/>
                  <a:latin typeface="Arial" pitchFamily="34" charset="0"/>
                  <a:cs typeface="Arial" pitchFamily="34" charset="0"/>
                </a:rPr>
                <a:t>Peripherals</a:t>
              </a:r>
            </a:p>
          </p:txBody>
        </p:sp>
        <p:sp>
          <p:nvSpPr>
            <p:cNvPr id="55" name="Rounded Rectangle 240">
              <a:extLst>
                <a:ext uri="{FF2B5EF4-FFF2-40B4-BE49-F238E27FC236}">
                  <a16:creationId xmlns:a16="http://schemas.microsoft.com/office/drawing/2014/main" id="{9A2DD67B-F847-7212-2AF0-C3681D977F19}"/>
                </a:ext>
              </a:extLst>
            </p:cNvPr>
            <p:cNvSpPr/>
            <p:nvPr/>
          </p:nvSpPr>
          <p:spPr bwMode="auto">
            <a:xfrm>
              <a:off x="7992700" y="1948219"/>
              <a:ext cx="917855" cy="1265831"/>
            </a:xfrm>
            <a:prstGeom prst="roundRect">
              <a:avLst/>
            </a:prstGeom>
            <a:solidFill>
              <a:schemeClr val="tx2"/>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rPr>
                <a:t>Analog Platform</a:t>
              </a:r>
            </a:p>
          </p:txBody>
        </p:sp>
        <p:sp>
          <p:nvSpPr>
            <p:cNvPr id="56" name="Rounded Rectangle 247">
              <a:extLst>
                <a:ext uri="{FF2B5EF4-FFF2-40B4-BE49-F238E27FC236}">
                  <a16:creationId xmlns:a16="http://schemas.microsoft.com/office/drawing/2014/main" id="{3226262D-69AE-E6C1-D23B-E136540BDAB8}"/>
                </a:ext>
              </a:extLst>
            </p:cNvPr>
            <p:cNvSpPr/>
            <p:nvPr/>
          </p:nvSpPr>
          <p:spPr bwMode="auto">
            <a:xfrm>
              <a:off x="8073664" y="2149343"/>
              <a:ext cx="746161" cy="252439"/>
            </a:xfrm>
            <a:prstGeom prst="roundRect">
              <a:avLst/>
            </a:prstGeom>
            <a:solidFill>
              <a:srgbClr val="B2B2B2"/>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fr-FR" sz="8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rPr>
                <a:t>PMU</a:t>
              </a:r>
              <a:endParaRPr kumimoji="0" lang="en-US" sz="8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57" name="Rounded Rectangle 250">
              <a:extLst>
                <a:ext uri="{FF2B5EF4-FFF2-40B4-BE49-F238E27FC236}">
                  <a16:creationId xmlns:a16="http://schemas.microsoft.com/office/drawing/2014/main" id="{B5F4DAA6-031D-8468-CBD1-167E5FFF7980}"/>
                </a:ext>
              </a:extLst>
            </p:cNvPr>
            <p:cNvSpPr/>
            <p:nvPr/>
          </p:nvSpPr>
          <p:spPr bwMode="auto">
            <a:xfrm>
              <a:off x="8073664" y="2779812"/>
              <a:ext cx="746160" cy="283905"/>
            </a:xfrm>
            <a:prstGeom prst="roundRect">
              <a:avLst/>
            </a:prstGeom>
            <a:solidFill>
              <a:srgbClr val="B2B2B2"/>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rPr>
                <a:t>Securities</a:t>
              </a:r>
            </a:p>
          </p:txBody>
        </p:sp>
        <p:sp>
          <p:nvSpPr>
            <p:cNvPr id="58" name="Rounded Rectangle 145">
              <a:extLst>
                <a:ext uri="{FF2B5EF4-FFF2-40B4-BE49-F238E27FC236}">
                  <a16:creationId xmlns:a16="http://schemas.microsoft.com/office/drawing/2014/main" id="{BA4C8564-179C-BA16-9D9D-F5431F709B86}"/>
                </a:ext>
              </a:extLst>
            </p:cNvPr>
            <p:cNvSpPr/>
            <p:nvPr/>
          </p:nvSpPr>
          <p:spPr bwMode="auto">
            <a:xfrm>
              <a:off x="8771632" y="3725355"/>
              <a:ext cx="544019" cy="294074"/>
            </a:xfrm>
            <a:prstGeom prst="roundRect">
              <a:avLst/>
            </a:prstGeom>
            <a:solidFill>
              <a:sysClr val="window" lastClr="FFFFFF">
                <a:lumMod val="85000"/>
              </a:sysClr>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lang="fr-FR" sz="800" b="1" kern="0" dirty="0">
                  <a:solidFill>
                    <a:srgbClr val="000000"/>
                  </a:solidFill>
                  <a:latin typeface="Arial" pitchFamily="34" charset="0"/>
                  <a:ea typeface="MS PGothic" pitchFamily="34" charset="-128"/>
                  <a:cs typeface="+mn-cs"/>
                </a:rPr>
                <a:t>U</a:t>
              </a:r>
              <a:r>
                <a:rPr lang="en-US" sz="800" b="1" kern="0" dirty="0">
                  <a:solidFill>
                    <a:srgbClr val="000000"/>
                  </a:solidFill>
                  <a:latin typeface="Arial" pitchFamily="34" charset="0"/>
                  <a:ea typeface="MS PGothic" pitchFamily="34" charset="-128"/>
                  <a:cs typeface="+mn-cs"/>
                </a:rPr>
                <a:t>SB</a:t>
              </a:r>
              <a:endParaRPr kumimoji="0" lang="en-US" sz="8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59" name="Rectangle 58">
              <a:extLst>
                <a:ext uri="{FF2B5EF4-FFF2-40B4-BE49-F238E27FC236}">
                  <a16:creationId xmlns:a16="http://schemas.microsoft.com/office/drawing/2014/main" id="{4579DDA6-93E0-26BF-1B22-0CA21776C81D}"/>
                </a:ext>
              </a:extLst>
            </p:cNvPr>
            <p:cNvSpPr/>
            <p:nvPr/>
          </p:nvSpPr>
          <p:spPr bwMode="auto">
            <a:xfrm>
              <a:off x="8617047" y="3352207"/>
              <a:ext cx="829426" cy="1738196"/>
            </a:xfrm>
            <a:prstGeom prst="rect">
              <a:avLst/>
            </a:prstGeom>
            <a:noFill/>
            <a:ln w="9525">
              <a:solidFill>
                <a:srgbClr val="000000"/>
              </a:solidFill>
              <a:prstDash val="dash"/>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fr-FR"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60" name="TextBox 59">
              <a:extLst>
                <a:ext uri="{FF2B5EF4-FFF2-40B4-BE49-F238E27FC236}">
                  <a16:creationId xmlns:a16="http://schemas.microsoft.com/office/drawing/2014/main" id="{0C1BE310-BC18-485C-FBB5-82C6A9745CA7}"/>
                </a:ext>
              </a:extLst>
            </p:cNvPr>
            <p:cNvSpPr txBox="1"/>
            <p:nvPr/>
          </p:nvSpPr>
          <p:spPr>
            <a:xfrm>
              <a:off x="8750233" y="5139721"/>
              <a:ext cx="481407" cy="174593"/>
            </a:xfrm>
            <a:prstGeom prst="rect">
              <a:avLst/>
            </a:prstGeom>
            <a:noFill/>
          </p:spPr>
          <p:txBody>
            <a:bodyPr wrap="none" lIns="18288" tIns="18288" rIns="18288" bIns="18288"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a:ln>
                    <a:noFill/>
                  </a:ln>
                  <a:solidFill>
                    <a:srgbClr val="ED7703"/>
                  </a:solidFill>
                  <a:effectLst/>
                  <a:uLnTx/>
                  <a:uFillTx/>
                  <a:latin typeface="Arial" pitchFamily="34" charset="0"/>
                  <a:cs typeface="Arial" pitchFamily="34" charset="0"/>
                </a:rPr>
                <a:t>COM IPs</a:t>
              </a:r>
            </a:p>
          </p:txBody>
        </p:sp>
        <p:sp>
          <p:nvSpPr>
            <p:cNvPr id="61" name="Rounded Rectangle 39">
              <a:extLst>
                <a:ext uri="{FF2B5EF4-FFF2-40B4-BE49-F238E27FC236}">
                  <a16:creationId xmlns:a16="http://schemas.microsoft.com/office/drawing/2014/main" id="{C517A116-359F-8AB0-5254-3ACB6C6D2366}"/>
                </a:ext>
              </a:extLst>
            </p:cNvPr>
            <p:cNvSpPr/>
            <p:nvPr/>
          </p:nvSpPr>
          <p:spPr bwMode="auto">
            <a:xfrm>
              <a:off x="3944730" y="5118978"/>
              <a:ext cx="684810" cy="339003"/>
            </a:xfrm>
            <a:prstGeom prst="roundRect">
              <a:avLst/>
            </a:prstGeom>
            <a:solidFill>
              <a:schemeClr val="tx2"/>
            </a:solidFill>
            <a:ln w="9525">
              <a:solidFill>
                <a:schemeClr val="bg1"/>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rPr>
                <a:t>Clock Control</a:t>
              </a:r>
            </a:p>
          </p:txBody>
        </p:sp>
        <p:sp>
          <p:nvSpPr>
            <p:cNvPr id="62" name="Rounded Rectangle 85">
              <a:extLst>
                <a:ext uri="{FF2B5EF4-FFF2-40B4-BE49-F238E27FC236}">
                  <a16:creationId xmlns:a16="http://schemas.microsoft.com/office/drawing/2014/main" id="{AB2986F7-089A-3148-6FFD-A37D1743FDB5}"/>
                </a:ext>
              </a:extLst>
            </p:cNvPr>
            <p:cNvSpPr/>
            <p:nvPr/>
          </p:nvSpPr>
          <p:spPr bwMode="auto">
            <a:xfrm>
              <a:off x="3944729" y="5490595"/>
              <a:ext cx="694654" cy="339003"/>
            </a:xfrm>
            <a:prstGeom prst="roundRect">
              <a:avLst/>
            </a:prstGeom>
            <a:solidFill>
              <a:schemeClr val="tx2"/>
            </a:solidFill>
            <a:ln w="9525">
              <a:solidFill>
                <a:schemeClr val="bg1"/>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rPr>
                <a:t>Reset Control</a:t>
              </a:r>
            </a:p>
          </p:txBody>
        </p:sp>
        <p:sp>
          <p:nvSpPr>
            <p:cNvPr id="63" name="Rounded Rectangle 89">
              <a:extLst>
                <a:ext uri="{FF2B5EF4-FFF2-40B4-BE49-F238E27FC236}">
                  <a16:creationId xmlns:a16="http://schemas.microsoft.com/office/drawing/2014/main" id="{56F8138D-37E5-5D9A-43A5-64E92C4A40EA}"/>
                </a:ext>
              </a:extLst>
            </p:cNvPr>
            <p:cNvSpPr/>
            <p:nvPr/>
          </p:nvSpPr>
          <p:spPr bwMode="auto">
            <a:xfrm>
              <a:off x="4677252" y="5508294"/>
              <a:ext cx="740492" cy="332973"/>
            </a:xfrm>
            <a:prstGeom prst="roundRect">
              <a:avLst/>
            </a:prstGeom>
            <a:solidFill>
              <a:schemeClr val="tx2"/>
            </a:solidFill>
            <a:ln w="9525">
              <a:solidFill>
                <a:schemeClr val="bg1"/>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rPr>
                <a:t>Protection Control</a:t>
              </a:r>
            </a:p>
          </p:txBody>
        </p:sp>
        <p:sp>
          <p:nvSpPr>
            <p:cNvPr id="64" name="Rounded Rectangle 90">
              <a:extLst>
                <a:ext uri="{FF2B5EF4-FFF2-40B4-BE49-F238E27FC236}">
                  <a16:creationId xmlns:a16="http://schemas.microsoft.com/office/drawing/2014/main" id="{E9514BDC-1B70-1F47-9892-65736AAE3AA0}"/>
                </a:ext>
              </a:extLst>
            </p:cNvPr>
            <p:cNvSpPr/>
            <p:nvPr/>
          </p:nvSpPr>
          <p:spPr bwMode="auto">
            <a:xfrm>
              <a:off x="4677252" y="5120750"/>
              <a:ext cx="740492" cy="353478"/>
            </a:xfrm>
            <a:prstGeom prst="roundRect">
              <a:avLst/>
            </a:prstGeom>
            <a:solidFill>
              <a:schemeClr val="tx2"/>
            </a:solidFill>
            <a:ln w="9525">
              <a:solidFill>
                <a:schemeClr val="bg1"/>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rPr>
                <a:t>Power Control</a:t>
              </a:r>
            </a:p>
          </p:txBody>
        </p:sp>
        <p:sp>
          <p:nvSpPr>
            <p:cNvPr id="65" name="Rounded Rectangle 213">
              <a:extLst>
                <a:ext uri="{FF2B5EF4-FFF2-40B4-BE49-F238E27FC236}">
                  <a16:creationId xmlns:a16="http://schemas.microsoft.com/office/drawing/2014/main" id="{44D620B3-ABFB-18F7-32C4-4069FD5EE931}"/>
                </a:ext>
              </a:extLst>
            </p:cNvPr>
            <p:cNvSpPr/>
            <p:nvPr/>
          </p:nvSpPr>
          <p:spPr bwMode="auto">
            <a:xfrm>
              <a:off x="3944730" y="4715968"/>
              <a:ext cx="1473014" cy="370139"/>
            </a:xfrm>
            <a:prstGeom prst="roundRect">
              <a:avLst/>
            </a:prstGeom>
            <a:solidFill>
              <a:schemeClr val="tx2"/>
            </a:solidFill>
            <a:ln w="9525">
              <a:solidFill>
                <a:schemeClr val="bg1"/>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rPr>
                <a:t>Interrupt Controller</a:t>
              </a:r>
            </a:p>
          </p:txBody>
        </p:sp>
        <p:sp>
          <p:nvSpPr>
            <p:cNvPr id="66" name="Rounded Rectangle 331">
              <a:extLst>
                <a:ext uri="{FF2B5EF4-FFF2-40B4-BE49-F238E27FC236}">
                  <a16:creationId xmlns:a16="http://schemas.microsoft.com/office/drawing/2014/main" id="{C6BAF115-B9BA-8F8D-FAB5-E69DB0EFF712}"/>
                </a:ext>
              </a:extLst>
            </p:cNvPr>
            <p:cNvSpPr/>
            <p:nvPr/>
          </p:nvSpPr>
          <p:spPr bwMode="auto">
            <a:xfrm>
              <a:off x="2970358" y="4956806"/>
              <a:ext cx="726767" cy="715784"/>
            </a:xfrm>
            <a:prstGeom prst="roundRect">
              <a:avLst/>
            </a:prstGeom>
            <a:solidFill>
              <a:schemeClr val="tx2"/>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rPr>
                <a:t>VFO</a:t>
              </a:r>
            </a:p>
          </p:txBody>
        </p:sp>
        <p:cxnSp>
          <p:nvCxnSpPr>
            <p:cNvPr id="67" name="Straight Arrow Connector 66">
              <a:extLst>
                <a:ext uri="{FF2B5EF4-FFF2-40B4-BE49-F238E27FC236}">
                  <a16:creationId xmlns:a16="http://schemas.microsoft.com/office/drawing/2014/main" id="{2488E771-D01D-9BF9-7936-7E536BCF188A}"/>
                </a:ext>
              </a:extLst>
            </p:cNvPr>
            <p:cNvCxnSpPr/>
            <p:nvPr/>
          </p:nvCxnSpPr>
          <p:spPr>
            <a:xfrm>
              <a:off x="3685604" y="5314698"/>
              <a:ext cx="222177" cy="0"/>
            </a:xfrm>
            <a:prstGeom prst="straightConnector1">
              <a:avLst/>
            </a:prstGeom>
            <a:noFill/>
            <a:ln w="6350" cap="flat" cmpd="sng" algn="ctr">
              <a:solidFill>
                <a:srgbClr val="000000"/>
              </a:solidFill>
              <a:prstDash val="solid"/>
              <a:miter lim="800000"/>
              <a:tailEnd type="triangle"/>
            </a:ln>
            <a:effectLst/>
          </p:spPr>
        </p:cxnSp>
        <p:sp>
          <p:nvSpPr>
            <p:cNvPr id="68" name="Rounded Rectangle 86">
              <a:extLst>
                <a:ext uri="{FF2B5EF4-FFF2-40B4-BE49-F238E27FC236}">
                  <a16:creationId xmlns:a16="http://schemas.microsoft.com/office/drawing/2014/main" id="{A2CC8503-3808-4C90-68F4-002E0E679C31}"/>
                </a:ext>
              </a:extLst>
            </p:cNvPr>
            <p:cNvSpPr/>
            <p:nvPr/>
          </p:nvSpPr>
          <p:spPr bwMode="auto">
            <a:xfrm>
              <a:off x="6997243" y="5682605"/>
              <a:ext cx="464330" cy="300182"/>
            </a:xfrm>
            <a:prstGeom prst="roundRect">
              <a:avLst/>
            </a:prstGeom>
            <a:solidFill>
              <a:schemeClr val="tx2"/>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rPr>
                <a:t>CRC</a:t>
              </a:r>
            </a:p>
          </p:txBody>
        </p:sp>
        <p:sp>
          <p:nvSpPr>
            <p:cNvPr id="69" name="Rounded Rectangle 88">
              <a:extLst>
                <a:ext uri="{FF2B5EF4-FFF2-40B4-BE49-F238E27FC236}">
                  <a16:creationId xmlns:a16="http://schemas.microsoft.com/office/drawing/2014/main" id="{BCBD4F30-6FD1-857D-1AE5-7AB51B40EABE}"/>
                </a:ext>
              </a:extLst>
            </p:cNvPr>
            <p:cNvSpPr/>
            <p:nvPr/>
          </p:nvSpPr>
          <p:spPr bwMode="auto">
            <a:xfrm>
              <a:off x="5887302" y="5679051"/>
              <a:ext cx="458559" cy="303736"/>
            </a:xfrm>
            <a:prstGeom prst="roundRect">
              <a:avLst/>
            </a:prstGeom>
            <a:solidFill>
              <a:schemeClr val="tx2"/>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rPr>
                <a:t>RNG</a:t>
              </a:r>
            </a:p>
          </p:txBody>
        </p:sp>
        <p:sp>
          <p:nvSpPr>
            <p:cNvPr id="70" name="Rectangle 69">
              <a:extLst>
                <a:ext uri="{FF2B5EF4-FFF2-40B4-BE49-F238E27FC236}">
                  <a16:creationId xmlns:a16="http://schemas.microsoft.com/office/drawing/2014/main" id="{2BD34BEF-32E0-BE9D-1DDE-C93A23A979FF}"/>
                </a:ext>
              </a:extLst>
            </p:cNvPr>
            <p:cNvSpPr/>
            <p:nvPr/>
          </p:nvSpPr>
          <p:spPr bwMode="auto">
            <a:xfrm>
              <a:off x="5780691" y="5624707"/>
              <a:ext cx="1849820" cy="532526"/>
            </a:xfrm>
            <a:prstGeom prst="rect">
              <a:avLst/>
            </a:prstGeom>
            <a:noFill/>
            <a:ln w="9525">
              <a:solidFill>
                <a:srgbClr val="000000"/>
              </a:solidFill>
              <a:prstDash val="dash"/>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fr-FR"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71" name="Rounded Rectangle 44">
              <a:extLst>
                <a:ext uri="{FF2B5EF4-FFF2-40B4-BE49-F238E27FC236}">
                  <a16:creationId xmlns:a16="http://schemas.microsoft.com/office/drawing/2014/main" id="{B5D39612-27A4-BD51-C731-7501998EB914}"/>
                </a:ext>
              </a:extLst>
            </p:cNvPr>
            <p:cNvSpPr/>
            <p:nvPr/>
          </p:nvSpPr>
          <p:spPr bwMode="auto">
            <a:xfrm>
              <a:off x="6445917" y="5690920"/>
              <a:ext cx="450205" cy="291867"/>
            </a:xfrm>
            <a:prstGeom prst="roundRect">
              <a:avLst/>
            </a:prstGeom>
            <a:solidFill>
              <a:schemeClr val="tx2"/>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rPr>
                <a:t>AES</a:t>
              </a:r>
            </a:p>
          </p:txBody>
        </p:sp>
        <p:sp>
          <p:nvSpPr>
            <p:cNvPr id="72" name="Left-Right Arrow 81">
              <a:extLst>
                <a:ext uri="{FF2B5EF4-FFF2-40B4-BE49-F238E27FC236}">
                  <a16:creationId xmlns:a16="http://schemas.microsoft.com/office/drawing/2014/main" id="{5FD3762D-ED40-B10B-7391-DCC8DA4C93CF}"/>
                </a:ext>
              </a:extLst>
            </p:cNvPr>
            <p:cNvSpPr/>
            <p:nvPr/>
          </p:nvSpPr>
          <p:spPr bwMode="auto">
            <a:xfrm rot="5400000">
              <a:off x="6513258" y="5160413"/>
              <a:ext cx="502792" cy="262947"/>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73" name="Left-Right Arrow 252">
              <a:extLst>
                <a:ext uri="{FF2B5EF4-FFF2-40B4-BE49-F238E27FC236}">
                  <a16:creationId xmlns:a16="http://schemas.microsoft.com/office/drawing/2014/main" id="{05058A07-CF20-F588-2EB0-6C68F5164E8F}"/>
                </a:ext>
              </a:extLst>
            </p:cNvPr>
            <p:cNvSpPr/>
            <p:nvPr/>
          </p:nvSpPr>
          <p:spPr bwMode="auto">
            <a:xfrm rot="10800000">
              <a:off x="4680153" y="3843625"/>
              <a:ext cx="767994" cy="186717"/>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74" name="Left-Right Arrow 252">
              <a:extLst>
                <a:ext uri="{FF2B5EF4-FFF2-40B4-BE49-F238E27FC236}">
                  <a16:creationId xmlns:a16="http://schemas.microsoft.com/office/drawing/2014/main" id="{1EC802E0-90A0-644B-5F8D-39F2455ECB56}"/>
                </a:ext>
              </a:extLst>
            </p:cNvPr>
            <p:cNvSpPr/>
            <p:nvPr/>
          </p:nvSpPr>
          <p:spPr bwMode="auto">
            <a:xfrm rot="10800000">
              <a:off x="9398511" y="3760339"/>
              <a:ext cx="448310" cy="186717"/>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pic>
          <p:nvPicPr>
            <p:cNvPr id="75" name="Picture 74">
              <a:extLst>
                <a:ext uri="{FF2B5EF4-FFF2-40B4-BE49-F238E27FC236}">
                  <a16:creationId xmlns:a16="http://schemas.microsoft.com/office/drawing/2014/main" id="{48135777-D580-C651-0B40-08088B4534B1}"/>
                </a:ext>
              </a:extLst>
            </p:cNvPr>
            <p:cNvPicPr>
              <a:picLocks noChangeAspect="1"/>
            </p:cNvPicPr>
            <p:nvPr/>
          </p:nvPicPr>
          <p:blipFill>
            <a:blip r:embed="rId3" cstate="email">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3681730" y="3127487"/>
              <a:ext cx="792686" cy="431462"/>
            </a:xfrm>
            <a:prstGeom prst="rect">
              <a:avLst/>
            </a:prstGeom>
          </p:spPr>
        </p:pic>
        <p:sp>
          <p:nvSpPr>
            <p:cNvPr id="76" name="Rounded Rectangle 41">
              <a:extLst>
                <a:ext uri="{FF2B5EF4-FFF2-40B4-BE49-F238E27FC236}">
                  <a16:creationId xmlns:a16="http://schemas.microsoft.com/office/drawing/2014/main" id="{4EEF894C-279D-374A-2560-8A5B1C366DF9}"/>
                </a:ext>
              </a:extLst>
            </p:cNvPr>
            <p:cNvSpPr/>
            <p:nvPr/>
          </p:nvSpPr>
          <p:spPr bwMode="auto">
            <a:xfrm>
              <a:off x="3579045" y="1726913"/>
              <a:ext cx="1066719" cy="562153"/>
            </a:xfrm>
            <a:prstGeom prst="roundRect">
              <a:avLst/>
            </a:prstGeom>
            <a:solidFill>
              <a:schemeClr val="tx2"/>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8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rPr>
                <a:t>PQ HARDWARE PKI CRYPTO</a:t>
              </a:r>
            </a:p>
          </p:txBody>
        </p:sp>
        <p:sp>
          <p:nvSpPr>
            <p:cNvPr id="77" name="Left-Right Arrow 252">
              <a:extLst>
                <a:ext uri="{FF2B5EF4-FFF2-40B4-BE49-F238E27FC236}">
                  <a16:creationId xmlns:a16="http://schemas.microsoft.com/office/drawing/2014/main" id="{CFD6FEAC-F5B2-8F64-F3BA-F075A99E4F44}"/>
                </a:ext>
              </a:extLst>
            </p:cNvPr>
            <p:cNvSpPr/>
            <p:nvPr/>
          </p:nvSpPr>
          <p:spPr bwMode="auto">
            <a:xfrm rot="10800000">
              <a:off x="4693980" y="1878261"/>
              <a:ext cx="767994" cy="186717"/>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78" name="Rounded Rectangle 43">
              <a:extLst>
                <a:ext uri="{FF2B5EF4-FFF2-40B4-BE49-F238E27FC236}">
                  <a16:creationId xmlns:a16="http://schemas.microsoft.com/office/drawing/2014/main" id="{7735BA47-0A42-2F8E-C092-7FDF92F09838}"/>
                </a:ext>
              </a:extLst>
            </p:cNvPr>
            <p:cNvSpPr/>
            <p:nvPr/>
          </p:nvSpPr>
          <p:spPr bwMode="auto">
            <a:xfrm>
              <a:off x="3583246" y="3672641"/>
              <a:ext cx="1088807" cy="664225"/>
            </a:xfrm>
            <a:prstGeom prst="roundRect">
              <a:avLst/>
            </a:prstGeom>
            <a:solidFill>
              <a:schemeClr val="tx2"/>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en-US" sz="1200" b="1" i="0" u="none" strike="noStrike" kern="0" cap="none" spc="0" normalizeH="0" baseline="0" noProof="0" dirty="0">
                  <a:ln>
                    <a:noFill/>
                  </a:ln>
                  <a:solidFill>
                    <a:schemeClr val="bg1"/>
                  </a:solidFill>
                  <a:effectLst/>
                  <a:uLnTx/>
                  <a:uFillTx/>
                  <a:latin typeface="Arial" pitchFamily="34" charset="0"/>
                  <a:ea typeface="MS PGothic" pitchFamily="34" charset="-128"/>
                  <a:cs typeface="+mn-cs"/>
                </a:rPr>
                <a:t>SECURE RISCV</a:t>
              </a:r>
            </a:p>
          </p:txBody>
        </p:sp>
        <p:sp>
          <p:nvSpPr>
            <p:cNvPr id="79" name="Rounded Rectangle 145">
              <a:extLst>
                <a:ext uri="{FF2B5EF4-FFF2-40B4-BE49-F238E27FC236}">
                  <a16:creationId xmlns:a16="http://schemas.microsoft.com/office/drawing/2014/main" id="{F4E3CED5-16C4-C64A-B69E-13255A3725F7}"/>
                </a:ext>
              </a:extLst>
            </p:cNvPr>
            <p:cNvSpPr/>
            <p:nvPr/>
          </p:nvSpPr>
          <p:spPr bwMode="auto">
            <a:xfrm>
              <a:off x="8781003" y="4229296"/>
              <a:ext cx="544019" cy="291282"/>
            </a:xfrm>
            <a:prstGeom prst="roundRect">
              <a:avLst/>
            </a:prstGeom>
            <a:solidFill>
              <a:sysClr val="window" lastClr="FFFFFF">
                <a:lumMod val="85000"/>
              </a:sysClr>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kumimoji="0" lang="fr-FR" sz="800" b="1" i="0" u="none" strike="noStrike" kern="0" cap="none" spc="0" normalizeH="0" baseline="0" noProof="0" dirty="0">
                  <a:ln>
                    <a:noFill/>
                  </a:ln>
                  <a:solidFill>
                    <a:srgbClr val="000000"/>
                  </a:solidFill>
                  <a:effectLst/>
                  <a:uLnTx/>
                  <a:uFillTx/>
                  <a:latin typeface="Arial" pitchFamily="34" charset="0"/>
                  <a:ea typeface="MS PGothic" pitchFamily="34" charset="-128"/>
                </a:rPr>
                <a:t>SPI</a:t>
              </a:r>
              <a:endParaRPr kumimoji="0" lang="en-US" sz="8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80" name="Left-Right Arrow 252">
              <a:extLst>
                <a:ext uri="{FF2B5EF4-FFF2-40B4-BE49-F238E27FC236}">
                  <a16:creationId xmlns:a16="http://schemas.microsoft.com/office/drawing/2014/main" id="{54672473-73F3-B2FC-B0EA-7832A960CFB3}"/>
                </a:ext>
              </a:extLst>
            </p:cNvPr>
            <p:cNvSpPr/>
            <p:nvPr/>
          </p:nvSpPr>
          <p:spPr bwMode="auto">
            <a:xfrm rot="10800000">
              <a:off x="9394710" y="4249823"/>
              <a:ext cx="448310" cy="186717"/>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81" name="Rounded Rectangle 145">
              <a:extLst>
                <a:ext uri="{FF2B5EF4-FFF2-40B4-BE49-F238E27FC236}">
                  <a16:creationId xmlns:a16="http://schemas.microsoft.com/office/drawing/2014/main" id="{D1285813-0353-6FB0-B6A6-E62DD208E3CF}"/>
                </a:ext>
              </a:extLst>
            </p:cNvPr>
            <p:cNvSpPr/>
            <p:nvPr/>
          </p:nvSpPr>
          <p:spPr bwMode="auto">
            <a:xfrm>
              <a:off x="8771631" y="4695762"/>
              <a:ext cx="544019" cy="291282"/>
            </a:xfrm>
            <a:prstGeom prst="roundRect">
              <a:avLst/>
            </a:prstGeom>
            <a:solidFill>
              <a:sysClr val="window" lastClr="FFFFFF">
                <a:lumMod val="85000"/>
              </a:sysClr>
            </a:solidFill>
            <a:ln w="9525">
              <a:solidFill>
                <a:sysClr val="windowText" lastClr="000000">
                  <a:lumMod val="75000"/>
                </a:sysClr>
              </a:solid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r>
                <a:rPr lang="fr-FR" sz="800" b="1" kern="0" dirty="0">
                  <a:solidFill>
                    <a:srgbClr val="000000"/>
                  </a:solidFill>
                  <a:latin typeface="Arial" pitchFamily="34" charset="0"/>
                  <a:ea typeface="MS PGothic" pitchFamily="34" charset="-128"/>
                  <a:cs typeface="+mn-cs"/>
                </a:rPr>
                <a:t>GP</a:t>
              </a:r>
              <a:r>
                <a:rPr lang="fr-FR" sz="800" b="1" kern="0" dirty="0">
                  <a:solidFill>
                    <a:srgbClr val="000000"/>
                  </a:solidFill>
                  <a:latin typeface="Arial" pitchFamily="34" charset="0"/>
                  <a:ea typeface="MS PGothic" pitchFamily="34" charset="-128"/>
                </a:rPr>
                <a:t>IO</a:t>
              </a:r>
              <a:endParaRPr kumimoji="0" lang="en-US" sz="8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82" name="Left-Right Arrow 252">
              <a:extLst>
                <a:ext uri="{FF2B5EF4-FFF2-40B4-BE49-F238E27FC236}">
                  <a16:creationId xmlns:a16="http://schemas.microsoft.com/office/drawing/2014/main" id="{43D7D214-9824-1A3B-74CD-4CADC7215DD4}"/>
                </a:ext>
              </a:extLst>
            </p:cNvPr>
            <p:cNvSpPr/>
            <p:nvPr/>
          </p:nvSpPr>
          <p:spPr bwMode="auto">
            <a:xfrm rot="10800000">
              <a:off x="9403006" y="4717376"/>
              <a:ext cx="448310" cy="186717"/>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83" name="Left-Right Arrow 252">
              <a:extLst>
                <a:ext uri="{FF2B5EF4-FFF2-40B4-BE49-F238E27FC236}">
                  <a16:creationId xmlns:a16="http://schemas.microsoft.com/office/drawing/2014/main" id="{A6865BFF-C0E4-C46B-5D2C-3D71921B959D}"/>
                </a:ext>
              </a:extLst>
            </p:cNvPr>
            <p:cNvSpPr/>
            <p:nvPr/>
          </p:nvSpPr>
          <p:spPr bwMode="auto">
            <a:xfrm rot="10800000">
              <a:off x="8946399" y="2429697"/>
              <a:ext cx="896621" cy="223818"/>
            </a:xfrm>
            <a:prstGeom prst="leftRightArrow">
              <a:avLst/>
            </a:prstGeom>
            <a:solidFill>
              <a:srgbClr val="0070C0"/>
            </a:solidFill>
            <a:ln w="19050">
              <a:noFill/>
              <a:miter lim="800000"/>
              <a:headEnd/>
              <a:tailEnd/>
            </a:ln>
          </p:spPr>
          <p:txBody>
            <a:bodyPr rtlCol="0" anchor="ctr"/>
            <a:lstStyle/>
            <a:p>
              <a:pPr marL="0" marR="0" lvl="0" indent="0" algn="ctr" defTabSz="914400" eaLnBrk="0" fontAlgn="auto" latinLnBrk="0" hangingPunct="0">
                <a:lnSpc>
                  <a:spcPct val="100000"/>
                </a:lnSpc>
                <a:spcBef>
                  <a:spcPts val="900"/>
                </a:spcBef>
                <a:spcAft>
                  <a:spcPts val="0"/>
                </a:spcAft>
                <a:buClr>
                  <a:srgbClr val="FF9900"/>
                </a:buClr>
                <a:buSzPct val="110000"/>
                <a:buFontTx/>
                <a:buNone/>
                <a:tabLst/>
                <a:defRPr/>
              </a:pPr>
              <a:endParaRPr kumimoji="0" lang="en-US" sz="1600" b="1"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84" name="Rectangle 83">
              <a:extLst>
                <a:ext uri="{FF2B5EF4-FFF2-40B4-BE49-F238E27FC236}">
                  <a16:creationId xmlns:a16="http://schemas.microsoft.com/office/drawing/2014/main" id="{A69AD769-95E8-EE87-27A0-E152BBF2A023}"/>
                </a:ext>
              </a:extLst>
            </p:cNvPr>
            <p:cNvSpPr/>
            <p:nvPr/>
          </p:nvSpPr>
          <p:spPr>
            <a:xfrm>
              <a:off x="9858502" y="3655871"/>
              <a:ext cx="478153" cy="401952"/>
            </a:xfrm>
            <a:prstGeom prst="rect">
              <a:avLst/>
            </a:prstGeom>
          </p:spPr>
          <p:txBody>
            <a:bodyPr wrap="none">
              <a:spAutoFit/>
            </a:bodyPr>
            <a:lstStyle/>
            <a:p>
              <a:pPr lvl="0" eaLnBrk="0" hangingPunct="0">
                <a:spcBef>
                  <a:spcPts val="900"/>
                </a:spcBef>
                <a:buClr>
                  <a:srgbClr val="FF9900"/>
                </a:buClr>
                <a:buSzPct val="110000"/>
                <a:defRPr/>
              </a:pPr>
              <a:r>
                <a:rPr lang="fr-FR" sz="1400" b="1" kern="0" dirty="0">
                  <a:solidFill>
                    <a:srgbClr val="000000"/>
                  </a:solidFill>
                  <a:latin typeface="Calibri" panose="020F0502020204030204" pitchFamily="34" charset="0"/>
                  <a:ea typeface="MS PGothic" pitchFamily="34" charset="-128"/>
                  <a:cs typeface="Calibri" panose="020F0502020204030204" pitchFamily="34" charset="0"/>
                </a:rPr>
                <a:t>U</a:t>
              </a:r>
              <a:r>
                <a:rPr lang="en-US" sz="1400" b="1" kern="0" dirty="0">
                  <a:solidFill>
                    <a:srgbClr val="000000"/>
                  </a:solidFill>
                  <a:latin typeface="Calibri" panose="020F0502020204030204" pitchFamily="34" charset="0"/>
                  <a:ea typeface="MS PGothic" pitchFamily="34" charset="-128"/>
                  <a:cs typeface="Calibri" panose="020F0502020204030204" pitchFamily="34" charset="0"/>
                </a:rPr>
                <a:t>SB</a:t>
              </a:r>
            </a:p>
          </p:txBody>
        </p:sp>
        <p:sp>
          <p:nvSpPr>
            <p:cNvPr id="85" name="Rectangle 84">
              <a:extLst>
                <a:ext uri="{FF2B5EF4-FFF2-40B4-BE49-F238E27FC236}">
                  <a16:creationId xmlns:a16="http://schemas.microsoft.com/office/drawing/2014/main" id="{54D3F0A5-ED21-9F41-414E-00B5AE9C5ABC}"/>
                </a:ext>
              </a:extLst>
            </p:cNvPr>
            <p:cNvSpPr/>
            <p:nvPr/>
          </p:nvSpPr>
          <p:spPr>
            <a:xfrm>
              <a:off x="9858500" y="2329186"/>
              <a:ext cx="894688" cy="401952"/>
            </a:xfrm>
            <a:prstGeom prst="rect">
              <a:avLst/>
            </a:prstGeom>
          </p:spPr>
          <p:txBody>
            <a:bodyPr wrap="none">
              <a:spAutoFit/>
            </a:bodyPr>
            <a:lstStyle/>
            <a:p>
              <a:pPr lvl="0" eaLnBrk="0" hangingPunct="0">
                <a:spcBef>
                  <a:spcPts val="900"/>
                </a:spcBef>
                <a:buClr>
                  <a:srgbClr val="FF9900"/>
                </a:buClr>
                <a:buSzPct val="110000"/>
                <a:defRPr/>
              </a:pPr>
              <a:r>
                <a:rPr lang="fr-FR" sz="1400" b="1" kern="0" dirty="0">
                  <a:solidFill>
                    <a:srgbClr val="000000"/>
                  </a:solidFill>
                  <a:latin typeface="Calibri" panose="020F0502020204030204" pitchFamily="34" charset="0"/>
                  <a:ea typeface="MS PGothic" pitchFamily="34" charset="-128"/>
                  <a:cs typeface="Calibri" panose="020F0502020204030204" pitchFamily="34" charset="0"/>
                </a:rPr>
                <a:t>VCC, GND</a:t>
              </a:r>
              <a:endParaRPr lang="en-US" sz="1400" b="1" kern="0" dirty="0">
                <a:solidFill>
                  <a:srgbClr val="000000"/>
                </a:solidFill>
                <a:latin typeface="Calibri" panose="020F0502020204030204" pitchFamily="34" charset="0"/>
                <a:ea typeface="MS PGothic" pitchFamily="34" charset="-128"/>
                <a:cs typeface="Calibri" panose="020F0502020204030204" pitchFamily="34" charset="0"/>
              </a:endParaRPr>
            </a:p>
          </p:txBody>
        </p:sp>
        <p:sp>
          <p:nvSpPr>
            <p:cNvPr id="86" name="Rectangle 85">
              <a:extLst>
                <a:ext uri="{FF2B5EF4-FFF2-40B4-BE49-F238E27FC236}">
                  <a16:creationId xmlns:a16="http://schemas.microsoft.com/office/drawing/2014/main" id="{CA22B9FD-12BB-2A3A-06A4-99C198F1D372}"/>
                </a:ext>
              </a:extLst>
            </p:cNvPr>
            <p:cNvSpPr/>
            <p:nvPr/>
          </p:nvSpPr>
          <p:spPr>
            <a:xfrm>
              <a:off x="9858502" y="4138403"/>
              <a:ext cx="405848" cy="401952"/>
            </a:xfrm>
            <a:prstGeom prst="rect">
              <a:avLst/>
            </a:prstGeom>
          </p:spPr>
          <p:txBody>
            <a:bodyPr wrap="none">
              <a:spAutoFit/>
            </a:bodyPr>
            <a:lstStyle/>
            <a:p>
              <a:pPr lvl="0" eaLnBrk="0" hangingPunct="0">
                <a:spcBef>
                  <a:spcPts val="900"/>
                </a:spcBef>
                <a:buClr>
                  <a:srgbClr val="FF9900"/>
                </a:buClr>
                <a:buSzPct val="110000"/>
                <a:defRPr/>
              </a:pPr>
              <a:r>
                <a:rPr lang="fr-FR" sz="1400" b="1" kern="0" dirty="0">
                  <a:solidFill>
                    <a:srgbClr val="000000"/>
                  </a:solidFill>
                  <a:latin typeface="Calibri" panose="020F0502020204030204" pitchFamily="34" charset="0"/>
                  <a:ea typeface="MS PGothic" pitchFamily="34" charset="-128"/>
                  <a:cs typeface="Calibri" panose="020F0502020204030204" pitchFamily="34" charset="0"/>
                </a:rPr>
                <a:t>SPI</a:t>
              </a:r>
              <a:endParaRPr lang="en-US" sz="1400" b="1" kern="0" dirty="0">
                <a:solidFill>
                  <a:srgbClr val="000000"/>
                </a:solidFill>
                <a:latin typeface="Calibri" panose="020F0502020204030204" pitchFamily="34" charset="0"/>
                <a:ea typeface="MS PGothic" pitchFamily="34" charset="-128"/>
                <a:cs typeface="Calibri" panose="020F0502020204030204" pitchFamily="34" charset="0"/>
              </a:endParaRPr>
            </a:p>
          </p:txBody>
        </p:sp>
        <p:sp>
          <p:nvSpPr>
            <p:cNvPr id="87" name="Rectangle 86">
              <a:extLst>
                <a:ext uri="{FF2B5EF4-FFF2-40B4-BE49-F238E27FC236}">
                  <a16:creationId xmlns:a16="http://schemas.microsoft.com/office/drawing/2014/main" id="{175CA4C9-F824-FD15-7AA3-CB6A57557440}"/>
                </a:ext>
              </a:extLst>
            </p:cNvPr>
            <p:cNvSpPr/>
            <p:nvPr/>
          </p:nvSpPr>
          <p:spPr>
            <a:xfrm>
              <a:off x="9858501" y="4608507"/>
              <a:ext cx="753223" cy="401952"/>
            </a:xfrm>
            <a:prstGeom prst="rect">
              <a:avLst/>
            </a:prstGeom>
          </p:spPr>
          <p:txBody>
            <a:bodyPr wrap="none">
              <a:spAutoFit/>
            </a:bodyPr>
            <a:lstStyle/>
            <a:p>
              <a:pPr lvl="0" eaLnBrk="0" hangingPunct="0">
                <a:spcBef>
                  <a:spcPts val="900"/>
                </a:spcBef>
                <a:buClr>
                  <a:srgbClr val="FF9900"/>
                </a:buClr>
                <a:buSzPct val="110000"/>
                <a:defRPr/>
              </a:pPr>
              <a:r>
                <a:rPr lang="fr-FR" sz="1400" b="1" kern="0" dirty="0">
                  <a:solidFill>
                    <a:srgbClr val="000000"/>
                  </a:solidFill>
                  <a:latin typeface="Calibri" panose="020F0502020204030204" pitchFamily="34" charset="0"/>
                  <a:ea typeface="MS PGothic" pitchFamily="34" charset="-128"/>
                  <a:cs typeface="Calibri" panose="020F0502020204030204" pitchFamily="34" charset="0"/>
                </a:rPr>
                <a:t>2 </a:t>
              </a:r>
              <a:r>
                <a:rPr lang="fr-FR" sz="1400" b="1" kern="0" dirty="0" err="1">
                  <a:solidFill>
                    <a:srgbClr val="000000"/>
                  </a:solidFill>
                  <a:latin typeface="Calibri" panose="020F0502020204030204" pitchFamily="34" charset="0"/>
                  <a:ea typeface="MS PGothic" pitchFamily="34" charset="-128"/>
                  <a:cs typeface="Calibri" panose="020F0502020204030204" pitchFamily="34" charset="0"/>
                </a:rPr>
                <a:t>GPIOs</a:t>
              </a:r>
              <a:endParaRPr lang="en-US" sz="1400" b="1" kern="0" dirty="0">
                <a:solidFill>
                  <a:srgbClr val="000000"/>
                </a:solidFill>
                <a:latin typeface="Calibri" panose="020F0502020204030204" pitchFamily="34" charset="0"/>
                <a:ea typeface="MS PGothic" pitchFamily="34" charset="-128"/>
                <a:cs typeface="Calibri" panose="020F0502020204030204" pitchFamily="34" charset="0"/>
              </a:endParaRPr>
            </a:p>
          </p:txBody>
        </p:sp>
        <p:sp>
          <p:nvSpPr>
            <p:cNvPr id="88" name="Rectangle 87">
              <a:extLst>
                <a:ext uri="{FF2B5EF4-FFF2-40B4-BE49-F238E27FC236}">
                  <a16:creationId xmlns:a16="http://schemas.microsoft.com/office/drawing/2014/main" id="{E0A57CFE-230C-282F-9AAF-6C18AE5A0700}"/>
                </a:ext>
              </a:extLst>
            </p:cNvPr>
            <p:cNvSpPr/>
            <p:nvPr/>
          </p:nvSpPr>
          <p:spPr>
            <a:xfrm>
              <a:off x="8524299" y="5596132"/>
              <a:ext cx="697343" cy="677317"/>
            </a:xfrm>
            <a:prstGeom prst="rect">
              <a:avLst/>
            </a:prstGeom>
            <a:no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Rounded Corners 88">
              <a:extLst>
                <a:ext uri="{FF2B5EF4-FFF2-40B4-BE49-F238E27FC236}">
                  <a16:creationId xmlns:a16="http://schemas.microsoft.com/office/drawing/2014/main" id="{C9527B13-82A5-0DC0-301E-5D977E78C19B}"/>
                </a:ext>
              </a:extLst>
            </p:cNvPr>
            <p:cNvSpPr/>
            <p:nvPr/>
          </p:nvSpPr>
          <p:spPr>
            <a:xfrm>
              <a:off x="8617047" y="5829598"/>
              <a:ext cx="506633" cy="324165"/>
            </a:xfrm>
            <a:prstGeom prst="round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rPr>
                <a:t>RTC</a:t>
              </a:r>
              <a:endParaRPr lang="en-US" sz="1100" dirty="0">
                <a:solidFill>
                  <a:schemeClr val="bg1"/>
                </a:solidFill>
              </a:endParaRPr>
            </a:p>
          </p:txBody>
        </p:sp>
      </p:grpSp>
      <p:sp>
        <p:nvSpPr>
          <p:cNvPr id="16" name="TextBox 15">
            <a:extLst>
              <a:ext uri="{FF2B5EF4-FFF2-40B4-BE49-F238E27FC236}">
                <a16:creationId xmlns:a16="http://schemas.microsoft.com/office/drawing/2014/main" id="{C74BCD53-B772-84FD-EF55-290495856893}"/>
              </a:ext>
            </a:extLst>
          </p:cNvPr>
          <p:cNvSpPr txBox="1"/>
          <p:nvPr/>
        </p:nvSpPr>
        <p:spPr>
          <a:xfrm>
            <a:off x="291349" y="1427698"/>
            <a:ext cx="3319597" cy="364848"/>
          </a:xfrm>
          <a:prstGeom prst="rect">
            <a:avLst/>
          </a:prstGeom>
        </p:spPr>
        <p:txBody>
          <a:bodyPr vert="horz" wrap="square" lIns="0" tIns="0" rIns="0" bIns="0" rtlCol="0" anchor="b" anchorCtr="0">
            <a:noAutofit/>
          </a:bodyPr>
          <a:lstStyle/>
          <a:p>
            <a:pPr algn="ctr">
              <a:lnSpc>
                <a:spcPct val="150000"/>
              </a:lnSpc>
              <a:spcBef>
                <a:spcPts val="600"/>
              </a:spcBef>
              <a:tabLst>
                <a:tab pos="275321" algn="l"/>
                <a:tab pos="275705" algn="l"/>
              </a:tabLst>
            </a:pPr>
            <a:r>
              <a:rPr lang="en-US" sz="2400" b="1" dirty="0">
                <a:solidFill>
                  <a:schemeClr val="accent3"/>
                </a:solidFill>
                <a:latin typeface="+mj-lt"/>
              </a:rPr>
              <a:t>A New Business Model</a:t>
            </a:r>
          </a:p>
        </p:txBody>
      </p:sp>
      <p:cxnSp>
        <p:nvCxnSpPr>
          <p:cNvPr id="25" name="Straight Connector 24">
            <a:extLst>
              <a:ext uri="{FF2B5EF4-FFF2-40B4-BE49-F238E27FC236}">
                <a16:creationId xmlns:a16="http://schemas.microsoft.com/office/drawing/2014/main" id="{653A92C4-75DB-9B5D-8494-77C6FFBAF518}"/>
              </a:ext>
            </a:extLst>
          </p:cNvPr>
          <p:cNvCxnSpPr>
            <a:cxnSpLocks/>
          </p:cNvCxnSpPr>
          <p:nvPr/>
        </p:nvCxnSpPr>
        <p:spPr>
          <a:xfrm>
            <a:off x="294565" y="1906365"/>
            <a:ext cx="3241643"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929F589-2E39-CB9D-CA7D-059C91F062FF}"/>
              </a:ext>
            </a:extLst>
          </p:cNvPr>
          <p:cNvSpPr txBox="1"/>
          <p:nvPr/>
        </p:nvSpPr>
        <p:spPr>
          <a:xfrm>
            <a:off x="291349" y="1957924"/>
            <a:ext cx="3248074" cy="2385268"/>
          </a:xfrm>
          <a:prstGeom prst="rect">
            <a:avLst/>
          </a:prstGeom>
          <a:noFill/>
        </p:spPr>
        <p:txBody>
          <a:bodyPr wrap="square">
            <a:spAutoFit/>
          </a:bodyPr>
          <a:lstStyle/>
          <a:p>
            <a:pPr algn="ctr">
              <a:spcBef>
                <a:spcPts val="600"/>
              </a:spcBef>
              <a:buClr>
                <a:schemeClr val="tx2"/>
              </a:buClr>
              <a:buSzPct val="125000"/>
            </a:pPr>
            <a:r>
              <a:rPr lang="en-US" sz="2000" b="1" dirty="0">
                <a:latin typeface="Calibri" panose="020F0502020204030204" pitchFamily="34" charset="0"/>
                <a:cs typeface="Calibri" panose="020F0502020204030204" pitchFamily="34" charset="0"/>
              </a:rPr>
              <a:t>CHIPLET AND CUSTOM ASIC </a:t>
            </a:r>
          </a:p>
          <a:p>
            <a:pPr algn="ctr">
              <a:spcBef>
                <a:spcPts val="1200"/>
              </a:spcBef>
              <a:buClr>
                <a:schemeClr val="tx2"/>
              </a:buClr>
              <a:buSzPct val="125000"/>
            </a:pPr>
            <a:endParaRPr lang="en-US" sz="100" dirty="0">
              <a:latin typeface="Calibri" panose="020F0502020204030204" pitchFamily="34" charset="0"/>
              <a:cs typeface="Calibri" panose="020F0502020204030204" pitchFamily="34" charset="0"/>
            </a:endParaRPr>
          </a:p>
          <a:p>
            <a:pPr algn="ctr">
              <a:spcBef>
                <a:spcPts val="1200"/>
              </a:spcBef>
              <a:buClr>
                <a:schemeClr val="tx2"/>
              </a:buClr>
              <a:buSzPct val="125000"/>
            </a:pPr>
            <a:r>
              <a:rPr lang="en-US" dirty="0">
                <a:latin typeface="Calibri" panose="020F0502020204030204" pitchFamily="34" charset="0"/>
                <a:cs typeface="Calibri" panose="020F0502020204030204" pitchFamily="34" charset="0"/>
              </a:rPr>
              <a:t>With the QUASAR program, we enter the MCU market with  </a:t>
            </a:r>
            <a:r>
              <a:rPr lang="en-US" b="1" dirty="0">
                <a:latin typeface="Calibri" panose="020F0502020204030204" pitchFamily="34" charset="0"/>
                <a:cs typeface="Calibri" panose="020F0502020204030204" pitchFamily="34" charset="0"/>
              </a:rPr>
              <a:t>fuller processing capabilities</a:t>
            </a:r>
            <a:r>
              <a:rPr lang="en-US" dirty="0">
                <a:latin typeface="Calibri" panose="020F0502020204030204" pitchFamily="34" charset="0"/>
                <a:cs typeface="Calibri" panose="020F0502020204030204" pitchFamily="34" charset="0"/>
              </a:rPr>
              <a:t> and the possibility of programming the software to preform different tasks.</a:t>
            </a:r>
          </a:p>
        </p:txBody>
      </p:sp>
      <p:pic>
        <p:nvPicPr>
          <p:cNvPr id="99" name="Picture 98">
            <a:extLst>
              <a:ext uri="{FF2B5EF4-FFF2-40B4-BE49-F238E27FC236}">
                <a16:creationId xmlns:a16="http://schemas.microsoft.com/office/drawing/2014/main" id="{21BBE592-F728-03A4-7E4E-0F525E44F3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9613" y="121894"/>
            <a:ext cx="1263519" cy="808380"/>
          </a:xfrm>
          <a:prstGeom prst="rect">
            <a:avLst/>
          </a:prstGeom>
          <a:ln>
            <a:no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3E0EB906-4F76-6CAE-A864-C98E6783AF7A}"/>
              </a:ext>
            </a:extLst>
          </p:cNvPr>
          <p:cNvGrpSpPr/>
          <p:nvPr/>
        </p:nvGrpSpPr>
        <p:grpSpPr>
          <a:xfrm>
            <a:off x="617722" y="4660799"/>
            <a:ext cx="2664061" cy="1355431"/>
            <a:chOff x="8656586" y="3279219"/>
            <a:chExt cx="2664061" cy="1355431"/>
          </a:xfrm>
        </p:grpSpPr>
        <p:sp>
          <p:nvSpPr>
            <p:cNvPr id="7" name="TextBox 6">
              <a:extLst>
                <a:ext uri="{FF2B5EF4-FFF2-40B4-BE49-F238E27FC236}">
                  <a16:creationId xmlns:a16="http://schemas.microsoft.com/office/drawing/2014/main" id="{BF8A462D-9883-7A62-CD64-CF5F0E165663}"/>
                </a:ext>
              </a:extLst>
            </p:cNvPr>
            <p:cNvSpPr txBox="1"/>
            <p:nvPr/>
          </p:nvSpPr>
          <p:spPr>
            <a:xfrm>
              <a:off x="8820587" y="3363961"/>
              <a:ext cx="2338976" cy="1084912"/>
            </a:xfrm>
            <a:prstGeom prst="rect">
              <a:avLst/>
            </a:prstGeom>
            <a:noFill/>
          </p:spPr>
          <p:txBody>
            <a:bodyPr wrap="square">
              <a:spAutoFit/>
            </a:bodyPr>
            <a:lstStyle/>
            <a:p>
              <a:pPr algn="ctr">
                <a:spcBef>
                  <a:spcPts val="600"/>
                </a:spcBef>
                <a:buClr>
                  <a:schemeClr val="tx2"/>
                </a:buClr>
                <a:buSzPct val="125000"/>
              </a:pPr>
              <a:r>
                <a:rPr lang="en-US" sz="2000" b="1" dirty="0">
                  <a:solidFill>
                    <a:schemeClr val="accent3"/>
                  </a:solidFill>
                  <a:latin typeface="+mj-lt"/>
                </a:rPr>
                <a:t>433 M units </a:t>
              </a:r>
              <a:r>
                <a:rPr lang="en-US" b="1" dirty="0">
                  <a:solidFill>
                    <a:schemeClr val="accent3"/>
                  </a:solidFill>
                  <a:latin typeface="+mj-lt"/>
                </a:rPr>
                <a:t>*</a:t>
              </a:r>
              <a:r>
                <a:rPr lang="en-US" sz="2400" b="1" dirty="0">
                  <a:solidFill>
                    <a:schemeClr val="accent3"/>
                  </a:solidFill>
                  <a:latin typeface="+mj-lt"/>
                </a:rPr>
                <a:t> </a:t>
              </a:r>
            </a:p>
            <a:p>
              <a:pPr algn="ctr">
                <a:buClr>
                  <a:schemeClr val="tx2"/>
                </a:buClr>
                <a:buSzPct val="125000"/>
              </a:pPr>
              <a:r>
                <a:rPr lang="en-US" sz="1050" b="1" dirty="0">
                  <a:solidFill>
                    <a:schemeClr val="tx1">
                      <a:lumMod val="50000"/>
                      <a:lumOff val="50000"/>
                    </a:schemeClr>
                  </a:solidFill>
                  <a:latin typeface="Calibri" panose="020F0502020204030204" pitchFamily="34" charset="0"/>
                  <a:cs typeface="Calibri" panose="020F0502020204030204" pitchFamily="34" charset="0"/>
                </a:rPr>
                <a:t>(MCUs connected in 2023)</a:t>
              </a:r>
            </a:p>
            <a:p>
              <a:pPr algn="ctr">
                <a:spcBef>
                  <a:spcPts val="1200"/>
                </a:spcBef>
                <a:buClr>
                  <a:schemeClr val="tx2"/>
                </a:buClr>
                <a:buSzPct val="125000"/>
              </a:pPr>
              <a:r>
                <a:rPr lang="en-US" sz="2000" b="1" dirty="0">
                  <a:solidFill>
                    <a:schemeClr val="accent3"/>
                  </a:solidFill>
                  <a:latin typeface="+mj-lt"/>
                </a:rPr>
                <a:t>CAGR: 65.1% </a:t>
              </a:r>
            </a:p>
          </p:txBody>
        </p:sp>
        <p:grpSp>
          <p:nvGrpSpPr>
            <p:cNvPr id="9" name="Group 8">
              <a:extLst>
                <a:ext uri="{FF2B5EF4-FFF2-40B4-BE49-F238E27FC236}">
                  <a16:creationId xmlns:a16="http://schemas.microsoft.com/office/drawing/2014/main" id="{DD60BF51-9A7D-EA45-5AAA-94C3DBE4E6F2}"/>
                </a:ext>
              </a:extLst>
            </p:cNvPr>
            <p:cNvGrpSpPr/>
            <p:nvPr/>
          </p:nvGrpSpPr>
          <p:grpSpPr>
            <a:xfrm>
              <a:off x="8675389" y="3279219"/>
              <a:ext cx="315913" cy="299561"/>
              <a:chOff x="8661400" y="6234114"/>
              <a:chExt cx="315913" cy="299561"/>
            </a:xfrm>
          </p:grpSpPr>
          <p:cxnSp>
            <p:nvCxnSpPr>
              <p:cNvPr id="32" name="Straight Connector 31">
                <a:extLst>
                  <a:ext uri="{FF2B5EF4-FFF2-40B4-BE49-F238E27FC236}">
                    <a16:creationId xmlns:a16="http://schemas.microsoft.com/office/drawing/2014/main" id="{2EBB9A3F-7311-7631-3FB4-3E2E483D204D}"/>
                  </a:ext>
                </a:extLst>
              </p:cNvPr>
              <p:cNvCxnSpPr>
                <a:cxnSpLocks/>
              </p:cNvCxnSpPr>
              <p:nvPr/>
            </p:nvCxnSpPr>
            <p:spPr>
              <a:xfrm>
                <a:off x="8661400" y="6248400"/>
                <a:ext cx="31591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BC2B7B6-D3EA-159C-6B58-8B48DC631A37}"/>
                  </a:ext>
                </a:extLst>
              </p:cNvPr>
              <p:cNvCxnSpPr>
                <a:cxnSpLocks/>
              </p:cNvCxnSpPr>
              <p:nvPr/>
            </p:nvCxnSpPr>
            <p:spPr>
              <a:xfrm>
                <a:off x="8661400" y="6234114"/>
                <a:ext cx="0" cy="2995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98A5184-DF58-E769-589F-275E1B2F34A4}"/>
                </a:ext>
              </a:extLst>
            </p:cNvPr>
            <p:cNvGrpSpPr/>
            <p:nvPr/>
          </p:nvGrpSpPr>
          <p:grpSpPr>
            <a:xfrm rot="10800000">
              <a:off x="10988847" y="4335089"/>
              <a:ext cx="315913" cy="299561"/>
              <a:chOff x="8661400" y="6949909"/>
              <a:chExt cx="315913" cy="299561"/>
            </a:xfrm>
          </p:grpSpPr>
          <p:cxnSp>
            <p:nvCxnSpPr>
              <p:cNvPr id="30" name="Straight Connector 29">
                <a:extLst>
                  <a:ext uri="{FF2B5EF4-FFF2-40B4-BE49-F238E27FC236}">
                    <a16:creationId xmlns:a16="http://schemas.microsoft.com/office/drawing/2014/main" id="{34D6E164-C5B9-C513-54CD-4FAAA27B43AE}"/>
                  </a:ext>
                </a:extLst>
              </p:cNvPr>
              <p:cNvCxnSpPr>
                <a:cxnSpLocks/>
              </p:cNvCxnSpPr>
              <p:nvPr/>
            </p:nvCxnSpPr>
            <p:spPr>
              <a:xfrm>
                <a:off x="8661400" y="6954864"/>
                <a:ext cx="31591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66797E-F925-2BB2-2F7F-232E292BD32F}"/>
                  </a:ext>
                </a:extLst>
              </p:cNvPr>
              <p:cNvCxnSpPr>
                <a:cxnSpLocks/>
              </p:cNvCxnSpPr>
              <p:nvPr/>
            </p:nvCxnSpPr>
            <p:spPr>
              <a:xfrm>
                <a:off x="8661400" y="6949909"/>
                <a:ext cx="0" cy="2995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EB17D8B-8CCF-17F1-56F0-FF02F6689FD8}"/>
                </a:ext>
              </a:extLst>
            </p:cNvPr>
            <p:cNvGrpSpPr/>
            <p:nvPr/>
          </p:nvGrpSpPr>
          <p:grpSpPr>
            <a:xfrm rot="16200000">
              <a:off x="8648410" y="4312658"/>
              <a:ext cx="315913" cy="299561"/>
              <a:chOff x="9377195" y="6234149"/>
              <a:chExt cx="315913" cy="299561"/>
            </a:xfrm>
          </p:grpSpPr>
          <p:cxnSp>
            <p:nvCxnSpPr>
              <p:cNvPr id="27" name="Straight Connector 26">
                <a:extLst>
                  <a:ext uri="{FF2B5EF4-FFF2-40B4-BE49-F238E27FC236}">
                    <a16:creationId xmlns:a16="http://schemas.microsoft.com/office/drawing/2014/main" id="{BC5EE921-41F7-AB05-2E81-C8098015C1A0}"/>
                  </a:ext>
                </a:extLst>
              </p:cNvPr>
              <p:cNvCxnSpPr>
                <a:cxnSpLocks/>
              </p:cNvCxnSpPr>
              <p:nvPr/>
            </p:nvCxnSpPr>
            <p:spPr>
              <a:xfrm>
                <a:off x="9377195" y="6239121"/>
                <a:ext cx="31591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9BD0CBE-CCDC-3BA0-0865-AEDB4576FAEF}"/>
                  </a:ext>
                </a:extLst>
              </p:cNvPr>
              <p:cNvCxnSpPr>
                <a:cxnSpLocks/>
              </p:cNvCxnSpPr>
              <p:nvPr/>
            </p:nvCxnSpPr>
            <p:spPr>
              <a:xfrm>
                <a:off x="9377195" y="6234149"/>
                <a:ext cx="0" cy="2995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640C121-E53E-50B8-7FB5-DB560DF1563A}"/>
                </a:ext>
              </a:extLst>
            </p:cNvPr>
            <p:cNvGrpSpPr/>
            <p:nvPr/>
          </p:nvGrpSpPr>
          <p:grpSpPr>
            <a:xfrm rot="5400000">
              <a:off x="11012910" y="3301681"/>
              <a:ext cx="315913" cy="299561"/>
              <a:chOff x="8661400" y="6234114"/>
              <a:chExt cx="315913" cy="299561"/>
            </a:xfrm>
          </p:grpSpPr>
          <p:cxnSp>
            <p:nvCxnSpPr>
              <p:cNvPr id="24" name="Straight Connector 23">
                <a:extLst>
                  <a:ext uri="{FF2B5EF4-FFF2-40B4-BE49-F238E27FC236}">
                    <a16:creationId xmlns:a16="http://schemas.microsoft.com/office/drawing/2014/main" id="{520F122F-6175-C6AD-0B59-A907198F3598}"/>
                  </a:ext>
                </a:extLst>
              </p:cNvPr>
              <p:cNvCxnSpPr>
                <a:cxnSpLocks/>
              </p:cNvCxnSpPr>
              <p:nvPr/>
            </p:nvCxnSpPr>
            <p:spPr>
              <a:xfrm>
                <a:off x="8661400" y="6248400"/>
                <a:ext cx="31591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EB3A715-4B7C-8738-ACF2-C5FCEB74184C}"/>
                  </a:ext>
                </a:extLst>
              </p:cNvPr>
              <p:cNvCxnSpPr>
                <a:cxnSpLocks/>
              </p:cNvCxnSpPr>
              <p:nvPr/>
            </p:nvCxnSpPr>
            <p:spPr>
              <a:xfrm>
                <a:off x="8661400" y="6234114"/>
                <a:ext cx="0" cy="2995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94" name="TextBox 93">
            <a:extLst>
              <a:ext uri="{FF2B5EF4-FFF2-40B4-BE49-F238E27FC236}">
                <a16:creationId xmlns:a16="http://schemas.microsoft.com/office/drawing/2014/main" id="{89D718DA-0B57-54B8-E4EF-03C164EA05E0}"/>
              </a:ext>
            </a:extLst>
          </p:cNvPr>
          <p:cNvSpPr txBox="1"/>
          <p:nvPr/>
        </p:nvSpPr>
        <p:spPr>
          <a:xfrm>
            <a:off x="132253" y="6277720"/>
            <a:ext cx="3564974" cy="261610"/>
          </a:xfrm>
          <a:prstGeom prst="rect">
            <a:avLst/>
          </a:prstGeom>
          <a:noFill/>
        </p:spPr>
        <p:txBody>
          <a:bodyPr wrap="square">
            <a:spAutoFit/>
          </a:bodyPr>
          <a:lstStyle/>
          <a:p>
            <a:pPr algn="ctr">
              <a:buClr>
                <a:schemeClr val="tx2"/>
              </a:buClr>
              <a:buSzPct val="125000"/>
            </a:pPr>
            <a:r>
              <a:rPr lang="en-US" sz="1100" i="1" dirty="0">
                <a:solidFill>
                  <a:schemeClr val="tx1">
                    <a:lumMod val="50000"/>
                    <a:lumOff val="50000"/>
                  </a:schemeClr>
                </a:solidFill>
                <a:latin typeface="Calibri" panose="020F0502020204030204" pitchFamily="34" charset="0"/>
                <a:cs typeface="Calibri" panose="020F0502020204030204" pitchFamily="34" charset="0"/>
              </a:rPr>
              <a:t>* </a:t>
            </a:r>
            <a:r>
              <a:rPr lang="en-US" sz="1050" i="1" dirty="0">
                <a:solidFill>
                  <a:schemeClr val="tx1">
                    <a:lumMod val="50000"/>
                    <a:lumOff val="50000"/>
                  </a:schemeClr>
                </a:solidFill>
                <a:latin typeface="Calibri" panose="020F0502020204030204" pitchFamily="34" charset="0"/>
                <a:cs typeface="Calibri" panose="020F0502020204030204" pitchFamily="34" charset="0"/>
              </a:rPr>
              <a:t>ABI Research –Embedded Security for IoT, March 2020</a:t>
            </a:r>
          </a:p>
        </p:txBody>
      </p:sp>
      <p:sp>
        <p:nvSpPr>
          <p:cNvPr id="13" name="Oval 12">
            <a:extLst>
              <a:ext uri="{FF2B5EF4-FFF2-40B4-BE49-F238E27FC236}">
                <a16:creationId xmlns:a16="http://schemas.microsoft.com/office/drawing/2014/main" id="{48FF0714-E2F6-430D-0886-BF574B9F9177}"/>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sp>
        <p:nvSpPr>
          <p:cNvPr id="93" name="Slide Number Placeholder 3">
            <a:extLst>
              <a:ext uri="{FF2B5EF4-FFF2-40B4-BE49-F238E27FC236}">
                <a16:creationId xmlns:a16="http://schemas.microsoft.com/office/drawing/2014/main" id="{D359ACFA-7E91-837B-767E-AFE601FB8A24}"/>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26</a:t>
            </a:fld>
            <a:endParaRPr lang="en-US" sz="1000" kern="0" dirty="0">
              <a:solidFill>
                <a:prstClr val="black">
                  <a:tint val="75000"/>
                </a:prstClr>
              </a:solidFill>
            </a:endParaRPr>
          </a:p>
        </p:txBody>
      </p:sp>
      <p:sp>
        <p:nvSpPr>
          <p:cNvPr id="95" name="object 18">
            <a:extLst>
              <a:ext uri="{FF2B5EF4-FFF2-40B4-BE49-F238E27FC236}">
                <a16:creationId xmlns:a16="http://schemas.microsoft.com/office/drawing/2014/main" id="{E4D525D3-B612-6CD4-8B80-D82A1570B3B0}"/>
              </a:ext>
            </a:extLst>
          </p:cNvPr>
          <p:cNvSpPr txBox="1">
            <a:spLocks/>
          </p:cNvSpPr>
          <p:nvPr/>
        </p:nvSpPr>
        <p:spPr>
          <a:xfrm>
            <a:off x="1217986" y="274320"/>
            <a:ext cx="8936106"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QUASAR Roadmap </a:t>
            </a:r>
            <a:r>
              <a:rPr lang="en-US" sz="3600" i="1" kern="0" spc="-6" dirty="0">
                <a:solidFill>
                  <a:srgbClr val="FFFFFF"/>
                </a:solidFill>
                <a:latin typeface="Calibri" panose="020F0502020204030204" pitchFamily="34" charset="0"/>
                <a:cs typeface="Calibri" panose="020F0502020204030204" pitchFamily="34" charset="0"/>
              </a:rPr>
              <a:t>(continued)</a:t>
            </a:r>
            <a:endParaRPr 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39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91A58EB0-C105-9D5B-D068-FD9689709529}"/>
              </a:ext>
            </a:extLst>
          </p:cNvPr>
          <p:cNvSpPr/>
          <p:nvPr/>
        </p:nvSpPr>
        <p:spPr>
          <a:xfrm>
            <a:off x="-1" y="1098587"/>
            <a:ext cx="12192000" cy="299662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2283AFD-2EDF-6E92-4765-42CEAF1B4B0B}"/>
              </a:ext>
            </a:extLst>
          </p:cNvPr>
          <p:cNvCxnSpPr>
            <a:cxnSpLocks/>
          </p:cNvCxnSpPr>
          <p:nvPr/>
        </p:nvCxnSpPr>
        <p:spPr>
          <a:xfrm>
            <a:off x="0" y="258054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98B3860-ED53-E7C6-4899-D36BFE906699}"/>
              </a:ext>
            </a:extLst>
          </p:cNvPr>
          <p:cNvSpPr/>
          <p:nvPr/>
        </p:nvSpPr>
        <p:spPr>
          <a:xfrm>
            <a:off x="643293" y="2445617"/>
            <a:ext cx="284338" cy="290427"/>
          </a:xfrm>
          <a:prstGeom prst="ellipse">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Oval 14">
            <a:extLst>
              <a:ext uri="{FF2B5EF4-FFF2-40B4-BE49-F238E27FC236}">
                <a16:creationId xmlns:a16="http://schemas.microsoft.com/office/drawing/2014/main" id="{70F2A556-EFC2-F0E0-2FAC-2D2CBA834E45}"/>
              </a:ext>
            </a:extLst>
          </p:cNvPr>
          <p:cNvSpPr/>
          <p:nvPr/>
        </p:nvSpPr>
        <p:spPr>
          <a:xfrm>
            <a:off x="4353526" y="2445617"/>
            <a:ext cx="284338" cy="290427"/>
          </a:xfrm>
          <a:prstGeom prst="ellipse">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Oval 15">
            <a:extLst>
              <a:ext uri="{FF2B5EF4-FFF2-40B4-BE49-F238E27FC236}">
                <a16:creationId xmlns:a16="http://schemas.microsoft.com/office/drawing/2014/main" id="{77675614-0507-919B-F97B-38F40B18D34F}"/>
              </a:ext>
            </a:extLst>
          </p:cNvPr>
          <p:cNvSpPr/>
          <p:nvPr/>
        </p:nvSpPr>
        <p:spPr>
          <a:xfrm>
            <a:off x="1827918" y="2445617"/>
            <a:ext cx="284338" cy="290427"/>
          </a:xfrm>
          <a:prstGeom prst="ellipse">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Oval 16">
            <a:extLst>
              <a:ext uri="{FF2B5EF4-FFF2-40B4-BE49-F238E27FC236}">
                <a16:creationId xmlns:a16="http://schemas.microsoft.com/office/drawing/2014/main" id="{FCBAC695-21DC-D469-3568-6657DBA69260}"/>
              </a:ext>
            </a:extLst>
          </p:cNvPr>
          <p:cNvSpPr/>
          <p:nvPr/>
        </p:nvSpPr>
        <p:spPr>
          <a:xfrm>
            <a:off x="5593530" y="2445617"/>
            <a:ext cx="284338" cy="290427"/>
          </a:xfrm>
          <a:prstGeom prst="ellipse">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Oval 17">
            <a:extLst>
              <a:ext uri="{FF2B5EF4-FFF2-40B4-BE49-F238E27FC236}">
                <a16:creationId xmlns:a16="http://schemas.microsoft.com/office/drawing/2014/main" id="{12416F08-4759-5AFD-DA7F-398528211987}"/>
              </a:ext>
            </a:extLst>
          </p:cNvPr>
          <p:cNvSpPr/>
          <p:nvPr/>
        </p:nvSpPr>
        <p:spPr>
          <a:xfrm>
            <a:off x="2539474" y="2445617"/>
            <a:ext cx="284338" cy="290427"/>
          </a:xfrm>
          <a:prstGeom prst="ellipse">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Oval 18">
            <a:extLst>
              <a:ext uri="{FF2B5EF4-FFF2-40B4-BE49-F238E27FC236}">
                <a16:creationId xmlns:a16="http://schemas.microsoft.com/office/drawing/2014/main" id="{511671A6-A985-6998-9CA0-74885AA8A7D5}"/>
              </a:ext>
            </a:extLst>
          </p:cNvPr>
          <p:cNvSpPr/>
          <p:nvPr/>
        </p:nvSpPr>
        <p:spPr>
          <a:xfrm>
            <a:off x="3439878" y="2445617"/>
            <a:ext cx="284338" cy="290427"/>
          </a:xfrm>
          <a:prstGeom prst="ellipse">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Oval 19">
            <a:extLst>
              <a:ext uri="{FF2B5EF4-FFF2-40B4-BE49-F238E27FC236}">
                <a16:creationId xmlns:a16="http://schemas.microsoft.com/office/drawing/2014/main" id="{35A8EE48-0BD0-63DF-EE2B-9A353BDCEA07}"/>
              </a:ext>
            </a:extLst>
          </p:cNvPr>
          <p:cNvSpPr/>
          <p:nvPr/>
        </p:nvSpPr>
        <p:spPr>
          <a:xfrm>
            <a:off x="6957556" y="2445617"/>
            <a:ext cx="284338" cy="290427"/>
          </a:xfrm>
          <a:prstGeom prst="ellipse">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Oval 20">
            <a:extLst>
              <a:ext uri="{FF2B5EF4-FFF2-40B4-BE49-F238E27FC236}">
                <a16:creationId xmlns:a16="http://schemas.microsoft.com/office/drawing/2014/main" id="{4F9ED3DC-5FA4-F7A4-364B-50CFD1E90027}"/>
              </a:ext>
            </a:extLst>
          </p:cNvPr>
          <p:cNvSpPr/>
          <p:nvPr/>
        </p:nvSpPr>
        <p:spPr>
          <a:xfrm>
            <a:off x="8257373" y="2445617"/>
            <a:ext cx="284338" cy="290427"/>
          </a:xfrm>
          <a:prstGeom prst="ellipse">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2" name="Oval 21">
            <a:extLst>
              <a:ext uri="{FF2B5EF4-FFF2-40B4-BE49-F238E27FC236}">
                <a16:creationId xmlns:a16="http://schemas.microsoft.com/office/drawing/2014/main" id="{2C86E94D-62CA-EE99-E854-B4454C349C11}"/>
              </a:ext>
            </a:extLst>
          </p:cNvPr>
          <p:cNvSpPr/>
          <p:nvPr/>
        </p:nvSpPr>
        <p:spPr>
          <a:xfrm>
            <a:off x="9045804" y="2445617"/>
            <a:ext cx="284338" cy="290427"/>
          </a:xfrm>
          <a:prstGeom prst="ellipse">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23" name="Picture 16" descr="An in-depth look at an IBM quantum computer | Popular Science">
            <a:extLst>
              <a:ext uri="{FF2B5EF4-FFF2-40B4-BE49-F238E27FC236}">
                <a16:creationId xmlns:a16="http://schemas.microsoft.com/office/drawing/2014/main" id="{78960762-222E-47A8-DD35-63029EABFAB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026647" y="1742053"/>
            <a:ext cx="2005198" cy="1582473"/>
          </a:xfrm>
          <a:prstGeom prst="rect">
            <a:avLst/>
          </a:prstGeom>
          <a:noFill/>
          <a:ln w="19050">
            <a:solidFill>
              <a:schemeClr val="tx1">
                <a:lumMod val="50000"/>
                <a:lumOff val="50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AFC3E1B-9BB5-A946-DD3A-E11DB9846235}"/>
              </a:ext>
            </a:extLst>
          </p:cNvPr>
          <p:cNvSpPr txBox="1"/>
          <p:nvPr/>
        </p:nvSpPr>
        <p:spPr>
          <a:xfrm>
            <a:off x="177865" y="1437607"/>
            <a:ext cx="1295978" cy="584775"/>
          </a:xfrm>
          <a:prstGeom prst="rect">
            <a:avLst/>
          </a:prstGeom>
          <a:noFill/>
        </p:spPr>
        <p:txBody>
          <a:bodyPr wrap="square">
            <a:spAutoFit/>
          </a:bodyPr>
          <a:lstStyle/>
          <a:p>
            <a:pPr lvl="0" algn="ctr"/>
            <a:r>
              <a:rPr lang="en-US" b="1" dirty="0">
                <a:latin typeface="Calibri" panose="020F0502020204030204" pitchFamily="34" charset="0"/>
                <a:cs typeface="Calibri" panose="020F0502020204030204" pitchFamily="34" charset="0"/>
              </a:rPr>
              <a:t>1977</a:t>
            </a:r>
            <a:r>
              <a:rPr lang="en-US" sz="1600" b="1" dirty="0">
                <a:latin typeface="Calibri" panose="020F0502020204030204" pitchFamily="34" charset="0"/>
                <a:cs typeface="Calibri" panose="020F0502020204030204" pitchFamily="34" charset="0"/>
              </a:rPr>
              <a:t> </a:t>
            </a:r>
          </a:p>
          <a:p>
            <a:pPr lvl="0" algn="ctr"/>
            <a:r>
              <a:rPr lang="en-US" sz="1400" dirty="0">
                <a:latin typeface="Calibri" panose="020F0502020204030204" pitchFamily="34" charset="0"/>
                <a:cs typeface="Calibri" panose="020F0502020204030204" pitchFamily="34" charset="0"/>
              </a:rPr>
              <a:t>RSA</a:t>
            </a:r>
            <a:endParaRPr lang="en-US" sz="1600"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D87F95F0-D8FD-FC41-0E67-AA62D56AA4D0}"/>
              </a:ext>
            </a:extLst>
          </p:cNvPr>
          <p:cNvSpPr txBox="1"/>
          <p:nvPr/>
        </p:nvSpPr>
        <p:spPr>
          <a:xfrm>
            <a:off x="2030967" y="1442890"/>
            <a:ext cx="1393322" cy="584775"/>
          </a:xfrm>
          <a:prstGeom prst="rect">
            <a:avLst/>
          </a:prstGeom>
          <a:noFill/>
        </p:spPr>
        <p:txBody>
          <a:bodyPr wrap="square">
            <a:spAutoFit/>
          </a:bodyPr>
          <a:lstStyle/>
          <a:p>
            <a:pPr lvl="0" algn="ctr"/>
            <a:r>
              <a:rPr lang="en-US" b="1" dirty="0">
                <a:latin typeface="Calibri" panose="020F0502020204030204" pitchFamily="34" charset="0"/>
                <a:cs typeface="Calibri" panose="020F0502020204030204" pitchFamily="34" charset="0"/>
              </a:rPr>
              <a:t>1992</a:t>
            </a:r>
            <a:r>
              <a:rPr lang="en-US" sz="1600" b="1" dirty="0">
                <a:latin typeface="Calibri" panose="020F0502020204030204" pitchFamily="34" charset="0"/>
                <a:cs typeface="Calibri" panose="020F0502020204030204" pitchFamily="34" charset="0"/>
              </a:rPr>
              <a:t> </a:t>
            </a:r>
          </a:p>
          <a:p>
            <a:pPr lvl="0" algn="ctr"/>
            <a:r>
              <a:rPr lang="en-US" sz="1400" dirty="0">
                <a:latin typeface="Calibri" panose="020F0502020204030204" pitchFamily="34" charset="0"/>
                <a:cs typeface="Calibri" panose="020F0502020204030204" pitchFamily="34" charset="0"/>
              </a:rPr>
              <a:t>ECDSA</a:t>
            </a:r>
            <a:endParaRPr lang="en-US" sz="1600"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F962E6B1-F8DC-AA6F-22DD-48913DD73EC6}"/>
              </a:ext>
            </a:extLst>
          </p:cNvPr>
          <p:cNvSpPr txBox="1"/>
          <p:nvPr/>
        </p:nvSpPr>
        <p:spPr>
          <a:xfrm>
            <a:off x="3827267" y="1461193"/>
            <a:ext cx="1295978" cy="584775"/>
          </a:xfrm>
          <a:prstGeom prst="rect">
            <a:avLst/>
          </a:prstGeom>
          <a:noFill/>
        </p:spPr>
        <p:txBody>
          <a:bodyPr wrap="square">
            <a:spAutoFit/>
          </a:bodyPr>
          <a:lstStyle/>
          <a:p>
            <a:pPr lvl="0" algn="ctr"/>
            <a:r>
              <a:rPr lang="en-US" b="1" dirty="0">
                <a:latin typeface="Calibri" panose="020F0502020204030204" pitchFamily="34" charset="0"/>
                <a:cs typeface="Calibri" panose="020F0502020204030204" pitchFamily="34" charset="0"/>
              </a:rPr>
              <a:t>2015</a:t>
            </a:r>
            <a:r>
              <a:rPr lang="en-US" sz="1600" b="1" dirty="0">
                <a:latin typeface="Calibri" panose="020F0502020204030204" pitchFamily="34" charset="0"/>
                <a:cs typeface="Calibri" panose="020F0502020204030204" pitchFamily="34" charset="0"/>
              </a:rPr>
              <a:t> </a:t>
            </a:r>
          </a:p>
          <a:p>
            <a:pPr lvl="0" algn="ctr"/>
            <a:r>
              <a:rPr lang="en-US" sz="1400" dirty="0">
                <a:latin typeface="Calibri" panose="020F0502020204030204" pitchFamily="34" charset="0"/>
                <a:cs typeface="Calibri" panose="020F0502020204030204" pitchFamily="34" charset="0"/>
              </a:rPr>
              <a:t>SHA-3</a:t>
            </a:r>
          </a:p>
        </p:txBody>
      </p:sp>
      <p:sp>
        <p:nvSpPr>
          <p:cNvPr id="29" name="TextBox 28">
            <a:extLst>
              <a:ext uri="{FF2B5EF4-FFF2-40B4-BE49-F238E27FC236}">
                <a16:creationId xmlns:a16="http://schemas.microsoft.com/office/drawing/2014/main" id="{3505EEE8-0E5E-8410-5EBE-B45564D82163}"/>
              </a:ext>
            </a:extLst>
          </p:cNvPr>
          <p:cNvSpPr txBox="1"/>
          <p:nvPr/>
        </p:nvSpPr>
        <p:spPr>
          <a:xfrm>
            <a:off x="5746453" y="1397833"/>
            <a:ext cx="2586783" cy="738664"/>
          </a:xfrm>
          <a:prstGeom prst="rect">
            <a:avLst/>
          </a:prstGeom>
          <a:noFill/>
        </p:spPr>
        <p:txBody>
          <a:bodyPr wrap="square">
            <a:spAutoFit/>
          </a:bodyPr>
          <a:lstStyle/>
          <a:p>
            <a:pPr lvl="0" algn="ctr"/>
            <a:r>
              <a:rPr lang="en-US" b="1" dirty="0">
                <a:latin typeface="Calibri" panose="020F0502020204030204" pitchFamily="34" charset="0"/>
                <a:cs typeface="Calibri" panose="020F0502020204030204" pitchFamily="34" charset="0"/>
              </a:rPr>
              <a:t>2023</a:t>
            </a:r>
            <a:r>
              <a:rPr lang="en-US" sz="1600" b="1" dirty="0">
                <a:latin typeface="Calibri" panose="020F0502020204030204" pitchFamily="34" charset="0"/>
                <a:cs typeface="Calibri" panose="020F0502020204030204" pitchFamily="34" charset="0"/>
              </a:rPr>
              <a:t> </a:t>
            </a:r>
          </a:p>
          <a:p>
            <a:pPr lvl="0" algn="ctr"/>
            <a:r>
              <a:rPr lang="en-US" sz="1200" dirty="0">
                <a:latin typeface="Calibri" panose="020F0502020204030204" pitchFamily="34" charset="0"/>
                <a:cs typeface="Calibri" panose="020F0502020204030204" pitchFamily="34" charset="0"/>
              </a:rPr>
              <a:t>Kyber &amp; Dilithium PQC algorithms selected by NIST</a:t>
            </a:r>
            <a:r>
              <a:rPr lang="en-US" sz="1200" baseline="30000" dirty="0">
                <a:latin typeface="Calibri" panose="020F0502020204030204" pitchFamily="34" charset="0"/>
                <a:cs typeface="Calibri" panose="020F0502020204030204" pitchFamily="34" charset="0"/>
              </a:rPr>
              <a:t>2</a:t>
            </a:r>
          </a:p>
        </p:txBody>
      </p:sp>
      <p:sp>
        <p:nvSpPr>
          <p:cNvPr id="30" name="TextBox 29">
            <a:extLst>
              <a:ext uri="{FF2B5EF4-FFF2-40B4-BE49-F238E27FC236}">
                <a16:creationId xmlns:a16="http://schemas.microsoft.com/office/drawing/2014/main" id="{BB696B78-469A-5778-83A1-0723AE1744AE}"/>
              </a:ext>
            </a:extLst>
          </p:cNvPr>
          <p:cNvSpPr txBox="1"/>
          <p:nvPr/>
        </p:nvSpPr>
        <p:spPr>
          <a:xfrm>
            <a:off x="8522649" y="1410570"/>
            <a:ext cx="1330648" cy="738664"/>
          </a:xfrm>
          <a:prstGeom prst="rect">
            <a:avLst/>
          </a:prstGeom>
          <a:noFill/>
        </p:spPr>
        <p:txBody>
          <a:bodyPr wrap="square">
            <a:spAutoFit/>
          </a:bodyPr>
          <a:lstStyle/>
          <a:p>
            <a:pPr lvl="0" algn="ctr"/>
            <a:r>
              <a:rPr lang="en-US" b="1" dirty="0">
                <a:latin typeface="Calibri" panose="020F0502020204030204" pitchFamily="34" charset="0"/>
                <a:cs typeface="Calibri" panose="020F0502020204030204" pitchFamily="34" charset="0"/>
              </a:rPr>
              <a:t>2030</a:t>
            </a:r>
            <a:r>
              <a:rPr lang="en-US" sz="1600" b="1" dirty="0">
                <a:latin typeface="Calibri" panose="020F0502020204030204" pitchFamily="34" charset="0"/>
                <a:cs typeface="Calibri" panose="020F0502020204030204" pitchFamily="34" charset="0"/>
              </a:rPr>
              <a:t> </a:t>
            </a:r>
          </a:p>
          <a:p>
            <a:pPr lvl="0" algn="ctr"/>
            <a:r>
              <a:rPr lang="en-US" sz="1200" dirty="0">
                <a:latin typeface="Calibri" panose="020F0502020204030204" pitchFamily="34" charset="0"/>
                <a:cs typeface="Calibri" panose="020F0502020204030204" pitchFamily="34" charset="0"/>
              </a:rPr>
              <a:t>PQC mandatory by ANSSI</a:t>
            </a:r>
            <a:r>
              <a:rPr lang="en-US" sz="1200" baseline="30000" dirty="0">
                <a:latin typeface="Calibri" panose="020F0502020204030204" pitchFamily="34" charset="0"/>
                <a:cs typeface="Calibri" panose="020F0502020204030204" pitchFamily="34" charset="0"/>
              </a:rPr>
              <a:t>3</a:t>
            </a:r>
          </a:p>
        </p:txBody>
      </p:sp>
      <p:sp>
        <p:nvSpPr>
          <p:cNvPr id="31" name="TextBox 30">
            <a:extLst>
              <a:ext uri="{FF2B5EF4-FFF2-40B4-BE49-F238E27FC236}">
                <a16:creationId xmlns:a16="http://schemas.microsoft.com/office/drawing/2014/main" id="{4FC721EF-A615-B17E-8AF1-1BB61D24496D}"/>
              </a:ext>
            </a:extLst>
          </p:cNvPr>
          <p:cNvSpPr txBox="1"/>
          <p:nvPr/>
        </p:nvSpPr>
        <p:spPr>
          <a:xfrm>
            <a:off x="1437582" y="3106260"/>
            <a:ext cx="991954" cy="553998"/>
          </a:xfrm>
          <a:prstGeom prst="rect">
            <a:avLst/>
          </a:prstGeom>
          <a:noFill/>
        </p:spPr>
        <p:txBody>
          <a:bodyPr wrap="square">
            <a:spAutoFit/>
          </a:bodyPr>
          <a:lstStyle/>
          <a:p>
            <a:pPr lvl="0" algn="ctr"/>
            <a:r>
              <a:rPr lang="en-US" b="1" dirty="0">
                <a:latin typeface="Calibri" panose="020F0502020204030204" pitchFamily="34" charset="0"/>
                <a:cs typeface="Calibri" panose="020F0502020204030204" pitchFamily="34" charset="0"/>
              </a:rPr>
              <a:t>1991</a:t>
            </a:r>
            <a:r>
              <a:rPr lang="en-US" sz="1600" b="1" dirty="0">
                <a:latin typeface="Calibri" panose="020F0502020204030204" pitchFamily="34" charset="0"/>
                <a:cs typeface="Calibri" panose="020F0502020204030204" pitchFamily="34" charset="0"/>
              </a:rPr>
              <a:t> </a:t>
            </a:r>
          </a:p>
          <a:p>
            <a:pPr lvl="0" algn="ctr"/>
            <a:r>
              <a:rPr lang="en-US" sz="1200" dirty="0">
                <a:latin typeface="Calibri" panose="020F0502020204030204" pitchFamily="34" charset="0"/>
                <a:cs typeface="Calibri" panose="020F0502020204030204" pitchFamily="34" charset="0"/>
              </a:rPr>
              <a:t>DSA</a:t>
            </a:r>
            <a:endParaRPr lang="en-US" sz="14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CF921AD1-DE6E-B378-920D-E3EDD8709275}"/>
              </a:ext>
            </a:extLst>
          </p:cNvPr>
          <p:cNvSpPr txBox="1"/>
          <p:nvPr/>
        </p:nvSpPr>
        <p:spPr>
          <a:xfrm>
            <a:off x="2599330" y="3089106"/>
            <a:ext cx="1767365" cy="738664"/>
          </a:xfrm>
          <a:prstGeom prst="rect">
            <a:avLst/>
          </a:prstGeom>
          <a:noFill/>
        </p:spPr>
        <p:txBody>
          <a:bodyPr wrap="square">
            <a:spAutoFit/>
          </a:bodyPr>
          <a:lstStyle/>
          <a:p>
            <a:pPr lvl="0" algn="ctr"/>
            <a:r>
              <a:rPr lang="en-US" b="1" dirty="0">
                <a:latin typeface="Calibri" panose="020F0502020204030204" pitchFamily="34" charset="0"/>
                <a:cs typeface="Calibri" panose="020F0502020204030204" pitchFamily="34" charset="0"/>
              </a:rPr>
              <a:t>1994</a:t>
            </a:r>
            <a:r>
              <a:rPr lang="en-US" sz="1600" b="1" dirty="0">
                <a:latin typeface="Calibri" panose="020F0502020204030204" pitchFamily="34" charset="0"/>
                <a:cs typeface="Calibri" panose="020F0502020204030204" pitchFamily="34" charset="0"/>
              </a:rPr>
              <a:t> </a:t>
            </a:r>
          </a:p>
          <a:p>
            <a:pPr lvl="0" algn="ctr"/>
            <a:r>
              <a:rPr lang="en-US" sz="1200" dirty="0">
                <a:latin typeface="Calibri" panose="020F0502020204030204" pitchFamily="34" charset="0"/>
                <a:cs typeface="Calibri" panose="020F0502020204030204" pitchFamily="34" charset="0"/>
              </a:rPr>
              <a:t>Shor’s </a:t>
            </a:r>
          </a:p>
          <a:p>
            <a:pPr lvl="0" algn="ctr"/>
            <a:r>
              <a:rPr lang="en-US" sz="1200" dirty="0">
                <a:latin typeface="Calibri" panose="020F0502020204030204" pitchFamily="34" charset="0"/>
                <a:cs typeface="Calibri" panose="020F0502020204030204" pitchFamily="34" charset="0"/>
              </a:rPr>
              <a:t>algorithm</a:t>
            </a:r>
          </a:p>
        </p:txBody>
      </p:sp>
      <p:sp>
        <p:nvSpPr>
          <p:cNvPr id="33" name="TextBox 32">
            <a:extLst>
              <a:ext uri="{FF2B5EF4-FFF2-40B4-BE49-F238E27FC236}">
                <a16:creationId xmlns:a16="http://schemas.microsoft.com/office/drawing/2014/main" id="{9B2C7518-7623-F9B6-9D11-BA515BCB00FC}"/>
              </a:ext>
            </a:extLst>
          </p:cNvPr>
          <p:cNvSpPr txBox="1"/>
          <p:nvPr/>
        </p:nvSpPr>
        <p:spPr>
          <a:xfrm>
            <a:off x="4107175" y="3077369"/>
            <a:ext cx="3250990" cy="892552"/>
          </a:xfrm>
          <a:prstGeom prst="rect">
            <a:avLst/>
          </a:prstGeom>
          <a:noFill/>
        </p:spPr>
        <p:txBody>
          <a:bodyPr wrap="square">
            <a:spAutoFit/>
          </a:bodyPr>
          <a:lstStyle/>
          <a:p>
            <a:pPr lvl="0" algn="ctr"/>
            <a:r>
              <a:rPr lang="en-US" sz="1600" b="1" dirty="0">
                <a:latin typeface="Calibri" panose="020F0502020204030204" pitchFamily="34" charset="0"/>
                <a:cs typeface="Calibri" panose="020F0502020204030204" pitchFamily="34" charset="0"/>
              </a:rPr>
              <a:t>2023 </a:t>
            </a:r>
          </a:p>
          <a:p>
            <a:pPr lvl="0" algn="ctr"/>
            <a:r>
              <a:rPr lang="en-US" sz="1200" dirty="0">
                <a:latin typeface="Calibri" panose="020F0502020204030204" pitchFamily="34" charset="0"/>
                <a:cs typeface="Calibri" panose="020F0502020204030204" pitchFamily="34" charset="0"/>
              </a:rPr>
              <a:t>Google reporting it completed computational task on a quantum computer that would take a classical supercomputer 47 years to complete</a:t>
            </a:r>
            <a:r>
              <a:rPr lang="en-US" sz="1200" baseline="30000" dirty="0">
                <a:latin typeface="Calibri" panose="020F0502020204030204" pitchFamily="34" charset="0"/>
                <a:cs typeface="Calibri" panose="020F0502020204030204" pitchFamily="34" charset="0"/>
              </a:rPr>
              <a:t>1</a:t>
            </a:r>
            <a:endParaRPr lang="en-US" sz="1400" baseline="30000"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78FE4C13-6C60-AC7B-EBFD-0DE2648F6CF0}"/>
              </a:ext>
            </a:extLst>
          </p:cNvPr>
          <p:cNvSpPr txBox="1"/>
          <p:nvPr/>
        </p:nvSpPr>
        <p:spPr>
          <a:xfrm>
            <a:off x="7703281" y="3077849"/>
            <a:ext cx="1450988" cy="738664"/>
          </a:xfrm>
          <a:prstGeom prst="rect">
            <a:avLst/>
          </a:prstGeom>
          <a:noFill/>
        </p:spPr>
        <p:txBody>
          <a:bodyPr wrap="square">
            <a:spAutoFit/>
          </a:bodyPr>
          <a:lstStyle/>
          <a:p>
            <a:pPr lvl="0" algn="ctr"/>
            <a:r>
              <a:rPr lang="en-US" b="1" dirty="0">
                <a:latin typeface="Calibri" panose="020F0502020204030204" pitchFamily="34" charset="0"/>
                <a:cs typeface="Calibri" panose="020F0502020204030204" pitchFamily="34" charset="0"/>
              </a:rPr>
              <a:t>2025</a:t>
            </a:r>
            <a:r>
              <a:rPr lang="en-US" sz="1600" b="1" dirty="0">
                <a:latin typeface="Calibri" panose="020F0502020204030204" pitchFamily="34" charset="0"/>
                <a:cs typeface="Calibri" panose="020F0502020204030204" pitchFamily="34" charset="0"/>
              </a:rPr>
              <a:t> </a:t>
            </a:r>
          </a:p>
          <a:p>
            <a:pPr lvl="0" algn="ctr"/>
            <a:r>
              <a:rPr lang="en-US" sz="1200" dirty="0">
                <a:latin typeface="Calibri" panose="020F0502020204030204" pitchFamily="34" charset="0"/>
                <a:cs typeface="Calibri" panose="020F0502020204030204" pitchFamily="34" charset="0"/>
              </a:rPr>
              <a:t>ANSSI recommend hybrid crypto</a:t>
            </a:r>
            <a:r>
              <a:rPr lang="en-US" sz="1200" baseline="30000" dirty="0">
                <a:latin typeface="Calibri" panose="020F0502020204030204" pitchFamily="34" charset="0"/>
                <a:cs typeface="Calibri" panose="020F0502020204030204" pitchFamily="34" charset="0"/>
              </a:rPr>
              <a:t>3</a:t>
            </a:r>
          </a:p>
        </p:txBody>
      </p:sp>
      <p:pic>
        <p:nvPicPr>
          <p:cNvPr id="35" name="Picture 34">
            <a:extLst>
              <a:ext uri="{FF2B5EF4-FFF2-40B4-BE49-F238E27FC236}">
                <a16:creationId xmlns:a16="http://schemas.microsoft.com/office/drawing/2014/main" id="{90A52BF2-74DE-16C8-08B7-92BD356AFFE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78843" y="2408748"/>
            <a:ext cx="570703" cy="327296"/>
          </a:xfrm>
          <a:prstGeom prst="rect">
            <a:avLst/>
          </a:prstGeom>
        </p:spPr>
      </p:pic>
      <p:pic>
        <p:nvPicPr>
          <p:cNvPr id="36" name="Picture 10" descr="Codes de déverrouillage, débloquer Motorola 8700 | deblocage24.fr">
            <a:extLst>
              <a:ext uri="{FF2B5EF4-FFF2-40B4-BE49-F238E27FC236}">
                <a16:creationId xmlns:a16="http://schemas.microsoft.com/office/drawing/2014/main" id="{EEF1880B-F565-86F8-E7E8-51CF95A6E46B}"/>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02385" y="2222737"/>
            <a:ext cx="619440" cy="61944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92FF01F-2900-ED09-72E8-BBE18740A951}"/>
              </a:ext>
            </a:extLst>
          </p:cNvPr>
          <p:cNvSpPr txBox="1"/>
          <p:nvPr/>
        </p:nvSpPr>
        <p:spPr>
          <a:xfrm>
            <a:off x="615349" y="6184721"/>
            <a:ext cx="6839908" cy="553998"/>
          </a:xfrm>
          <a:prstGeom prst="rect">
            <a:avLst/>
          </a:prstGeom>
          <a:noFill/>
        </p:spPr>
        <p:txBody>
          <a:bodyPr wrap="square">
            <a:spAutoFit/>
          </a:bodyPr>
          <a:lstStyle/>
          <a:p>
            <a:pPr marL="228600" indent="-228600">
              <a:buAutoNum type="arabicParenBoth"/>
            </a:pPr>
            <a:r>
              <a:rPr lang="en-US" sz="600" i="1" u="sng" dirty="0">
                <a:solidFill>
                  <a:schemeClr val="bg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https://thequantuminsider.com/2023/07/04/google-claims-latest-quantum-experiment-would-take-decades-on-classical-computer/</a:t>
            </a:r>
            <a:r>
              <a:rPr lang="en-US" sz="600" i="1" u="sng" dirty="0">
                <a:solidFill>
                  <a:schemeClr val="bg1">
                    <a:lumMod val="50000"/>
                  </a:schemeClr>
                </a:solidFill>
                <a:latin typeface="Calibri" panose="020F0502020204030204" pitchFamily="34" charset="0"/>
                <a:cs typeface="Calibri" panose="020F0502020204030204" pitchFamily="34" charset="0"/>
              </a:rPr>
              <a:t>,</a:t>
            </a:r>
          </a:p>
          <a:p>
            <a:pPr marL="228600" indent="-228600">
              <a:buAutoNum type="arabicParenBoth"/>
            </a:pPr>
            <a:r>
              <a:rPr lang="en-US" sz="600" i="1" u="sng" dirty="0">
                <a:solidFill>
                  <a:schemeClr val="bg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https://csrc.nist.gov/Projects/post-quantum-cryptography/selected-algorithms-2022</a:t>
            </a:r>
            <a:r>
              <a:rPr lang="en-US" sz="600" i="1" u="sng" dirty="0">
                <a:solidFill>
                  <a:schemeClr val="bg1">
                    <a:lumMod val="50000"/>
                  </a:schemeClr>
                </a:solidFill>
                <a:latin typeface="Calibri" panose="020F0502020204030204" pitchFamily="34" charset="0"/>
                <a:cs typeface="Calibri" panose="020F0502020204030204" pitchFamily="34" charset="0"/>
              </a:rPr>
              <a:t>,</a:t>
            </a:r>
          </a:p>
          <a:p>
            <a:pPr marL="228600" indent="-228600">
              <a:buAutoNum type="arabicParenBoth"/>
            </a:pPr>
            <a:r>
              <a:rPr lang="en-US" sz="600" i="1" u="sng" dirty="0">
                <a:solidFill>
                  <a:schemeClr val="bg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https://cyber.gouv.fr/sites/default/files/2022/04/anssi-avis-migration-vers-la-cryptographie-post-quantique.pdf</a:t>
            </a:r>
            <a:r>
              <a:rPr lang="en-US" sz="600" i="1" u="sng" dirty="0">
                <a:solidFill>
                  <a:schemeClr val="bg1">
                    <a:lumMod val="50000"/>
                  </a:schemeClr>
                </a:solidFill>
                <a:latin typeface="Calibri" panose="020F0502020204030204" pitchFamily="34" charset="0"/>
                <a:cs typeface="Calibri" panose="020F0502020204030204" pitchFamily="34" charset="0"/>
              </a:rPr>
              <a:t>, </a:t>
            </a:r>
          </a:p>
          <a:p>
            <a:pPr marL="228600" indent="-228600">
              <a:buAutoNum type="arabicParenBoth"/>
            </a:pPr>
            <a:r>
              <a:rPr lang="en-US" sz="600" i="1" u="sng" dirty="0">
                <a:solidFill>
                  <a:schemeClr val="bg1">
                    <a:lumMod val="50000"/>
                  </a:schemeClr>
                </a:solidFill>
                <a:latin typeface="Calibri" panose="020F0502020204030204" pitchFamily="34" charset="0"/>
                <a:cs typeface="Calibri" panose="020F0502020204030204" pitchFamily="34" charset="0"/>
              </a:rPr>
              <a:t>Shor, P.W. (1994). "Algorithms for quantum computation: Discrete logarithms and factoring". Proceedings 35th Annual Symposium on Foundations of Computer Science. IEEE </a:t>
            </a:r>
            <a:r>
              <a:rPr lang="en-US" sz="600" i="1" u="sng" dirty="0" err="1">
                <a:solidFill>
                  <a:schemeClr val="bg1">
                    <a:lumMod val="50000"/>
                  </a:schemeClr>
                </a:solidFill>
                <a:latin typeface="Calibri" panose="020F0502020204030204" pitchFamily="34" charset="0"/>
                <a:cs typeface="Calibri" panose="020F0502020204030204" pitchFamily="34" charset="0"/>
              </a:rPr>
              <a:t>Comput</a:t>
            </a:r>
            <a:r>
              <a:rPr lang="en-US" sz="600" i="1" u="sng" dirty="0">
                <a:solidFill>
                  <a:schemeClr val="bg1">
                    <a:lumMod val="50000"/>
                  </a:schemeClr>
                </a:solidFill>
                <a:latin typeface="Calibri" panose="020F0502020204030204" pitchFamily="34" charset="0"/>
                <a:cs typeface="Calibri" panose="020F0502020204030204" pitchFamily="34" charset="0"/>
              </a:rPr>
              <a:t>.,</a:t>
            </a:r>
          </a:p>
          <a:p>
            <a:pPr marL="228600" indent="-228600">
              <a:buAutoNum type="arabicParenBoth"/>
            </a:pPr>
            <a:r>
              <a:rPr lang="en-US" sz="600" i="1" u="sng" dirty="0">
                <a:solidFill>
                  <a:schemeClr val="bg1">
                    <a:lumMod val="50000"/>
                  </a:schemeClr>
                </a:solidFill>
                <a:latin typeface="Calibri" panose="020F0502020204030204" pitchFamily="34" charset="0"/>
                <a:cs typeface="Calibri" panose="020F0502020204030204" pitchFamily="34" charset="0"/>
              </a:rPr>
              <a:t>https://www.nccoe.nist.gov/crypto-agility-considerations-migrating-post-quantum-cryptographic-algorithms</a:t>
            </a:r>
          </a:p>
        </p:txBody>
      </p:sp>
      <p:sp>
        <p:nvSpPr>
          <p:cNvPr id="43" name="Slide Number Placeholder 3">
            <a:extLst>
              <a:ext uri="{FF2B5EF4-FFF2-40B4-BE49-F238E27FC236}">
                <a16:creationId xmlns:a16="http://schemas.microsoft.com/office/drawing/2014/main" id="{88C68420-E0CF-959A-4E3B-09FCED51C988}"/>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27</a:t>
            </a:fld>
            <a:endParaRPr lang="en-US" sz="1000" kern="0" dirty="0">
              <a:solidFill>
                <a:prstClr val="black">
                  <a:tint val="75000"/>
                </a:prstClr>
              </a:solidFill>
            </a:endParaRPr>
          </a:p>
        </p:txBody>
      </p:sp>
      <p:pic>
        <p:nvPicPr>
          <p:cNvPr id="46" name="Picture 8" descr="Apple iPhone 15 Pro : meilleur prix, fiche technique et actualité –  Smartphones – Frandroid">
            <a:extLst>
              <a:ext uri="{FF2B5EF4-FFF2-40B4-BE49-F238E27FC236}">
                <a16:creationId xmlns:a16="http://schemas.microsoft.com/office/drawing/2014/main" id="{F3174C6C-01D3-60F4-0C20-95B01CACB75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43910" y="2361625"/>
            <a:ext cx="506982" cy="50698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6440D339-9D88-9BEE-FA2A-679A52A76101}"/>
              </a:ext>
            </a:extLst>
          </p:cNvPr>
          <p:cNvSpPr/>
          <p:nvPr/>
        </p:nvSpPr>
        <p:spPr>
          <a:xfrm>
            <a:off x="309428" y="2117009"/>
            <a:ext cx="964132" cy="211456"/>
          </a:xfrm>
          <a:prstGeom prst="downArrow">
            <a:avLst/>
          </a:prstGeom>
          <a:solidFill>
            <a:schemeClr val="bg1">
              <a:lumMod val="65000"/>
              <a:alpha val="54000"/>
            </a:schemeClr>
          </a:solidFill>
          <a:ln>
            <a:noFill/>
          </a:ln>
          <a:effectLst>
            <a:outerShdw blurRad="279400" sx="93000" sy="93000" algn="ctr"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Arrow: Down 2">
            <a:extLst>
              <a:ext uri="{FF2B5EF4-FFF2-40B4-BE49-F238E27FC236}">
                <a16:creationId xmlns:a16="http://schemas.microsoft.com/office/drawing/2014/main" id="{9A014127-15AD-75B1-0AB0-7971B1C9BDAE}"/>
              </a:ext>
            </a:extLst>
          </p:cNvPr>
          <p:cNvSpPr/>
          <p:nvPr/>
        </p:nvSpPr>
        <p:spPr>
          <a:xfrm>
            <a:off x="6614250" y="2136497"/>
            <a:ext cx="964132" cy="216619"/>
          </a:xfrm>
          <a:prstGeom prst="downArrow">
            <a:avLst/>
          </a:prstGeom>
          <a:solidFill>
            <a:schemeClr val="bg1">
              <a:lumMod val="65000"/>
              <a:alpha val="54000"/>
            </a:schemeClr>
          </a:solidFill>
          <a:ln>
            <a:noFill/>
          </a:ln>
          <a:effectLst>
            <a:outerShdw blurRad="279400" sx="93000" sy="93000" algn="ctr"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Arrow: Down 4">
            <a:extLst>
              <a:ext uri="{FF2B5EF4-FFF2-40B4-BE49-F238E27FC236}">
                <a16:creationId xmlns:a16="http://schemas.microsoft.com/office/drawing/2014/main" id="{96E9BEEF-5542-A1E7-79E9-3E307FCEF54A}"/>
              </a:ext>
            </a:extLst>
          </p:cNvPr>
          <p:cNvSpPr/>
          <p:nvPr/>
        </p:nvSpPr>
        <p:spPr>
          <a:xfrm rot="10800000">
            <a:off x="3079541" y="2833731"/>
            <a:ext cx="964132" cy="231326"/>
          </a:xfrm>
          <a:prstGeom prst="downArrow">
            <a:avLst/>
          </a:prstGeom>
          <a:solidFill>
            <a:schemeClr val="bg1">
              <a:lumMod val="65000"/>
              <a:alpha val="54000"/>
            </a:schemeClr>
          </a:solidFill>
          <a:ln>
            <a:noFill/>
          </a:ln>
          <a:effectLst>
            <a:outerShdw blurRad="279400" sx="93000" sy="93000" algn="ctr"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Arrow: Down 5">
            <a:extLst>
              <a:ext uri="{FF2B5EF4-FFF2-40B4-BE49-F238E27FC236}">
                <a16:creationId xmlns:a16="http://schemas.microsoft.com/office/drawing/2014/main" id="{BE51C562-779B-0256-482C-4E76FAD4E4FC}"/>
              </a:ext>
            </a:extLst>
          </p:cNvPr>
          <p:cNvSpPr/>
          <p:nvPr/>
        </p:nvSpPr>
        <p:spPr>
          <a:xfrm rot="10800000">
            <a:off x="5255753" y="2840150"/>
            <a:ext cx="964132" cy="260082"/>
          </a:xfrm>
          <a:prstGeom prst="downArrow">
            <a:avLst/>
          </a:prstGeom>
          <a:solidFill>
            <a:schemeClr val="bg1">
              <a:lumMod val="65000"/>
              <a:alpha val="54000"/>
            </a:schemeClr>
          </a:solidFill>
          <a:ln>
            <a:noFill/>
          </a:ln>
          <a:effectLst>
            <a:outerShdw blurRad="279400" sx="93000" sy="93000" algn="ctr"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a:extLst>
              <a:ext uri="{FF2B5EF4-FFF2-40B4-BE49-F238E27FC236}">
                <a16:creationId xmlns:a16="http://schemas.microsoft.com/office/drawing/2014/main" id="{DBE4F6E1-0C47-572C-E2B5-57BBF1E78F67}"/>
              </a:ext>
            </a:extLst>
          </p:cNvPr>
          <p:cNvSpPr txBox="1"/>
          <p:nvPr/>
        </p:nvSpPr>
        <p:spPr>
          <a:xfrm>
            <a:off x="1170360" y="722554"/>
            <a:ext cx="7809001" cy="369332"/>
          </a:xfrm>
          <a:prstGeom prst="rect">
            <a:avLst/>
          </a:prstGeom>
          <a:noFill/>
        </p:spPr>
        <p:txBody>
          <a:bodyPr wrap="square">
            <a:spAutoFit/>
          </a:bodyPr>
          <a:lstStyle/>
          <a:p>
            <a:r>
              <a:rPr lang="en-US" b="1" i="1" dirty="0">
                <a:solidFill>
                  <a:schemeClr val="bg1"/>
                </a:solidFill>
                <a:latin typeface="Calibri" panose="020F0502020204030204" pitchFamily="34" charset="0"/>
                <a:cs typeface="Calibri" panose="020F0502020204030204" pitchFamily="34" charset="0"/>
              </a:rPr>
              <a:t>Pivotal Period of Transition</a:t>
            </a:r>
          </a:p>
        </p:txBody>
      </p:sp>
      <p:sp>
        <p:nvSpPr>
          <p:cNvPr id="12" name="Oval 11">
            <a:extLst>
              <a:ext uri="{FF2B5EF4-FFF2-40B4-BE49-F238E27FC236}">
                <a16:creationId xmlns:a16="http://schemas.microsoft.com/office/drawing/2014/main" id="{798A2AA6-B8F1-667A-D52B-CE166BC4BDC4}"/>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sp>
        <p:nvSpPr>
          <p:cNvPr id="37" name="TextBox 36">
            <a:extLst>
              <a:ext uri="{FF2B5EF4-FFF2-40B4-BE49-F238E27FC236}">
                <a16:creationId xmlns:a16="http://schemas.microsoft.com/office/drawing/2014/main" id="{4099AED5-C18C-3BB3-070C-5D14981291B4}"/>
              </a:ext>
            </a:extLst>
          </p:cNvPr>
          <p:cNvSpPr txBox="1"/>
          <p:nvPr/>
        </p:nvSpPr>
        <p:spPr>
          <a:xfrm>
            <a:off x="740792" y="5077304"/>
            <a:ext cx="3798438" cy="523220"/>
          </a:xfrm>
          <a:prstGeom prst="rect">
            <a:avLst/>
          </a:prstGeom>
          <a:noFill/>
        </p:spPr>
        <p:txBody>
          <a:bodyPr wrap="square">
            <a:spAutoFit/>
          </a:bodyPr>
          <a:lstStyle/>
          <a:p>
            <a:pPr algn="ctr"/>
            <a:r>
              <a:rPr lang="en-US" sz="1400" dirty="0">
                <a:solidFill>
                  <a:schemeClr val="tx1"/>
                </a:solidFill>
                <a:latin typeface="Calibri" panose="020F0502020204030204" pitchFamily="34" charset="0"/>
                <a:cs typeface="Calibri" panose="020F0502020204030204" pitchFamily="34" charset="0"/>
              </a:rPr>
              <a:t>Current asymmetric cryptographic algorithms: RSA, ECDSA…</a:t>
            </a:r>
          </a:p>
        </p:txBody>
      </p:sp>
      <p:sp>
        <p:nvSpPr>
          <p:cNvPr id="40" name="TextBox 39">
            <a:extLst>
              <a:ext uri="{FF2B5EF4-FFF2-40B4-BE49-F238E27FC236}">
                <a16:creationId xmlns:a16="http://schemas.microsoft.com/office/drawing/2014/main" id="{048A6F69-46CD-F64B-0322-344102973261}"/>
              </a:ext>
            </a:extLst>
          </p:cNvPr>
          <p:cNvSpPr txBox="1"/>
          <p:nvPr/>
        </p:nvSpPr>
        <p:spPr>
          <a:xfrm>
            <a:off x="5255752" y="5090975"/>
            <a:ext cx="3266897" cy="954107"/>
          </a:xfrm>
          <a:prstGeom prst="rect">
            <a:avLst/>
          </a:prstGeom>
          <a:noFill/>
        </p:spPr>
        <p:txBody>
          <a:bodyPr wrap="square">
            <a:spAutoFit/>
          </a:bodyPr>
          <a:lstStyle/>
          <a:p>
            <a:pPr algn="ctr"/>
            <a:r>
              <a:rPr lang="en-US" sz="1400" dirty="0">
                <a:solidFill>
                  <a:schemeClr val="tx1"/>
                </a:solidFill>
                <a:latin typeface="Calibri" panose="020F0502020204030204" pitchFamily="34" charset="0"/>
                <a:cs typeface="Calibri" panose="020F0502020204030204" pitchFamily="34" charset="0"/>
              </a:rPr>
              <a:t>Quantum computers will be</a:t>
            </a:r>
          </a:p>
          <a:p>
            <a:pPr algn="ctr"/>
            <a:r>
              <a:rPr lang="en-US" sz="1400" b="1" dirty="0">
                <a:solidFill>
                  <a:schemeClr val="tx1"/>
                </a:solidFill>
                <a:latin typeface="Calibri" panose="020F0502020204030204" pitchFamily="34" charset="0"/>
                <a:cs typeface="Calibri" panose="020F0502020204030204" pitchFamily="34" charset="0"/>
              </a:rPr>
              <a:t>able to break current </a:t>
            </a:r>
          </a:p>
          <a:p>
            <a:pPr algn="ctr"/>
            <a:r>
              <a:rPr lang="en-US" sz="1400" b="1" dirty="0">
                <a:solidFill>
                  <a:schemeClr val="tx1"/>
                </a:solidFill>
                <a:latin typeface="Calibri" panose="020F0502020204030204" pitchFamily="34" charset="0"/>
                <a:cs typeface="Calibri" panose="020F0502020204030204" pitchFamily="34" charset="0"/>
              </a:rPr>
              <a:t>asymmetric cryptographic algorithms</a:t>
            </a:r>
            <a:r>
              <a:rPr lang="en-US" sz="1400" dirty="0">
                <a:solidFill>
                  <a:schemeClr val="tx1"/>
                </a:solidFill>
                <a:latin typeface="Calibri" panose="020F0502020204030204" pitchFamily="34" charset="0"/>
                <a:cs typeface="Calibri" panose="020F0502020204030204" pitchFamily="34" charset="0"/>
              </a:rPr>
              <a:t> </a:t>
            </a:r>
          </a:p>
          <a:p>
            <a:pPr algn="ctr"/>
            <a:r>
              <a:rPr lang="en-US" sz="1400" dirty="0">
                <a:solidFill>
                  <a:schemeClr val="tx1"/>
                </a:solidFill>
                <a:latin typeface="Calibri" panose="020F0502020204030204" pitchFamily="34" charset="0"/>
                <a:cs typeface="Calibri" panose="020F0502020204030204" pitchFamily="34" charset="0"/>
              </a:rPr>
              <a:t>by using Shor’s algorithm</a:t>
            </a:r>
            <a:r>
              <a:rPr lang="en-US" sz="1400" baseline="30000" dirty="0">
                <a:solidFill>
                  <a:schemeClr val="tx1"/>
                </a:solidFill>
                <a:latin typeface="Calibri" panose="020F0502020204030204" pitchFamily="34" charset="0"/>
                <a:cs typeface="Calibri" panose="020F0502020204030204" pitchFamily="34" charset="0"/>
              </a:rPr>
              <a:t>4</a:t>
            </a:r>
            <a:r>
              <a:rPr lang="en-US" sz="1400" dirty="0">
                <a:solidFill>
                  <a:schemeClr val="tx1"/>
                </a:solidFill>
                <a:latin typeface="Calibri" panose="020F0502020204030204" pitchFamily="34" charset="0"/>
                <a:cs typeface="Calibri" panose="020F0502020204030204" pitchFamily="34" charset="0"/>
              </a:rPr>
              <a:t> </a:t>
            </a:r>
          </a:p>
        </p:txBody>
      </p:sp>
      <p:sp>
        <p:nvSpPr>
          <p:cNvPr id="42" name="TextBox 41">
            <a:extLst>
              <a:ext uri="{FF2B5EF4-FFF2-40B4-BE49-F238E27FC236}">
                <a16:creationId xmlns:a16="http://schemas.microsoft.com/office/drawing/2014/main" id="{3ADF6AA4-D4DD-6649-CE15-D8FE5C9F0EB0}"/>
              </a:ext>
            </a:extLst>
          </p:cNvPr>
          <p:cNvSpPr txBox="1"/>
          <p:nvPr/>
        </p:nvSpPr>
        <p:spPr>
          <a:xfrm>
            <a:off x="8877658" y="5067422"/>
            <a:ext cx="3136281" cy="738664"/>
          </a:xfrm>
          <a:prstGeom prst="rect">
            <a:avLst/>
          </a:prstGeom>
          <a:noFill/>
        </p:spPr>
        <p:txBody>
          <a:bodyPr wrap="square">
            <a:spAutoFit/>
          </a:bodyPr>
          <a:lstStyle/>
          <a:p>
            <a:pPr algn="ctr"/>
            <a:r>
              <a:rPr lang="en-US" sz="1400" dirty="0">
                <a:solidFill>
                  <a:schemeClr val="tx1"/>
                </a:solidFill>
                <a:latin typeface="Calibri" panose="020F0502020204030204" pitchFamily="34" charset="0"/>
                <a:cs typeface="Calibri" panose="020F0502020204030204" pitchFamily="34" charset="0"/>
              </a:rPr>
              <a:t>Post Quantum Cryptography </a:t>
            </a:r>
          </a:p>
          <a:p>
            <a:pPr algn="ctr"/>
            <a:r>
              <a:rPr lang="en-US" sz="1400" dirty="0">
                <a:solidFill>
                  <a:schemeClr val="tx1"/>
                </a:solidFill>
                <a:latin typeface="Calibri" panose="020F0502020204030204" pitchFamily="34" charset="0"/>
                <a:cs typeface="Calibri" panose="020F0502020204030204" pitchFamily="34" charset="0"/>
              </a:rPr>
              <a:t>claims to be </a:t>
            </a:r>
          </a:p>
          <a:p>
            <a:pPr algn="ctr"/>
            <a:r>
              <a:rPr lang="en-US" sz="1400" b="1" dirty="0">
                <a:solidFill>
                  <a:schemeClr val="tx1"/>
                </a:solidFill>
                <a:latin typeface="Calibri" panose="020F0502020204030204" pitchFamily="34" charset="0"/>
                <a:cs typeface="Calibri" panose="020F0502020204030204" pitchFamily="34" charset="0"/>
              </a:rPr>
              <a:t>resistant against quantum computers</a:t>
            </a:r>
            <a:r>
              <a:rPr lang="en-US" sz="1400" b="1" baseline="30000" dirty="0">
                <a:solidFill>
                  <a:schemeClr val="tx1"/>
                </a:solidFill>
                <a:latin typeface="Calibri" panose="020F0502020204030204" pitchFamily="34" charset="0"/>
                <a:cs typeface="Calibri" panose="020F0502020204030204" pitchFamily="34" charset="0"/>
              </a:rPr>
              <a:t>5</a:t>
            </a:r>
          </a:p>
        </p:txBody>
      </p:sp>
      <p:sp>
        <p:nvSpPr>
          <p:cNvPr id="45" name="Arrow: Chevron 44">
            <a:extLst>
              <a:ext uri="{FF2B5EF4-FFF2-40B4-BE49-F238E27FC236}">
                <a16:creationId xmlns:a16="http://schemas.microsoft.com/office/drawing/2014/main" id="{4696531A-F8F0-264A-F68F-43E5782EB56D}"/>
              </a:ext>
            </a:extLst>
          </p:cNvPr>
          <p:cNvSpPr/>
          <p:nvPr/>
        </p:nvSpPr>
        <p:spPr>
          <a:xfrm>
            <a:off x="44052" y="4475676"/>
            <a:ext cx="5478560" cy="484632"/>
          </a:xfrm>
          <a:custGeom>
            <a:avLst/>
            <a:gdLst>
              <a:gd name="connsiteX0" fmla="*/ 0 w 5803270"/>
              <a:gd name="connsiteY0" fmla="*/ 0 h 484632"/>
              <a:gd name="connsiteX1" fmla="*/ 5560954 w 5803270"/>
              <a:gd name="connsiteY1" fmla="*/ 0 h 484632"/>
              <a:gd name="connsiteX2" fmla="*/ 5803270 w 5803270"/>
              <a:gd name="connsiteY2" fmla="*/ 242316 h 484632"/>
              <a:gd name="connsiteX3" fmla="*/ 5560954 w 5803270"/>
              <a:gd name="connsiteY3" fmla="*/ 484632 h 484632"/>
              <a:gd name="connsiteX4" fmla="*/ 0 w 5803270"/>
              <a:gd name="connsiteY4" fmla="*/ 484632 h 484632"/>
              <a:gd name="connsiteX5" fmla="*/ 242316 w 5803270"/>
              <a:gd name="connsiteY5" fmla="*/ 242316 h 484632"/>
              <a:gd name="connsiteX6" fmla="*/ 0 w 5803270"/>
              <a:gd name="connsiteY6" fmla="*/ 0 h 484632"/>
              <a:gd name="connsiteX0" fmla="*/ 0 w 5803270"/>
              <a:gd name="connsiteY0" fmla="*/ 0 h 484632"/>
              <a:gd name="connsiteX1" fmla="*/ 5560954 w 5803270"/>
              <a:gd name="connsiteY1" fmla="*/ 0 h 484632"/>
              <a:gd name="connsiteX2" fmla="*/ 5803270 w 5803270"/>
              <a:gd name="connsiteY2" fmla="*/ 242316 h 484632"/>
              <a:gd name="connsiteX3" fmla="*/ 5560954 w 5803270"/>
              <a:gd name="connsiteY3" fmla="*/ 484632 h 484632"/>
              <a:gd name="connsiteX4" fmla="*/ 0 w 5803270"/>
              <a:gd name="connsiteY4" fmla="*/ 484632 h 484632"/>
              <a:gd name="connsiteX5" fmla="*/ 48006 w 5803270"/>
              <a:gd name="connsiteY5" fmla="*/ 253746 h 484632"/>
              <a:gd name="connsiteX6" fmla="*/ 0 w 5803270"/>
              <a:gd name="connsiteY6" fmla="*/ 0 h 4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3270" h="484632">
                <a:moveTo>
                  <a:pt x="0" y="0"/>
                </a:moveTo>
                <a:lnTo>
                  <a:pt x="5560954" y="0"/>
                </a:lnTo>
                <a:lnTo>
                  <a:pt x="5803270" y="242316"/>
                </a:lnTo>
                <a:lnTo>
                  <a:pt x="5560954" y="484632"/>
                </a:lnTo>
                <a:lnTo>
                  <a:pt x="0" y="484632"/>
                </a:lnTo>
                <a:lnTo>
                  <a:pt x="48006" y="253746"/>
                </a:lnTo>
                <a:lnTo>
                  <a:pt x="0" y="0"/>
                </a:lnTo>
                <a:close/>
              </a:path>
            </a:pathLst>
          </a:custGeom>
          <a:solidFill>
            <a:schemeClr val="accent3">
              <a:lumMod val="50000"/>
            </a:schemeClr>
          </a:solidFill>
          <a:ln>
            <a:solidFill>
              <a:schemeClr val="bg1">
                <a:lumMod val="95000"/>
              </a:schemeClr>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Arrow: Chevron 46">
            <a:extLst>
              <a:ext uri="{FF2B5EF4-FFF2-40B4-BE49-F238E27FC236}">
                <a16:creationId xmlns:a16="http://schemas.microsoft.com/office/drawing/2014/main" id="{034B00B2-44BD-66F0-43CF-4AE74DBB629C}"/>
              </a:ext>
            </a:extLst>
          </p:cNvPr>
          <p:cNvSpPr/>
          <p:nvPr/>
        </p:nvSpPr>
        <p:spPr>
          <a:xfrm>
            <a:off x="5328833" y="4475676"/>
            <a:ext cx="3250990" cy="484632"/>
          </a:xfrm>
          <a:prstGeom prst="chevron">
            <a:avLst/>
          </a:prstGeom>
          <a:solidFill>
            <a:srgbClr val="0070C0"/>
          </a:solidFill>
          <a:ln>
            <a:solidFill>
              <a:schemeClr val="bg1">
                <a:lumMod val="95000"/>
              </a:schemeClr>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Arrow: Chevron 47">
            <a:extLst>
              <a:ext uri="{FF2B5EF4-FFF2-40B4-BE49-F238E27FC236}">
                <a16:creationId xmlns:a16="http://schemas.microsoft.com/office/drawing/2014/main" id="{2EAB1D77-7F83-FF41-BE48-F75D2A80ECC9}"/>
              </a:ext>
            </a:extLst>
          </p:cNvPr>
          <p:cNvSpPr/>
          <p:nvPr/>
        </p:nvSpPr>
        <p:spPr>
          <a:xfrm>
            <a:off x="8428776" y="4478940"/>
            <a:ext cx="3585164" cy="484632"/>
          </a:xfrm>
          <a:prstGeom prst="chevron">
            <a:avLst/>
          </a:prstGeom>
          <a:solidFill>
            <a:srgbClr val="3093E5"/>
          </a:solidFill>
          <a:ln>
            <a:solidFill>
              <a:schemeClr val="bg1">
                <a:lumMod val="95000"/>
              </a:schemeClr>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AD42810E-6C03-B643-8F02-B3BBF21D68F5}"/>
              </a:ext>
            </a:extLst>
          </p:cNvPr>
          <p:cNvSpPr txBox="1"/>
          <p:nvPr/>
        </p:nvSpPr>
        <p:spPr>
          <a:xfrm>
            <a:off x="246322" y="4524776"/>
            <a:ext cx="4298518" cy="369332"/>
          </a:xfrm>
          <a:prstGeom prst="rect">
            <a:avLst/>
          </a:prstGeom>
          <a:noFill/>
        </p:spPr>
        <p:txBody>
          <a:bodyPr wrap="square">
            <a:spAutoFit/>
          </a:bodyPr>
          <a:lstStyle/>
          <a:p>
            <a:pPr algn="ctr"/>
            <a:r>
              <a:rPr lang="en-US" b="1" dirty="0">
                <a:solidFill>
                  <a:schemeClr val="bg1"/>
                </a:solidFill>
                <a:latin typeface="Calibri" panose="020F0502020204030204" pitchFamily="34" charset="0"/>
                <a:cs typeface="Calibri" panose="020F0502020204030204" pitchFamily="34" charset="0"/>
              </a:rPr>
              <a:t>Cryptography…</a:t>
            </a:r>
            <a:endParaRPr lang="en-US" sz="1400" b="1" dirty="0">
              <a:solidFill>
                <a:schemeClr val="bg1"/>
              </a:solidFill>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F945CDFB-FBDA-19D2-BF0B-FE06752E6DB8}"/>
              </a:ext>
            </a:extLst>
          </p:cNvPr>
          <p:cNvSpPr txBox="1"/>
          <p:nvPr/>
        </p:nvSpPr>
        <p:spPr>
          <a:xfrm>
            <a:off x="5441133" y="4539683"/>
            <a:ext cx="2987642" cy="369332"/>
          </a:xfrm>
          <a:prstGeom prst="rect">
            <a:avLst/>
          </a:prstGeom>
          <a:noFill/>
        </p:spPr>
        <p:txBody>
          <a:bodyPr wrap="square">
            <a:spAutoFit/>
          </a:bodyPr>
          <a:lstStyle/>
          <a:p>
            <a:pPr algn="ctr"/>
            <a:r>
              <a:rPr lang="en-US" b="1" dirty="0">
                <a:solidFill>
                  <a:schemeClr val="bg1"/>
                </a:solidFill>
                <a:latin typeface="Calibri" panose="020F0502020204030204" pitchFamily="34" charset="0"/>
                <a:cs typeface="Calibri" panose="020F0502020204030204" pitchFamily="34" charset="0"/>
              </a:rPr>
              <a:t>Quantum Computers…</a:t>
            </a:r>
          </a:p>
        </p:txBody>
      </p:sp>
      <p:sp>
        <p:nvSpPr>
          <p:cNvPr id="51" name="TextBox 50">
            <a:extLst>
              <a:ext uri="{FF2B5EF4-FFF2-40B4-BE49-F238E27FC236}">
                <a16:creationId xmlns:a16="http://schemas.microsoft.com/office/drawing/2014/main" id="{963817E3-15C9-88B2-50C7-5C182B2194EA}"/>
              </a:ext>
            </a:extLst>
          </p:cNvPr>
          <p:cNvSpPr txBox="1"/>
          <p:nvPr/>
        </p:nvSpPr>
        <p:spPr>
          <a:xfrm>
            <a:off x="8323859" y="4552929"/>
            <a:ext cx="3988348" cy="369332"/>
          </a:xfrm>
          <a:prstGeom prst="rect">
            <a:avLst/>
          </a:prstGeom>
          <a:noFill/>
        </p:spPr>
        <p:txBody>
          <a:bodyPr wrap="square">
            <a:spAutoFit/>
          </a:bodyPr>
          <a:lstStyle/>
          <a:p>
            <a:pPr algn="ctr"/>
            <a:r>
              <a:rPr lang="en-US" b="1" dirty="0">
                <a:solidFill>
                  <a:schemeClr val="bg1"/>
                </a:solidFill>
                <a:latin typeface="Calibri" panose="020F0502020204030204" pitchFamily="34" charset="0"/>
                <a:cs typeface="Calibri" panose="020F0502020204030204" pitchFamily="34" charset="0"/>
              </a:rPr>
              <a:t>Post Quantum Cryptography</a:t>
            </a:r>
          </a:p>
        </p:txBody>
      </p:sp>
      <p:sp>
        <p:nvSpPr>
          <p:cNvPr id="24" name="object 18">
            <a:extLst>
              <a:ext uri="{FF2B5EF4-FFF2-40B4-BE49-F238E27FC236}">
                <a16:creationId xmlns:a16="http://schemas.microsoft.com/office/drawing/2014/main" id="{39B1B75D-3070-3D97-6C51-C74A6F83E5C0}"/>
              </a:ext>
            </a:extLst>
          </p:cNvPr>
          <p:cNvSpPr txBox="1">
            <a:spLocks/>
          </p:cNvSpPr>
          <p:nvPr/>
        </p:nvSpPr>
        <p:spPr>
          <a:xfrm>
            <a:off x="1217985" y="274320"/>
            <a:ext cx="10585689"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Evolution of Cryptographic Algorithms &amp; Standards</a:t>
            </a:r>
          </a:p>
        </p:txBody>
      </p:sp>
    </p:spTree>
    <p:extLst>
      <p:ext uri="{BB962C8B-B14F-4D97-AF65-F5344CB8AC3E}">
        <p14:creationId xmlns:p14="http://schemas.microsoft.com/office/powerpoint/2010/main" val="1517811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E80EE680-5987-5BD6-936C-E2105751D2F0}"/>
              </a:ext>
            </a:extLst>
          </p:cNvPr>
          <p:cNvSpPr/>
          <p:nvPr/>
        </p:nvSpPr>
        <p:spPr>
          <a:xfrm flipH="1">
            <a:off x="0" y="1111308"/>
            <a:ext cx="5674868" cy="5746692"/>
          </a:xfrm>
          <a:custGeom>
            <a:avLst/>
            <a:gdLst>
              <a:gd name="connsiteX0" fmla="*/ 0 w 7620000"/>
              <a:gd name="connsiteY0" fmla="*/ 5746692 h 5746692"/>
              <a:gd name="connsiteX1" fmla="*/ 1436673 w 7620000"/>
              <a:gd name="connsiteY1" fmla="*/ 0 h 5746692"/>
              <a:gd name="connsiteX2" fmla="*/ 7620000 w 7620000"/>
              <a:gd name="connsiteY2" fmla="*/ 0 h 5746692"/>
              <a:gd name="connsiteX3" fmla="*/ 6183327 w 7620000"/>
              <a:gd name="connsiteY3" fmla="*/ 5746692 h 5746692"/>
              <a:gd name="connsiteX4" fmla="*/ 0 w 7620000"/>
              <a:gd name="connsiteY4" fmla="*/ 5746692 h 5746692"/>
              <a:gd name="connsiteX0" fmla="*/ 0 w 7620000"/>
              <a:gd name="connsiteY0" fmla="*/ 5746692 h 5746692"/>
              <a:gd name="connsiteX1" fmla="*/ 1436673 w 7620000"/>
              <a:gd name="connsiteY1" fmla="*/ 0 h 5746692"/>
              <a:gd name="connsiteX2" fmla="*/ 7620000 w 7620000"/>
              <a:gd name="connsiteY2" fmla="*/ 0 h 5746692"/>
              <a:gd name="connsiteX3" fmla="*/ 7618427 w 7620000"/>
              <a:gd name="connsiteY3" fmla="*/ 5746692 h 5746692"/>
              <a:gd name="connsiteX4" fmla="*/ 0 w 7620000"/>
              <a:gd name="connsiteY4" fmla="*/ 5746692 h 574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0" h="5746692">
                <a:moveTo>
                  <a:pt x="0" y="5746692"/>
                </a:moveTo>
                <a:lnTo>
                  <a:pt x="1436673" y="0"/>
                </a:lnTo>
                <a:lnTo>
                  <a:pt x="7620000" y="0"/>
                </a:lnTo>
                <a:cubicBezTo>
                  <a:pt x="7619476" y="1915564"/>
                  <a:pt x="7618951" y="3831128"/>
                  <a:pt x="7618427" y="5746692"/>
                </a:cubicBezTo>
                <a:lnTo>
                  <a:pt x="0" y="5746692"/>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4">
            <a:extLst>
              <a:ext uri="{FF2B5EF4-FFF2-40B4-BE49-F238E27FC236}">
                <a16:creationId xmlns:a16="http://schemas.microsoft.com/office/drawing/2014/main" id="{6405356E-5DF9-AD88-ADA1-DE9E2FEDEB94}"/>
              </a:ext>
            </a:extLst>
          </p:cNvPr>
          <p:cNvSpPr/>
          <p:nvPr/>
        </p:nvSpPr>
        <p:spPr>
          <a:xfrm flipH="1">
            <a:off x="-2" y="1389597"/>
            <a:ext cx="4767265" cy="544935"/>
          </a:xfrm>
          <a:custGeom>
            <a:avLst/>
            <a:gdLst>
              <a:gd name="connsiteX0" fmla="*/ 0 w 7620000"/>
              <a:gd name="connsiteY0" fmla="*/ 5746692 h 5746692"/>
              <a:gd name="connsiteX1" fmla="*/ 1436673 w 7620000"/>
              <a:gd name="connsiteY1" fmla="*/ 0 h 5746692"/>
              <a:gd name="connsiteX2" fmla="*/ 7620000 w 7620000"/>
              <a:gd name="connsiteY2" fmla="*/ 0 h 5746692"/>
              <a:gd name="connsiteX3" fmla="*/ 6183327 w 7620000"/>
              <a:gd name="connsiteY3" fmla="*/ 5746692 h 5746692"/>
              <a:gd name="connsiteX4" fmla="*/ 0 w 7620000"/>
              <a:gd name="connsiteY4" fmla="*/ 5746692 h 5746692"/>
              <a:gd name="connsiteX0" fmla="*/ 0 w 7620000"/>
              <a:gd name="connsiteY0" fmla="*/ 5746692 h 5746692"/>
              <a:gd name="connsiteX1" fmla="*/ 1436673 w 7620000"/>
              <a:gd name="connsiteY1" fmla="*/ 0 h 5746692"/>
              <a:gd name="connsiteX2" fmla="*/ 7620000 w 7620000"/>
              <a:gd name="connsiteY2" fmla="*/ 0 h 5746692"/>
              <a:gd name="connsiteX3" fmla="*/ 7618427 w 7620000"/>
              <a:gd name="connsiteY3" fmla="*/ 5746692 h 5746692"/>
              <a:gd name="connsiteX4" fmla="*/ 0 w 7620000"/>
              <a:gd name="connsiteY4" fmla="*/ 5746692 h 5746692"/>
              <a:gd name="connsiteX0" fmla="*/ 0 w 7620000"/>
              <a:gd name="connsiteY0" fmla="*/ 5746692 h 5746692"/>
              <a:gd name="connsiteX1" fmla="*/ 164494 w 7620000"/>
              <a:gd name="connsiteY1" fmla="*/ 0 h 5746692"/>
              <a:gd name="connsiteX2" fmla="*/ 7620000 w 7620000"/>
              <a:gd name="connsiteY2" fmla="*/ 0 h 5746692"/>
              <a:gd name="connsiteX3" fmla="*/ 7618427 w 7620000"/>
              <a:gd name="connsiteY3" fmla="*/ 5746692 h 5746692"/>
              <a:gd name="connsiteX4" fmla="*/ 0 w 7620000"/>
              <a:gd name="connsiteY4" fmla="*/ 5746692 h 574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0" h="5746692">
                <a:moveTo>
                  <a:pt x="0" y="5746692"/>
                </a:moveTo>
                <a:lnTo>
                  <a:pt x="164494" y="0"/>
                </a:lnTo>
                <a:lnTo>
                  <a:pt x="7620000" y="0"/>
                </a:lnTo>
                <a:cubicBezTo>
                  <a:pt x="7619476" y="1915564"/>
                  <a:pt x="7618951" y="3831128"/>
                  <a:pt x="7618427" y="5746692"/>
                </a:cubicBezTo>
                <a:lnTo>
                  <a:pt x="0" y="5746692"/>
                </a:lnTo>
                <a:close/>
              </a:path>
            </a:pathLst>
          </a:custGeom>
          <a:solidFill>
            <a:srgbClr val="339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Design Center</a:t>
            </a:r>
          </a:p>
        </p:txBody>
      </p:sp>
      <p:sp>
        <p:nvSpPr>
          <p:cNvPr id="8" name="Parallelogram 4">
            <a:extLst>
              <a:ext uri="{FF2B5EF4-FFF2-40B4-BE49-F238E27FC236}">
                <a16:creationId xmlns:a16="http://schemas.microsoft.com/office/drawing/2014/main" id="{721112DA-529F-DED4-E7DF-8251918E0B60}"/>
              </a:ext>
            </a:extLst>
          </p:cNvPr>
          <p:cNvSpPr/>
          <p:nvPr/>
        </p:nvSpPr>
        <p:spPr>
          <a:xfrm rot="10800000" flipH="1">
            <a:off x="4643021" y="1392487"/>
            <a:ext cx="7548979" cy="558194"/>
          </a:xfrm>
          <a:custGeom>
            <a:avLst/>
            <a:gdLst>
              <a:gd name="connsiteX0" fmla="*/ 0 w 7620000"/>
              <a:gd name="connsiteY0" fmla="*/ 5746692 h 5746692"/>
              <a:gd name="connsiteX1" fmla="*/ 1436673 w 7620000"/>
              <a:gd name="connsiteY1" fmla="*/ 0 h 5746692"/>
              <a:gd name="connsiteX2" fmla="*/ 7620000 w 7620000"/>
              <a:gd name="connsiteY2" fmla="*/ 0 h 5746692"/>
              <a:gd name="connsiteX3" fmla="*/ 6183327 w 7620000"/>
              <a:gd name="connsiteY3" fmla="*/ 5746692 h 5746692"/>
              <a:gd name="connsiteX4" fmla="*/ 0 w 7620000"/>
              <a:gd name="connsiteY4" fmla="*/ 5746692 h 5746692"/>
              <a:gd name="connsiteX0" fmla="*/ 0 w 7620000"/>
              <a:gd name="connsiteY0" fmla="*/ 5746692 h 5746692"/>
              <a:gd name="connsiteX1" fmla="*/ 1436673 w 7620000"/>
              <a:gd name="connsiteY1" fmla="*/ 0 h 5746692"/>
              <a:gd name="connsiteX2" fmla="*/ 7620000 w 7620000"/>
              <a:gd name="connsiteY2" fmla="*/ 0 h 5746692"/>
              <a:gd name="connsiteX3" fmla="*/ 7618427 w 7620000"/>
              <a:gd name="connsiteY3" fmla="*/ 5746692 h 5746692"/>
              <a:gd name="connsiteX4" fmla="*/ 0 w 7620000"/>
              <a:gd name="connsiteY4" fmla="*/ 5746692 h 5746692"/>
              <a:gd name="connsiteX0" fmla="*/ 0 w 7620000"/>
              <a:gd name="connsiteY0" fmla="*/ 5746692 h 5746692"/>
              <a:gd name="connsiteX1" fmla="*/ 164494 w 7620000"/>
              <a:gd name="connsiteY1" fmla="*/ 0 h 5746692"/>
              <a:gd name="connsiteX2" fmla="*/ 7620000 w 7620000"/>
              <a:gd name="connsiteY2" fmla="*/ 0 h 5746692"/>
              <a:gd name="connsiteX3" fmla="*/ 7618427 w 7620000"/>
              <a:gd name="connsiteY3" fmla="*/ 5746692 h 5746692"/>
              <a:gd name="connsiteX4" fmla="*/ 0 w 7620000"/>
              <a:gd name="connsiteY4" fmla="*/ 5746692 h 5746692"/>
              <a:gd name="connsiteX0" fmla="*/ 0 w 7620000"/>
              <a:gd name="connsiteY0" fmla="*/ 5746692 h 5746692"/>
              <a:gd name="connsiteX1" fmla="*/ 142968 w 7620000"/>
              <a:gd name="connsiteY1" fmla="*/ 0 h 5746692"/>
              <a:gd name="connsiteX2" fmla="*/ 7620000 w 7620000"/>
              <a:gd name="connsiteY2" fmla="*/ 0 h 5746692"/>
              <a:gd name="connsiteX3" fmla="*/ 7618427 w 7620000"/>
              <a:gd name="connsiteY3" fmla="*/ 5746692 h 5746692"/>
              <a:gd name="connsiteX4" fmla="*/ 0 w 7620000"/>
              <a:gd name="connsiteY4" fmla="*/ 5746692 h 5746692"/>
              <a:gd name="connsiteX0" fmla="*/ 0 w 7620000"/>
              <a:gd name="connsiteY0" fmla="*/ 5746692 h 5746692"/>
              <a:gd name="connsiteX1" fmla="*/ 132206 w 7620000"/>
              <a:gd name="connsiteY1" fmla="*/ 133930 h 5746692"/>
              <a:gd name="connsiteX2" fmla="*/ 7620000 w 7620000"/>
              <a:gd name="connsiteY2" fmla="*/ 0 h 5746692"/>
              <a:gd name="connsiteX3" fmla="*/ 7618427 w 7620000"/>
              <a:gd name="connsiteY3" fmla="*/ 5746692 h 5746692"/>
              <a:gd name="connsiteX4" fmla="*/ 0 w 7620000"/>
              <a:gd name="connsiteY4" fmla="*/ 5746692 h 5746692"/>
              <a:gd name="connsiteX0" fmla="*/ 0 w 7620000"/>
              <a:gd name="connsiteY0" fmla="*/ 5746692 h 5746692"/>
              <a:gd name="connsiteX1" fmla="*/ 115195 w 7620000"/>
              <a:gd name="connsiteY1" fmla="*/ 133930 h 5746692"/>
              <a:gd name="connsiteX2" fmla="*/ 7620000 w 7620000"/>
              <a:gd name="connsiteY2" fmla="*/ 0 h 5746692"/>
              <a:gd name="connsiteX3" fmla="*/ 7618427 w 7620000"/>
              <a:gd name="connsiteY3" fmla="*/ 5746692 h 5746692"/>
              <a:gd name="connsiteX4" fmla="*/ 0 w 7620000"/>
              <a:gd name="connsiteY4" fmla="*/ 5746692 h 5746692"/>
              <a:gd name="connsiteX0" fmla="*/ 0 w 7620000"/>
              <a:gd name="connsiteY0" fmla="*/ 5746692 h 5746692"/>
              <a:gd name="connsiteX1" fmla="*/ 100615 w 7620000"/>
              <a:gd name="connsiteY1" fmla="*/ 133930 h 5746692"/>
              <a:gd name="connsiteX2" fmla="*/ 7620000 w 7620000"/>
              <a:gd name="connsiteY2" fmla="*/ 0 h 5746692"/>
              <a:gd name="connsiteX3" fmla="*/ 7618427 w 7620000"/>
              <a:gd name="connsiteY3" fmla="*/ 5746692 h 5746692"/>
              <a:gd name="connsiteX4" fmla="*/ 0 w 7620000"/>
              <a:gd name="connsiteY4" fmla="*/ 5746692 h 574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0" h="5746692">
                <a:moveTo>
                  <a:pt x="0" y="5746692"/>
                </a:moveTo>
                <a:lnTo>
                  <a:pt x="100615" y="133930"/>
                </a:lnTo>
                <a:lnTo>
                  <a:pt x="7620000" y="0"/>
                </a:lnTo>
                <a:cubicBezTo>
                  <a:pt x="7619476" y="1915564"/>
                  <a:pt x="7618951" y="3831128"/>
                  <a:pt x="7618427" y="5746692"/>
                </a:cubicBezTo>
                <a:lnTo>
                  <a:pt x="0" y="5746692"/>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36AA858-A608-717C-495E-D42F61441657}"/>
              </a:ext>
            </a:extLst>
          </p:cNvPr>
          <p:cNvSpPr txBox="1"/>
          <p:nvPr/>
        </p:nvSpPr>
        <p:spPr>
          <a:xfrm>
            <a:off x="7221539" y="1399119"/>
            <a:ext cx="2695575" cy="544937"/>
          </a:xfrm>
          <a:prstGeom prst="rect">
            <a:avLst/>
          </a:prstGeom>
        </p:spPr>
        <p:txBody>
          <a:bodyPr vert="horz" wrap="square" lIns="0" tIns="0" rIns="0" bIns="0" rtlCol="0" anchor="ctr" anchorCtr="0">
            <a:noAutofit/>
          </a:bodyPr>
          <a:lstStyle/>
          <a:p>
            <a:pPr algn="ctr"/>
            <a:r>
              <a:rPr lang="en-US" sz="2000" b="1" dirty="0">
                <a:solidFill>
                  <a:schemeClr val="bg1"/>
                </a:solidFill>
                <a:latin typeface="Calibri" panose="020F0502020204030204" pitchFamily="34" charset="0"/>
                <a:cs typeface="Calibri" panose="020F0502020204030204" pitchFamily="34" charset="0"/>
              </a:rPr>
              <a:t>OSPT Centers</a:t>
            </a:r>
          </a:p>
        </p:txBody>
      </p:sp>
      <p:sp>
        <p:nvSpPr>
          <p:cNvPr id="10" name="TextBox 9">
            <a:extLst>
              <a:ext uri="{FF2B5EF4-FFF2-40B4-BE49-F238E27FC236}">
                <a16:creationId xmlns:a16="http://schemas.microsoft.com/office/drawing/2014/main" id="{1B86AB29-2AE8-7219-2C9F-EDC4752B0ED0}"/>
              </a:ext>
            </a:extLst>
          </p:cNvPr>
          <p:cNvSpPr txBox="1"/>
          <p:nvPr/>
        </p:nvSpPr>
        <p:spPr>
          <a:xfrm>
            <a:off x="334103" y="2113023"/>
            <a:ext cx="2695575" cy="544937"/>
          </a:xfrm>
          <a:prstGeom prst="rect">
            <a:avLst/>
          </a:prstGeom>
        </p:spPr>
        <p:txBody>
          <a:bodyPr vert="horz" wrap="square" lIns="0" tIns="0" rIns="0" bIns="0" rtlCol="0" anchor="ctr" anchorCtr="0">
            <a:noAutofit/>
          </a:bodyPr>
          <a:lstStyle/>
          <a:p>
            <a:pPr>
              <a:lnSpc>
                <a:spcPct val="150000"/>
              </a:lnSpc>
              <a:spcBef>
                <a:spcPts val="600"/>
              </a:spcBef>
              <a:tabLst>
                <a:tab pos="275321" algn="l"/>
                <a:tab pos="275705" algn="l"/>
              </a:tabLst>
            </a:pPr>
            <a:r>
              <a:rPr lang="en-US" sz="2000" b="1" dirty="0">
                <a:solidFill>
                  <a:schemeClr val="accent3"/>
                </a:solidFill>
                <a:latin typeface="+mj-lt"/>
              </a:rPr>
              <a:t>Added Value</a:t>
            </a:r>
          </a:p>
        </p:txBody>
      </p:sp>
      <p:sp>
        <p:nvSpPr>
          <p:cNvPr id="13" name="TextBox 12">
            <a:extLst>
              <a:ext uri="{FF2B5EF4-FFF2-40B4-BE49-F238E27FC236}">
                <a16:creationId xmlns:a16="http://schemas.microsoft.com/office/drawing/2014/main" id="{9880F678-4D26-EF11-8ED9-C65664D7C85E}"/>
              </a:ext>
            </a:extLst>
          </p:cNvPr>
          <p:cNvSpPr txBox="1"/>
          <p:nvPr/>
        </p:nvSpPr>
        <p:spPr>
          <a:xfrm>
            <a:off x="334103" y="3700734"/>
            <a:ext cx="2695575" cy="544937"/>
          </a:xfrm>
          <a:prstGeom prst="rect">
            <a:avLst/>
          </a:prstGeom>
        </p:spPr>
        <p:txBody>
          <a:bodyPr vert="horz" wrap="square" lIns="0" tIns="0" rIns="0" bIns="0" rtlCol="0" anchor="ctr" anchorCtr="0">
            <a:noAutofit/>
          </a:bodyPr>
          <a:lstStyle/>
          <a:p>
            <a:pPr>
              <a:lnSpc>
                <a:spcPct val="150000"/>
              </a:lnSpc>
              <a:spcBef>
                <a:spcPts val="600"/>
              </a:spcBef>
              <a:tabLst>
                <a:tab pos="275321" algn="l"/>
                <a:tab pos="275705" algn="l"/>
              </a:tabLst>
            </a:pPr>
            <a:r>
              <a:rPr lang="en-US" sz="2000" b="1" dirty="0">
                <a:solidFill>
                  <a:schemeClr val="accent3"/>
                </a:solidFill>
                <a:latin typeface="+mj-lt"/>
              </a:rPr>
              <a:t>Differentiation</a:t>
            </a:r>
          </a:p>
        </p:txBody>
      </p:sp>
      <p:sp>
        <p:nvSpPr>
          <p:cNvPr id="20" name="TextBox 19">
            <a:extLst>
              <a:ext uri="{FF2B5EF4-FFF2-40B4-BE49-F238E27FC236}">
                <a16:creationId xmlns:a16="http://schemas.microsoft.com/office/drawing/2014/main" id="{C6EBA798-20D6-D74B-F2A1-CAC93EDFE787}"/>
              </a:ext>
            </a:extLst>
          </p:cNvPr>
          <p:cNvSpPr txBox="1"/>
          <p:nvPr/>
        </p:nvSpPr>
        <p:spPr>
          <a:xfrm>
            <a:off x="495795" y="2617258"/>
            <a:ext cx="4002775" cy="803935"/>
          </a:xfrm>
          <a:prstGeom prst="rect">
            <a:avLst/>
          </a:prstGeom>
        </p:spPr>
        <p:txBody>
          <a:bodyPr vert="horz" wrap="square" lIns="0" tIns="0" rIns="0" bIns="0" rtlCol="0" anchor="t" anchorCtr="0">
            <a:no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Design customer specific microcontrollers (ASIC, ASSP)</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Automotive grading</a:t>
            </a:r>
          </a:p>
        </p:txBody>
      </p:sp>
      <p:sp>
        <p:nvSpPr>
          <p:cNvPr id="21" name="TextBox 20">
            <a:extLst>
              <a:ext uri="{FF2B5EF4-FFF2-40B4-BE49-F238E27FC236}">
                <a16:creationId xmlns:a16="http://schemas.microsoft.com/office/drawing/2014/main" id="{9BFEDA00-5244-806C-ACFF-5DEDD3C28114}"/>
              </a:ext>
            </a:extLst>
          </p:cNvPr>
          <p:cNvSpPr txBox="1"/>
          <p:nvPr/>
        </p:nvSpPr>
        <p:spPr>
          <a:xfrm>
            <a:off x="530508" y="4213035"/>
            <a:ext cx="4746858" cy="803935"/>
          </a:xfrm>
          <a:prstGeom prst="rect">
            <a:avLst/>
          </a:prstGeom>
        </p:spPr>
        <p:txBody>
          <a:bodyPr vert="horz" wrap="square" lIns="0" tIns="0" rIns="0" bIns="0" rtlCol="0" anchor="t" anchorCtr="0">
            <a:no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Secure Design Expertise &amp; Certification: Common Criteria, FIPS, NIST Post Quantum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Competitive Open-Source RISC-V technology</a:t>
            </a:r>
          </a:p>
        </p:txBody>
      </p:sp>
      <p:pic>
        <p:nvPicPr>
          <p:cNvPr id="22" name="Picture 8">
            <a:extLst>
              <a:ext uri="{FF2B5EF4-FFF2-40B4-BE49-F238E27FC236}">
                <a16:creationId xmlns:a16="http://schemas.microsoft.com/office/drawing/2014/main" id="{35664CB0-4B5B-64FD-63CC-63810DFAF62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702" y="5435191"/>
            <a:ext cx="11969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ommon Criteria for Information Technology Security Evaluation Part 3:  Security assurance components April 2017 Version 3.1 Revi">
            <a:extLst>
              <a:ext uri="{FF2B5EF4-FFF2-40B4-BE49-F238E27FC236}">
                <a16:creationId xmlns:a16="http://schemas.microsoft.com/office/drawing/2014/main" id="{2C1817E9-021B-84E3-6419-FE141C0A6E7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68178" y="5435191"/>
            <a:ext cx="11398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https://miro.medium.com/v2/resize:fit:875/1*Hw6GbWR55IdWEY4rn7NMQg.png">
            <a:extLst>
              <a:ext uri="{FF2B5EF4-FFF2-40B4-BE49-F238E27FC236}">
                <a16:creationId xmlns:a16="http://schemas.microsoft.com/office/drawing/2014/main" id="{C6DC56C4-9855-B656-3E48-1DBFE4D55D5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4515" y="5449478"/>
            <a:ext cx="11398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FABF06A2-F7C6-8312-697D-0C96B96DC6C5}"/>
              </a:ext>
            </a:extLst>
          </p:cNvPr>
          <p:cNvSpPr txBox="1"/>
          <p:nvPr/>
        </p:nvSpPr>
        <p:spPr>
          <a:xfrm>
            <a:off x="5191243" y="2113023"/>
            <a:ext cx="2695575" cy="544937"/>
          </a:xfrm>
          <a:prstGeom prst="rect">
            <a:avLst/>
          </a:prstGeom>
        </p:spPr>
        <p:txBody>
          <a:bodyPr vert="horz" wrap="square" lIns="0" tIns="0" rIns="0" bIns="0" rtlCol="0" anchor="ctr" anchorCtr="0">
            <a:noAutofit/>
          </a:bodyPr>
          <a:lstStyle/>
          <a:p>
            <a:pPr>
              <a:lnSpc>
                <a:spcPct val="150000"/>
              </a:lnSpc>
              <a:spcBef>
                <a:spcPts val="600"/>
              </a:spcBef>
              <a:tabLst>
                <a:tab pos="275321" algn="l"/>
                <a:tab pos="275705" algn="l"/>
              </a:tabLst>
            </a:pPr>
            <a:r>
              <a:rPr lang="en-US" sz="2000" b="1" dirty="0">
                <a:solidFill>
                  <a:schemeClr val="accent3"/>
                </a:solidFill>
                <a:latin typeface="+mj-lt"/>
              </a:rPr>
              <a:t>Added Value</a:t>
            </a:r>
          </a:p>
        </p:txBody>
      </p:sp>
      <p:sp>
        <p:nvSpPr>
          <p:cNvPr id="31" name="TextBox 30">
            <a:extLst>
              <a:ext uri="{FF2B5EF4-FFF2-40B4-BE49-F238E27FC236}">
                <a16:creationId xmlns:a16="http://schemas.microsoft.com/office/drawing/2014/main" id="{9E3478E6-A38C-B032-C634-24AD168281DC}"/>
              </a:ext>
            </a:extLst>
          </p:cNvPr>
          <p:cNvSpPr txBox="1"/>
          <p:nvPr/>
        </p:nvSpPr>
        <p:spPr>
          <a:xfrm>
            <a:off x="5409756" y="3373218"/>
            <a:ext cx="2695575" cy="544937"/>
          </a:xfrm>
          <a:prstGeom prst="rect">
            <a:avLst/>
          </a:prstGeom>
        </p:spPr>
        <p:txBody>
          <a:bodyPr vert="horz" wrap="square" lIns="0" tIns="0" rIns="0" bIns="0" rtlCol="0" anchor="ctr" anchorCtr="0">
            <a:noAutofit/>
          </a:bodyPr>
          <a:lstStyle/>
          <a:p>
            <a:pPr>
              <a:lnSpc>
                <a:spcPct val="150000"/>
              </a:lnSpc>
              <a:spcBef>
                <a:spcPts val="600"/>
              </a:spcBef>
              <a:tabLst>
                <a:tab pos="275321" algn="l"/>
                <a:tab pos="275705" algn="l"/>
              </a:tabLst>
            </a:pPr>
            <a:r>
              <a:rPr lang="en-US" sz="2000" b="1" dirty="0">
                <a:solidFill>
                  <a:schemeClr val="accent3"/>
                </a:solidFill>
                <a:latin typeface="+mj-lt"/>
              </a:rPr>
              <a:t>Differentiation</a:t>
            </a:r>
          </a:p>
        </p:txBody>
      </p:sp>
      <p:sp>
        <p:nvSpPr>
          <p:cNvPr id="32" name="TextBox 31">
            <a:extLst>
              <a:ext uri="{FF2B5EF4-FFF2-40B4-BE49-F238E27FC236}">
                <a16:creationId xmlns:a16="http://schemas.microsoft.com/office/drawing/2014/main" id="{EA25B4C0-0533-38B3-F303-7FFC2A8D039B}"/>
              </a:ext>
            </a:extLst>
          </p:cNvPr>
          <p:cNvSpPr txBox="1"/>
          <p:nvPr/>
        </p:nvSpPr>
        <p:spPr>
          <a:xfrm>
            <a:off x="5352935" y="2617258"/>
            <a:ext cx="4746858" cy="803935"/>
          </a:xfrm>
          <a:prstGeom prst="rect">
            <a:avLst/>
          </a:prstGeom>
        </p:spPr>
        <p:txBody>
          <a:bodyPr vert="horz" wrap="square" lIns="0" tIns="0" rIns="0" bIns="0" rtlCol="0" anchor="t" anchorCtr="0">
            <a:no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Software and Digital Identity injection at Chip Module level</a:t>
            </a:r>
          </a:p>
        </p:txBody>
      </p:sp>
      <p:sp>
        <p:nvSpPr>
          <p:cNvPr id="33" name="TextBox 32">
            <a:extLst>
              <a:ext uri="{FF2B5EF4-FFF2-40B4-BE49-F238E27FC236}">
                <a16:creationId xmlns:a16="http://schemas.microsoft.com/office/drawing/2014/main" id="{AEAD03AA-0D29-F1C2-B19D-D293FA50A6B6}"/>
              </a:ext>
            </a:extLst>
          </p:cNvPr>
          <p:cNvSpPr txBox="1"/>
          <p:nvPr/>
        </p:nvSpPr>
        <p:spPr>
          <a:xfrm>
            <a:off x="5606161" y="3885519"/>
            <a:ext cx="4662003" cy="803935"/>
          </a:xfrm>
          <a:prstGeom prst="rect">
            <a:avLst/>
          </a:prstGeom>
        </p:spPr>
        <p:txBody>
          <a:bodyPr vert="horz" wrap="square" lIns="0" tIns="0" rIns="0" bIns="0" rtlCol="0" anchor="t" anchorCtr="0">
            <a:no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ROOT CA certified by WI-SUN, GSMA, MATTER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Common Criteria certified</a:t>
            </a:r>
          </a:p>
        </p:txBody>
      </p:sp>
      <p:sp>
        <p:nvSpPr>
          <p:cNvPr id="34" name="TextBox 33">
            <a:extLst>
              <a:ext uri="{FF2B5EF4-FFF2-40B4-BE49-F238E27FC236}">
                <a16:creationId xmlns:a16="http://schemas.microsoft.com/office/drawing/2014/main" id="{928EECF4-4668-A194-8242-6CFA08D6D45D}"/>
              </a:ext>
            </a:extLst>
          </p:cNvPr>
          <p:cNvSpPr txBox="1"/>
          <p:nvPr/>
        </p:nvSpPr>
        <p:spPr>
          <a:xfrm>
            <a:off x="5613887" y="4641479"/>
            <a:ext cx="2695575" cy="544937"/>
          </a:xfrm>
          <a:prstGeom prst="rect">
            <a:avLst/>
          </a:prstGeom>
        </p:spPr>
        <p:txBody>
          <a:bodyPr vert="horz" wrap="square" lIns="0" tIns="0" rIns="0" bIns="0" rtlCol="0" anchor="ctr" anchorCtr="0">
            <a:noAutofit/>
          </a:bodyPr>
          <a:lstStyle/>
          <a:p>
            <a:pPr>
              <a:lnSpc>
                <a:spcPct val="150000"/>
              </a:lnSpc>
              <a:spcBef>
                <a:spcPts val="600"/>
              </a:spcBef>
              <a:tabLst>
                <a:tab pos="275321" algn="l"/>
                <a:tab pos="275705" algn="l"/>
              </a:tabLst>
            </a:pPr>
            <a:r>
              <a:rPr lang="en-US" sz="2000" b="1" dirty="0">
                <a:solidFill>
                  <a:schemeClr val="accent3"/>
                </a:solidFill>
                <a:latin typeface="+mj-lt"/>
              </a:rPr>
              <a:t>Growth Drivers</a:t>
            </a:r>
          </a:p>
        </p:txBody>
      </p:sp>
      <p:sp>
        <p:nvSpPr>
          <p:cNvPr id="35" name="TextBox 34">
            <a:extLst>
              <a:ext uri="{FF2B5EF4-FFF2-40B4-BE49-F238E27FC236}">
                <a16:creationId xmlns:a16="http://schemas.microsoft.com/office/drawing/2014/main" id="{BEAE8A4C-7478-0977-4D10-521830DF5E35}"/>
              </a:ext>
            </a:extLst>
          </p:cNvPr>
          <p:cNvSpPr txBox="1"/>
          <p:nvPr/>
        </p:nvSpPr>
        <p:spPr>
          <a:xfrm>
            <a:off x="5810292" y="5153780"/>
            <a:ext cx="4746858" cy="803935"/>
          </a:xfrm>
          <a:prstGeom prst="rect">
            <a:avLst/>
          </a:prstGeom>
        </p:spPr>
        <p:txBody>
          <a:bodyPr vert="horz" wrap="square" lIns="0" tIns="0" rIns="0" bIns="0" rtlCol="0" anchor="t" anchorCtr="0">
            <a:no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Service other semiconductor players</a:t>
            </a:r>
          </a:p>
        </p:txBody>
      </p:sp>
      <p:pic>
        <p:nvPicPr>
          <p:cNvPr id="36" name="Picture 35">
            <a:extLst>
              <a:ext uri="{FF2B5EF4-FFF2-40B4-BE49-F238E27FC236}">
                <a16:creationId xmlns:a16="http://schemas.microsoft.com/office/drawing/2014/main" id="{11ED8631-14C8-9295-9B6B-E2F8B52854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89411" y="5909740"/>
            <a:ext cx="3988620" cy="792149"/>
          </a:xfrm>
          <a:prstGeom prst="rect">
            <a:avLst/>
          </a:prstGeom>
          <a:effectLst>
            <a:softEdge rad="63500"/>
          </a:effectLst>
        </p:spPr>
      </p:pic>
      <p:pic>
        <p:nvPicPr>
          <p:cNvPr id="37" name="Picture 2" descr="image">
            <a:extLst>
              <a:ext uri="{FF2B5EF4-FFF2-40B4-BE49-F238E27FC236}">
                <a16:creationId xmlns:a16="http://schemas.microsoft.com/office/drawing/2014/main" id="{ED9D45FB-8FEB-83D9-4CC4-3BE16673059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l="-519"/>
          <a:stretch>
            <a:fillRect/>
          </a:stretch>
        </p:blipFill>
        <p:spPr bwMode="auto">
          <a:xfrm>
            <a:off x="10472295" y="2426998"/>
            <a:ext cx="11969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5">
            <a:extLst>
              <a:ext uri="{FF2B5EF4-FFF2-40B4-BE49-F238E27FC236}">
                <a16:creationId xmlns:a16="http://schemas.microsoft.com/office/drawing/2014/main" id="{4469476F-94CC-E6D0-1A83-54EA56585B9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72295" y="4117905"/>
            <a:ext cx="13192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rrow: Right 38">
            <a:extLst>
              <a:ext uri="{FF2B5EF4-FFF2-40B4-BE49-F238E27FC236}">
                <a16:creationId xmlns:a16="http://schemas.microsoft.com/office/drawing/2014/main" id="{1C041F77-6813-66C6-8475-E6AF5AE5AA01}"/>
              </a:ext>
            </a:extLst>
          </p:cNvPr>
          <p:cNvSpPr/>
          <p:nvPr/>
        </p:nvSpPr>
        <p:spPr>
          <a:xfrm rot="5400000">
            <a:off x="10830623" y="3543338"/>
            <a:ext cx="508000" cy="323971"/>
          </a:xfrm>
          <a:prstGeom prst="rightArrow">
            <a:avLst/>
          </a:prstGeom>
          <a:solidFill>
            <a:srgbClr val="75AE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Slide Number Placeholder 3">
            <a:extLst>
              <a:ext uri="{FF2B5EF4-FFF2-40B4-BE49-F238E27FC236}">
                <a16:creationId xmlns:a16="http://schemas.microsoft.com/office/drawing/2014/main" id="{6DE8DEFE-2FFA-7B59-432D-E354A6D3E53F}"/>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28</a:t>
            </a:fld>
            <a:endParaRPr lang="en-US" sz="1000" kern="0" dirty="0">
              <a:solidFill>
                <a:prstClr val="black">
                  <a:tint val="75000"/>
                </a:prstClr>
              </a:solidFill>
            </a:endParaRPr>
          </a:p>
        </p:txBody>
      </p:sp>
      <p:pic>
        <p:nvPicPr>
          <p:cNvPr id="2" name="Image 8">
            <a:extLst>
              <a:ext uri="{FF2B5EF4-FFF2-40B4-BE49-F238E27FC236}">
                <a16:creationId xmlns:a16="http://schemas.microsoft.com/office/drawing/2014/main" id="{A7B4FC6F-21D7-FDCC-4E00-3175351E04B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352299" y="32615"/>
            <a:ext cx="1788620" cy="10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7A4A1B81-3CFD-4DB7-5DD0-6D59E52258E6}"/>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p>
        </p:txBody>
      </p:sp>
      <p:sp>
        <p:nvSpPr>
          <p:cNvPr id="4" name="object 18">
            <a:extLst>
              <a:ext uri="{FF2B5EF4-FFF2-40B4-BE49-F238E27FC236}">
                <a16:creationId xmlns:a16="http://schemas.microsoft.com/office/drawing/2014/main" id="{38C4DB3F-E698-A69C-1C5E-C037BF78B0E2}"/>
              </a:ext>
            </a:extLst>
          </p:cNvPr>
          <p:cNvSpPr txBox="1">
            <a:spLocks/>
          </p:cNvSpPr>
          <p:nvPr/>
        </p:nvSpPr>
        <p:spPr>
          <a:xfrm>
            <a:off x="1230270" y="274320"/>
            <a:ext cx="9476078"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Semiconductor Design &amp; OSPT Centers</a:t>
            </a:r>
            <a:endParaRPr 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0382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4">
            <a:extLst>
              <a:ext uri="{FF2B5EF4-FFF2-40B4-BE49-F238E27FC236}">
                <a16:creationId xmlns:a16="http://schemas.microsoft.com/office/drawing/2014/main" id="{DB9DF474-8948-A064-78AA-092D4DECC885}"/>
              </a:ext>
            </a:extLst>
          </p:cNvPr>
          <p:cNvSpPr/>
          <p:nvPr/>
        </p:nvSpPr>
        <p:spPr>
          <a:xfrm flipH="1">
            <a:off x="0" y="1111308"/>
            <a:ext cx="5674868" cy="5746692"/>
          </a:xfrm>
          <a:custGeom>
            <a:avLst/>
            <a:gdLst>
              <a:gd name="connsiteX0" fmla="*/ 0 w 7620000"/>
              <a:gd name="connsiteY0" fmla="*/ 5746692 h 5746692"/>
              <a:gd name="connsiteX1" fmla="*/ 1436673 w 7620000"/>
              <a:gd name="connsiteY1" fmla="*/ 0 h 5746692"/>
              <a:gd name="connsiteX2" fmla="*/ 7620000 w 7620000"/>
              <a:gd name="connsiteY2" fmla="*/ 0 h 5746692"/>
              <a:gd name="connsiteX3" fmla="*/ 6183327 w 7620000"/>
              <a:gd name="connsiteY3" fmla="*/ 5746692 h 5746692"/>
              <a:gd name="connsiteX4" fmla="*/ 0 w 7620000"/>
              <a:gd name="connsiteY4" fmla="*/ 5746692 h 5746692"/>
              <a:gd name="connsiteX0" fmla="*/ 0 w 7620000"/>
              <a:gd name="connsiteY0" fmla="*/ 5746692 h 5746692"/>
              <a:gd name="connsiteX1" fmla="*/ 1436673 w 7620000"/>
              <a:gd name="connsiteY1" fmla="*/ 0 h 5746692"/>
              <a:gd name="connsiteX2" fmla="*/ 7620000 w 7620000"/>
              <a:gd name="connsiteY2" fmla="*/ 0 h 5746692"/>
              <a:gd name="connsiteX3" fmla="*/ 7618427 w 7620000"/>
              <a:gd name="connsiteY3" fmla="*/ 5746692 h 5746692"/>
              <a:gd name="connsiteX4" fmla="*/ 0 w 7620000"/>
              <a:gd name="connsiteY4" fmla="*/ 5746692 h 574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0" h="5746692">
                <a:moveTo>
                  <a:pt x="0" y="5746692"/>
                </a:moveTo>
                <a:lnTo>
                  <a:pt x="1436673" y="0"/>
                </a:lnTo>
                <a:lnTo>
                  <a:pt x="7620000" y="0"/>
                </a:lnTo>
                <a:cubicBezTo>
                  <a:pt x="7619476" y="1915564"/>
                  <a:pt x="7618951" y="3831128"/>
                  <a:pt x="7618427" y="5746692"/>
                </a:cubicBezTo>
                <a:lnTo>
                  <a:pt x="0" y="5746692"/>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4">
            <a:extLst>
              <a:ext uri="{FF2B5EF4-FFF2-40B4-BE49-F238E27FC236}">
                <a16:creationId xmlns:a16="http://schemas.microsoft.com/office/drawing/2014/main" id="{6405356E-5DF9-AD88-ADA1-DE9E2FEDEB94}"/>
              </a:ext>
            </a:extLst>
          </p:cNvPr>
          <p:cNvSpPr/>
          <p:nvPr/>
        </p:nvSpPr>
        <p:spPr>
          <a:xfrm flipH="1">
            <a:off x="0" y="1389597"/>
            <a:ext cx="12192000" cy="54493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Personalization Centers</a:t>
            </a:r>
          </a:p>
        </p:txBody>
      </p:sp>
      <p:sp>
        <p:nvSpPr>
          <p:cNvPr id="31" name="TextBox 30">
            <a:extLst>
              <a:ext uri="{FF2B5EF4-FFF2-40B4-BE49-F238E27FC236}">
                <a16:creationId xmlns:a16="http://schemas.microsoft.com/office/drawing/2014/main" id="{9E3478E6-A38C-B032-C634-24AD168281DC}"/>
              </a:ext>
            </a:extLst>
          </p:cNvPr>
          <p:cNvSpPr txBox="1"/>
          <p:nvPr/>
        </p:nvSpPr>
        <p:spPr>
          <a:xfrm>
            <a:off x="6688530" y="2113022"/>
            <a:ext cx="3885478" cy="544937"/>
          </a:xfrm>
          <a:prstGeom prst="rect">
            <a:avLst/>
          </a:prstGeom>
        </p:spPr>
        <p:txBody>
          <a:bodyPr vert="horz" wrap="square" lIns="0" tIns="0" rIns="0" bIns="0" rtlCol="0" anchor="ctr" anchorCtr="0">
            <a:noAutofit/>
          </a:bodyPr>
          <a:lstStyle/>
          <a:p>
            <a:pPr algn="ctr"/>
            <a:r>
              <a:rPr lang="en-US" sz="2000" b="1" cap="all" dirty="0">
                <a:latin typeface="Calibri" panose="020F0502020204030204" pitchFamily="34" charset="0"/>
                <a:cs typeface="Calibri" panose="020F0502020204030204" pitchFamily="34" charset="0"/>
              </a:rPr>
              <a:t>Differentiation</a:t>
            </a:r>
          </a:p>
        </p:txBody>
      </p:sp>
      <p:sp>
        <p:nvSpPr>
          <p:cNvPr id="32" name="TextBox 31">
            <a:extLst>
              <a:ext uri="{FF2B5EF4-FFF2-40B4-BE49-F238E27FC236}">
                <a16:creationId xmlns:a16="http://schemas.microsoft.com/office/drawing/2014/main" id="{EA25B4C0-0533-38B3-F303-7FFC2A8D039B}"/>
              </a:ext>
            </a:extLst>
          </p:cNvPr>
          <p:cNvSpPr txBox="1"/>
          <p:nvPr/>
        </p:nvSpPr>
        <p:spPr>
          <a:xfrm>
            <a:off x="495796" y="2625065"/>
            <a:ext cx="4057508" cy="803935"/>
          </a:xfrm>
          <a:prstGeom prst="rect">
            <a:avLst/>
          </a:prstGeom>
        </p:spPr>
        <p:txBody>
          <a:bodyPr vert="horz" wrap="square" lIns="0" tIns="0" rIns="0" bIns="0" rtlCol="0" anchor="t" anchorCtr="0">
            <a:no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Software and Digital Identity injection at Chip Module level</a:t>
            </a:r>
          </a:p>
        </p:txBody>
      </p:sp>
      <p:pic>
        <p:nvPicPr>
          <p:cNvPr id="2" name="Picture 1">
            <a:extLst>
              <a:ext uri="{FF2B5EF4-FFF2-40B4-BE49-F238E27FC236}">
                <a16:creationId xmlns:a16="http://schemas.microsoft.com/office/drawing/2014/main" id="{ED94C873-C07C-A791-074B-A379F101E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88529" y="3173928"/>
            <a:ext cx="3697438" cy="1032218"/>
          </a:xfrm>
          <a:prstGeom prst="rect">
            <a:avLst/>
          </a:prstGeom>
          <a:effectLst>
            <a:softEdge rad="63500"/>
          </a:effectLst>
        </p:spPr>
      </p:pic>
      <p:pic>
        <p:nvPicPr>
          <p:cNvPr id="6" name="Picture 2" descr="Certification Mark – U.S. Cybersecurity Labeling Program for Smart Devices  | Federal Communications Commission">
            <a:extLst>
              <a:ext uri="{FF2B5EF4-FFF2-40B4-BE49-F238E27FC236}">
                <a16:creationId xmlns:a16="http://schemas.microsoft.com/office/drawing/2014/main" id="{2E50AE03-6BEA-1974-13F6-39E4958644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0184" y="5075299"/>
            <a:ext cx="782300" cy="60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E Marking for Medical Devices [Step-by-Step Guide]">
            <a:extLst>
              <a:ext uri="{FF2B5EF4-FFF2-40B4-BE49-F238E27FC236}">
                <a16:creationId xmlns:a16="http://schemas.microsoft.com/office/drawing/2014/main" id="{F3D56063-CFA5-03A6-EAF7-E4BBFA4B386A}"/>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506394" y="5004274"/>
            <a:ext cx="879574" cy="54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39">
            <a:extLst>
              <a:ext uri="{FF2B5EF4-FFF2-40B4-BE49-F238E27FC236}">
                <a16:creationId xmlns:a16="http://schemas.microsoft.com/office/drawing/2014/main" id="{4668C44B-C3E6-59E9-C1E1-D9609A964398}"/>
              </a:ext>
            </a:extLst>
          </p:cNvPr>
          <p:cNvGrpSpPr/>
          <p:nvPr/>
        </p:nvGrpSpPr>
        <p:grpSpPr>
          <a:xfrm>
            <a:off x="6096561" y="2350150"/>
            <a:ext cx="545559" cy="546684"/>
            <a:chOff x="6531516" y="2385491"/>
            <a:chExt cx="939893" cy="941832"/>
          </a:xfrm>
        </p:grpSpPr>
        <p:cxnSp>
          <p:nvCxnSpPr>
            <p:cNvPr id="19" name="Straight Connector 18">
              <a:extLst>
                <a:ext uri="{FF2B5EF4-FFF2-40B4-BE49-F238E27FC236}">
                  <a16:creationId xmlns:a16="http://schemas.microsoft.com/office/drawing/2014/main" id="{C61517E3-B857-04D7-8216-86B9082FD1A6}"/>
                </a:ext>
              </a:extLst>
            </p:cNvPr>
            <p:cNvCxnSpPr>
              <a:cxnSpLocks/>
            </p:cNvCxnSpPr>
            <p:nvPr/>
          </p:nvCxnSpPr>
          <p:spPr>
            <a:xfrm>
              <a:off x="6531516" y="2385491"/>
              <a:ext cx="93989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AC6F60-4DAD-9C02-81C1-290585C62C32}"/>
                </a:ext>
              </a:extLst>
            </p:cNvPr>
            <p:cNvCxnSpPr>
              <a:cxnSpLocks/>
            </p:cNvCxnSpPr>
            <p:nvPr/>
          </p:nvCxnSpPr>
          <p:spPr>
            <a:xfrm>
              <a:off x="6531516" y="2385491"/>
              <a:ext cx="0" cy="94183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37A6B550-9E03-D61A-D683-613A4C9B1D4D}"/>
              </a:ext>
            </a:extLst>
          </p:cNvPr>
          <p:cNvGrpSpPr/>
          <p:nvPr/>
        </p:nvGrpSpPr>
        <p:grpSpPr>
          <a:xfrm rot="16200000">
            <a:off x="6096562" y="5290546"/>
            <a:ext cx="545559" cy="546684"/>
            <a:chOff x="6531516" y="2385491"/>
            <a:chExt cx="939893" cy="941832"/>
          </a:xfrm>
        </p:grpSpPr>
        <p:cxnSp>
          <p:nvCxnSpPr>
            <p:cNvPr id="42" name="Straight Connector 41">
              <a:extLst>
                <a:ext uri="{FF2B5EF4-FFF2-40B4-BE49-F238E27FC236}">
                  <a16:creationId xmlns:a16="http://schemas.microsoft.com/office/drawing/2014/main" id="{823EFE54-6415-6B0F-FD39-18E05D3BD62A}"/>
                </a:ext>
              </a:extLst>
            </p:cNvPr>
            <p:cNvCxnSpPr>
              <a:cxnSpLocks/>
            </p:cNvCxnSpPr>
            <p:nvPr/>
          </p:nvCxnSpPr>
          <p:spPr>
            <a:xfrm>
              <a:off x="6531516" y="2385491"/>
              <a:ext cx="93989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E2A974-F949-CC78-6EC8-82879C208172}"/>
                </a:ext>
              </a:extLst>
            </p:cNvPr>
            <p:cNvCxnSpPr>
              <a:cxnSpLocks/>
            </p:cNvCxnSpPr>
            <p:nvPr/>
          </p:nvCxnSpPr>
          <p:spPr>
            <a:xfrm>
              <a:off x="6531516" y="2385491"/>
              <a:ext cx="0" cy="94183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0501125D-CEF5-BDC6-B02B-88A068254F81}"/>
              </a:ext>
            </a:extLst>
          </p:cNvPr>
          <p:cNvGrpSpPr/>
          <p:nvPr/>
        </p:nvGrpSpPr>
        <p:grpSpPr>
          <a:xfrm rot="5400000">
            <a:off x="10575131" y="2350151"/>
            <a:ext cx="545559" cy="546684"/>
            <a:chOff x="6531516" y="2385491"/>
            <a:chExt cx="939893" cy="941832"/>
          </a:xfrm>
        </p:grpSpPr>
        <p:cxnSp>
          <p:nvCxnSpPr>
            <p:cNvPr id="45" name="Straight Connector 44">
              <a:extLst>
                <a:ext uri="{FF2B5EF4-FFF2-40B4-BE49-F238E27FC236}">
                  <a16:creationId xmlns:a16="http://schemas.microsoft.com/office/drawing/2014/main" id="{6AC586B2-073E-9650-6C31-838530B76BEC}"/>
                </a:ext>
              </a:extLst>
            </p:cNvPr>
            <p:cNvCxnSpPr>
              <a:cxnSpLocks/>
            </p:cNvCxnSpPr>
            <p:nvPr/>
          </p:nvCxnSpPr>
          <p:spPr>
            <a:xfrm>
              <a:off x="6531516" y="2385491"/>
              <a:ext cx="93989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699906D-2172-4014-48C4-66A528CDF3F4}"/>
                </a:ext>
              </a:extLst>
            </p:cNvPr>
            <p:cNvCxnSpPr>
              <a:cxnSpLocks/>
            </p:cNvCxnSpPr>
            <p:nvPr/>
          </p:nvCxnSpPr>
          <p:spPr>
            <a:xfrm>
              <a:off x="6531516" y="2385491"/>
              <a:ext cx="0" cy="94183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7E3F2DA-DFA8-248F-54E5-C6D4A745A8F1}"/>
              </a:ext>
            </a:extLst>
          </p:cNvPr>
          <p:cNvGrpSpPr/>
          <p:nvPr/>
        </p:nvGrpSpPr>
        <p:grpSpPr>
          <a:xfrm rot="10800000">
            <a:off x="10575132" y="5290547"/>
            <a:ext cx="545559" cy="546684"/>
            <a:chOff x="6531516" y="2385491"/>
            <a:chExt cx="939893" cy="941832"/>
          </a:xfrm>
        </p:grpSpPr>
        <p:cxnSp>
          <p:nvCxnSpPr>
            <p:cNvPr id="48" name="Straight Connector 47">
              <a:extLst>
                <a:ext uri="{FF2B5EF4-FFF2-40B4-BE49-F238E27FC236}">
                  <a16:creationId xmlns:a16="http://schemas.microsoft.com/office/drawing/2014/main" id="{9CE51626-F60D-1C07-2308-C7B49073CDB6}"/>
                </a:ext>
              </a:extLst>
            </p:cNvPr>
            <p:cNvCxnSpPr>
              <a:cxnSpLocks/>
            </p:cNvCxnSpPr>
            <p:nvPr/>
          </p:nvCxnSpPr>
          <p:spPr>
            <a:xfrm>
              <a:off x="6531516" y="2385491"/>
              <a:ext cx="93989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1995F65-E66E-EB43-D24E-EA8A66A1DC48}"/>
                </a:ext>
              </a:extLst>
            </p:cNvPr>
            <p:cNvCxnSpPr>
              <a:cxnSpLocks/>
            </p:cNvCxnSpPr>
            <p:nvPr/>
          </p:nvCxnSpPr>
          <p:spPr>
            <a:xfrm>
              <a:off x="6531516" y="2385491"/>
              <a:ext cx="0" cy="94183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50" name="Picture 49">
            <a:extLst>
              <a:ext uri="{FF2B5EF4-FFF2-40B4-BE49-F238E27FC236}">
                <a16:creationId xmlns:a16="http://schemas.microsoft.com/office/drawing/2014/main" id="{CE104B65-E102-B58C-7414-515CF3AFB9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6355" y="4965018"/>
            <a:ext cx="1361316" cy="821311"/>
          </a:xfrm>
          <a:prstGeom prst="rect">
            <a:avLst/>
          </a:prstGeom>
          <a:effectLst>
            <a:softEdge rad="63500"/>
          </a:effectLst>
        </p:spPr>
      </p:pic>
      <p:sp>
        <p:nvSpPr>
          <p:cNvPr id="51" name="Slide Number Placeholder 3">
            <a:extLst>
              <a:ext uri="{FF2B5EF4-FFF2-40B4-BE49-F238E27FC236}">
                <a16:creationId xmlns:a16="http://schemas.microsoft.com/office/drawing/2014/main" id="{7C96AB05-D77B-BBBC-8D86-01CB5838D003}"/>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29</a:t>
            </a:fld>
            <a:endParaRPr lang="en-US" sz="1000" kern="0" dirty="0">
              <a:solidFill>
                <a:prstClr val="black">
                  <a:tint val="75000"/>
                </a:prstClr>
              </a:solidFill>
            </a:endParaRPr>
          </a:p>
        </p:txBody>
      </p:sp>
      <p:sp>
        <p:nvSpPr>
          <p:cNvPr id="5" name="TextBox 4">
            <a:extLst>
              <a:ext uri="{FF2B5EF4-FFF2-40B4-BE49-F238E27FC236}">
                <a16:creationId xmlns:a16="http://schemas.microsoft.com/office/drawing/2014/main" id="{B6A7C746-7307-3F4C-5A86-62E3EC0576F9}"/>
              </a:ext>
            </a:extLst>
          </p:cNvPr>
          <p:cNvSpPr txBox="1"/>
          <p:nvPr/>
        </p:nvSpPr>
        <p:spPr>
          <a:xfrm>
            <a:off x="6127105" y="4545476"/>
            <a:ext cx="4993585" cy="436297"/>
          </a:xfrm>
          <a:prstGeom prst="rect">
            <a:avLst/>
          </a:prstGeom>
        </p:spPr>
        <p:txBody>
          <a:bodyPr vert="horz" wrap="square" lIns="0" tIns="0" rIns="0" bIns="0" rtlCol="0" anchor="t" anchorCtr="0">
            <a:noAutofit/>
          </a:bodyPr>
          <a:lstStyle/>
          <a:p>
            <a:pPr algn="ctr"/>
            <a:r>
              <a:rPr lang="en-US" b="1" dirty="0">
                <a:solidFill>
                  <a:srgbClr val="3093E5"/>
                </a:solidFill>
                <a:latin typeface="Calibri" panose="020F0502020204030204" pitchFamily="34" charset="0"/>
                <a:cs typeface="Calibri" panose="020F0502020204030204" pitchFamily="34" charset="0"/>
              </a:rPr>
              <a:t>Common Criteria Certified by: </a:t>
            </a:r>
          </a:p>
        </p:txBody>
      </p:sp>
      <p:sp>
        <p:nvSpPr>
          <p:cNvPr id="33" name="TextBox 32">
            <a:extLst>
              <a:ext uri="{FF2B5EF4-FFF2-40B4-BE49-F238E27FC236}">
                <a16:creationId xmlns:a16="http://schemas.microsoft.com/office/drawing/2014/main" id="{AEAD03AA-0D29-F1C2-B19D-D293FA50A6B6}"/>
              </a:ext>
            </a:extLst>
          </p:cNvPr>
          <p:cNvSpPr txBox="1"/>
          <p:nvPr/>
        </p:nvSpPr>
        <p:spPr>
          <a:xfrm>
            <a:off x="6127106" y="2840914"/>
            <a:ext cx="4993585" cy="415924"/>
          </a:xfrm>
          <a:prstGeom prst="rect">
            <a:avLst/>
          </a:prstGeom>
        </p:spPr>
        <p:txBody>
          <a:bodyPr vert="horz" wrap="square" lIns="0" tIns="0" rIns="0" bIns="0" rtlCol="0" anchor="t" anchorCtr="0">
            <a:noAutofit/>
          </a:bodyPr>
          <a:lstStyle/>
          <a:p>
            <a:pPr algn="ctr"/>
            <a:r>
              <a:rPr lang="en-US" b="1" dirty="0">
                <a:solidFill>
                  <a:srgbClr val="3093E5"/>
                </a:solidFill>
                <a:latin typeface="Calibri" panose="020F0502020204030204" pitchFamily="34" charset="0"/>
                <a:cs typeface="Calibri" panose="020F0502020204030204" pitchFamily="34" charset="0"/>
              </a:rPr>
              <a:t>ROOT CA Certified by:</a:t>
            </a:r>
          </a:p>
        </p:txBody>
      </p:sp>
      <p:sp>
        <p:nvSpPr>
          <p:cNvPr id="8" name="Rectangle 7">
            <a:extLst>
              <a:ext uri="{FF2B5EF4-FFF2-40B4-BE49-F238E27FC236}">
                <a16:creationId xmlns:a16="http://schemas.microsoft.com/office/drawing/2014/main" id="{43290089-43C3-D6FA-8D7D-041BD376845D}"/>
              </a:ext>
            </a:extLst>
          </p:cNvPr>
          <p:cNvSpPr/>
          <p:nvPr/>
        </p:nvSpPr>
        <p:spPr>
          <a:xfrm flipV="1">
            <a:off x="6396355" y="4257346"/>
            <a:ext cx="4517679" cy="2743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E6427F-3940-BD31-FEC6-DED79D00C3FE}"/>
              </a:ext>
            </a:extLst>
          </p:cNvPr>
          <p:cNvSpPr txBox="1"/>
          <p:nvPr/>
        </p:nvSpPr>
        <p:spPr>
          <a:xfrm>
            <a:off x="334103" y="2113023"/>
            <a:ext cx="2695575" cy="544937"/>
          </a:xfrm>
          <a:prstGeom prst="rect">
            <a:avLst/>
          </a:prstGeom>
        </p:spPr>
        <p:txBody>
          <a:bodyPr vert="horz" wrap="square" lIns="0" tIns="0" rIns="0" bIns="0" rtlCol="0" anchor="ctr" anchorCtr="0">
            <a:noAutofit/>
          </a:bodyPr>
          <a:lstStyle/>
          <a:p>
            <a:pPr>
              <a:lnSpc>
                <a:spcPct val="150000"/>
              </a:lnSpc>
              <a:spcBef>
                <a:spcPts val="600"/>
              </a:spcBef>
              <a:tabLst>
                <a:tab pos="275321" algn="l"/>
                <a:tab pos="275705" algn="l"/>
              </a:tabLst>
            </a:pPr>
            <a:r>
              <a:rPr lang="en-US" sz="2000" b="1" dirty="0">
                <a:solidFill>
                  <a:schemeClr val="accent3"/>
                </a:solidFill>
                <a:latin typeface="+mj-lt"/>
              </a:rPr>
              <a:t>Added Value</a:t>
            </a:r>
          </a:p>
        </p:txBody>
      </p:sp>
      <p:pic>
        <p:nvPicPr>
          <p:cNvPr id="12" name="Image 8">
            <a:extLst>
              <a:ext uri="{FF2B5EF4-FFF2-40B4-BE49-F238E27FC236}">
                <a16:creationId xmlns:a16="http://schemas.microsoft.com/office/drawing/2014/main" id="{3EA4AD39-BC67-DBD5-3423-7A55C8DDA05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03380" y="14255"/>
            <a:ext cx="1788620" cy="10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9BC5839F-B33E-6F93-95EA-6D3E1DD95F09}"/>
              </a:ext>
            </a:extLst>
          </p:cNvPr>
          <p:cNvSpPr txBox="1"/>
          <p:nvPr/>
        </p:nvSpPr>
        <p:spPr>
          <a:xfrm>
            <a:off x="334103" y="3700734"/>
            <a:ext cx="2695575" cy="544937"/>
          </a:xfrm>
          <a:prstGeom prst="rect">
            <a:avLst/>
          </a:prstGeom>
        </p:spPr>
        <p:txBody>
          <a:bodyPr vert="horz" wrap="square" lIns="0" tIns="0" rIns="0" bIns="0" rtlCol="0" anchor="ctr" anchorCtr="0">
            <a:noAutofit/>
          </a:bodyPr>
          <a:lstStyle/>
          <a:p>
            <a:pPr>
              <a:lnSpc>
                <a:spcPct val="150000"/>
              </a:lnSpc>
              <a:spcBef>
                <a:spcPts val="600"/>
              </a:spcBef>
              <a:tabLst>
                <a:tab pos="275321" algn="l"/>
                <a:tab pos="275705" algn="l"/>
              </a:tabLst>
            </a:pPr>
            <a:r>
              <a:rPr lang="en-US" sz="2000" b="1" dirty="0">
                <a:solidFill>
                  <a:schemeClr val="accent3"/>
                </a:solidFill>
                <a:latin typeface="+mj-lt"/>
              </a:rPr>
              <a:t>Growth Drivers</a:t>
            </a:r>
          </a:p>
        </p:txBody>
      </p:sp>
      <p:sp>
        <p:nvSpPr>
          <p:cNvPr id="15" name="TextBox 14">
            <a:extLst>
              <a:ext uri="{FF2B5EF4-FFF2-40B4-BE49-F238E27FC236}">
                <a16:creationId xmlns:a16="http://schemas.microsoft.com/office/drawing/2014/main" id="{53867804-7A2D-D1E1-7DEE-A59075D398FB}"/>
              </a:ext>
            </a:extLst>
          </p:cNvPr>
          <p:cNvSpPr txBox="1"/>
          <p:nvPr/>
        </p:nvSpPr>
        <p:spPr>
          <a:xfrm>
            <a:off x="530508" y="4213035"/>
            <a:ext cx="4534978" cy="803935"/>
          </a:xfrm>
          <a:prstGeom prst="rect">
            <a:avLst/>
          </a:prstGeom>
        </p:spPr>
        <p:txBody>
          <a:bodyPr vert="horz" wrap="square" lIns="0" tIns="0" rIns="0" bIns="0" rtlCol="0" anchor="t" anchorCtr="0">
            <a:no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Connected devices compliance with standards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Matter, Zigbee, ETSI EN 303 645, NIST IR 8425, US Cyber trust Act, EU Cyber-resilience Act</a:t>
            </a:r>
          </a:p>
        </p:txBody>
      </p:sp>
      <p:sp>
        <p:nvSpPr>
          <p:cNvPr id="10" name="Oval 9">
            <a:extLst>
              <a:ext uri="{FF2B5EF4-FFF2-40B4-BE49-F238E27FC236}">
                <a16:creationId xmlns:a16="http://schemas.microsoft.com/office/drawing/2014/main" id="{88895788-FB92-0745-4916-F32ACC4C6122}"/>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p>
        </p:txBody>
      </p:sp>
      <p:sp>
        <p:nvSpPr>
          <p:cNvPr id="4" name="object 18">
            <a:extLst>
              <a:ext uri="{FF2B5EF4-FFF2-40B4-BE49-F238E27FC236}">
                <a16:creationId xmlns:a16="http://schemas.microsoft.com/office/drawing/2014/main" id="{12432AB5-4C34-5D44-C244-EB7059EF29F4}"/>
              </a:ext>
            </a:extLst>
          </p:cNvPr>
          <p:cNvSpPr txBox="1">
            <a:spLocks/>
          </p:cNvSpPr>
          <p:nvPr/>
        </p:nvSpPr>
        <p:spPr>
          <a:xfrm>
            <a:off x="1230270" y="274320"/>
            <a:ext cx="9476078"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Semiconductor Design &amp; OSPT Centers</a:t>
            </a:r>
            <a:endParaRPr 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1528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22">
            <a:extLst>
              <a:ext uri="{FF2B5EF4-FFF2-40B4-BE49-F238E27FC236}">
                <a16:creationId xmlns:a16="http://schemas.microsoft.com/office/drawing/2014/main" id="{10DF2C0D-CDEC-45C6-8E06-4C6124EC9F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294813" cy="6862573"/>
          </a:xfrm>
          <a:prstGeom prst="rect">
            <a:avLst/>
          </a:prstGeom>
        </p:spPr>
      </p:pic>
      <p:graphicFrame>
        <p:nvGraphicFramePr>
          <p:cNvPr id="5" name="Diagram 4">
            <a:extLst>
              <a:ext uri="{FF2B5EF4-FFF2-40B4-BE49-F238E27FC236}">
                <a16:creationId xmlns:a16="http://schemas.microsoft.com/office/drawing/2014/main" id="{B50A4B17-6540-8603-126A-945BD3D2DBAA}"/>
              </a:ext>
            </a:extLst>
          </p:cNvPr>
          <p:cNvGraphicFramePr/>
          <p:nvPr>
            <p:extLst>
              <p:ext uri="{D42A27DB-BD31-4B8C-83A1-F6EECF244321}">
                <p14:modId xmlns:p14="http://schemas.microsoft.com/office/powerpoint/2010/main" val="1294590292"/>
              </p:ext>
            </p:extLst>
          </p:nvPr>
        </p:nvGraphicFramePr>
        <p:xfrm>
          <a:off x="2246078" y="1143001"/>
          <a:ext cx="8966318" cy="35105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6C9B99BF-EDDA-41F5-45AB-0B3CE689B379}"/>
              </a:ext>
            </a:extLst>
          </p:cNvPr>
          <p:cNvGraphicFramePr/>
          <p:nvPr>
            <p:extLst>
              <p:ext uri="{D42A27DB-BD31-4B8C-83A1-F6EECF244321}">
                <p14:modId xmlns:p14="http://schemas.microsoft.com/office/powerpoint/2010/main" val="974285740"/>
              </p:ext>
            </p:extLst>
          </p:nvPr>
        </p:nvGraphicFramePr>
        <p:xfrm>
          <a:off x="4303479" y="4736001"/>
          <a:ext cx="6908917" cy="6932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759503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5D55C9-B9F4-3278-B018-85784BB6F662}"/>
              </a:ext>
            </a:extLst>
          </p:cNvPr>
          <p:cNvSpPr/>
          <p:nvPr/>
        </p:nvSpPr>
        <p:spPr>
          <a:xfrm>
            <a:off x="5149050" y="1257299"/>
            <a:ext cx="6880194" cy="5054723"/>
          </a:xfrm>
          <a:prstGeom prst="rect">
            <a:avLst/>
          </a:prstGeom>
          <a:solidFill>
            <a:schemeClr val="bg1">
              <a:lumMod val="95000"/>
            </a:schemeClr>
          </a:solidFill>
          <a:ln>
            <a:solidFill>
              <a:schemeClr val="bg1">
                <a:lumMod val="95000"/>
              </a:schemeClr>
            </a:solid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BA8F93CD-2698-7E1C-AA8F-DFF3E0905E01}"/>
              </a:ext>
            </a:extLst>
          </p:cNvPr>
          <p:cNvSpPr txBox="1"/>
          <p:nvPr/>
        </p:nvSpPr>
        <p:spPr>
          <a:xfrm>
            <a:off x="443715" y="1568955"/>
            <a:ext cx="4483951" cy="3724096"/>
          </a:xfrm>
          <a:prstGeom prst="rect">
            <a:avLst/>
          </a:prstGeom>
          <a:noFill/>
        </p:spPr>
        <p:txBody>
          <a:bodyPr wrap="square">
            <a:spAutoFit/>
          </a:bodyPr>
          <a:lstStyle/>
          <a:p>
            <a:pPr marL="285750" indent="-285750">
              <a:spcBef>
                <a:spcPts val="1200"/>
              </a:spcBef>
              <a:buClr>
                <a:schemeClr val="tx2"/>
              </a:buClr>
              <a:buSzPct val="125000"/>
              <a:buFont typeface="Arial" panose="020B0604020202020204" pitchFamily="34" charset="0"/>
              <a:buChar char="•"/>
            </a:pPr>
            <a:r>
              <a:rPr lang="sv-SE" dirty="0">
                <a:latin typeface="Calibri" panose="020F0502020204030204" pitchFamily="34" charset="0"/>
                <a:cs typeface="Calibri" panose="020F0502020204030204" pitchFamily="34" charset="0"/>
              </a:rPr>
              <a:t>SEALSQ offers countries </a:t>
            </a:r>
            <a:r>
              <a:rPr lang="en-US" dirty="0">
                <a:latin typeface="Calibri" panose="020F0502020204030204" pitchFamily="34" charset="0"/>
                <a:cs typeface="Calibri" panose="020F0502020204030204" pitchFamily="34" charset="0"/>
              </a:rPr>
              <a:t>the </a:t>
            </a:r>
            <a:r>
              <a:rPr lang="en-US" b="1" dirty="0">
                <a:latin typeface="Calibri" panose="020F0502020204030204" pitchFamily="34" charset="0"/>
                <a:cs typeface="Calibri" panose="020F0502020204030204" pitchFamily="34" charset="0"/>
              </a:rPr>
              <a:t>ability to develop their own OSPT Centers </a:t>
            </a:r>
            <a:r>
              <a:rPr lang="en-US" dirty="0">
                <a:latin typeface="Calibri" panose="020F0502020204030204" pitchFamily="34" charset="0"/>
                <a:cs typeface="Calibri" panose="020F0502020204030204" pitchFamily="34" charset="0"/>
              </a:rPr>
              <a:t>through Public-Private Partnerships (PPP).</a:t>
            </a:r>
          </a:p>
          <a:p>
            <a:pPr marL="285750" indent="-285750">
              <a:spcBef>
                <a:spcPts val="1200"/>
              </a:spcBef>
              <a:buClr>
                <a:schemeClr val="tx2"/>
              </a:buClr>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OSPT Centers focus on </a:t>
            </a:r>
            <a:r>
              <a:rPr lang="en-US" b="1" dirty="0">
                <a:latin typeface="Calibri" panose="020F0502020204030204" pitchFamily="34" charset="0"/>
                <a:cs typeface="Calibri" panose="020F0502020204030204" pitchFamily="34" charset="0"/>
              </a:rPr>
              <a:t>local manufacturing </a:t>
            </a:r>
            <a:r>
              <a:rPr lang="en-US" dirty="0">
                <a:latin typeface="Calibri" panose="020F0502020204030204" pitchFamily="34" charset="0"/>
                <a:cs typeface="Calibri" panose="020F0502020204030204" pitchFamily="34" charset="0"/>
              </a:rPr>
              <a:t>to meet the </a:t>
            </a:r>
            <a:r>
              <a:rPr lang="en-US" b="1" dirty="0">
                <a:latin typeface="Calibri" panose="020F0502020204030204" pitchFamily="34" charset="0"/>
                <a:cs typeface="Calibri" panose="020F0502020204030204" pitchFamily="34" charset="0"/>
              </a:rPr>
              <a:t>highest standards of security and certification </a:t>
            </a:r>
            <a:r>
              <a:rPr lang="en-US" dirty="0">
                <a:latin typeface="Calibri" panose="020F0502020204030204" pitchFamily="34" charset="0"/>
                <a:cs typeface="Calibri" panose="020F0502020204030204" pitchFamily="34" charset="0"/>
              </a:rPr>
              <a:t>like Common Criteria and NIST.</a:t>
            </a:r>
          </a:p>
          <a:p>
            <a:pPr marL="285750" indent="-285750">
              <a:spcBef>
                <a:spcPts val="1200"/>
              </a:spcBef>
              <a:buClr>
                <a:schemeClr val="tx2"/>
              </a:buClr>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Governments, including the US and EU, are currently </a:t>
            </a:r>
            <a:r>
              <a:rPr lang="en-US" b="1" dirty="0">
                <a:latin typeface="Calibri" panose="020F0502020204030204" pitchFamily="34" charset="0"/>
                <a:cs typeface="Calibri" panose="020F0502020204030204" pitchFamily="34" charset="0"/>
              </a:rPr>
              <a:t>establishing incentives to increase supply chain resilience</a:t>
            </a:r>
            <a:r>
              <a:rPr lang="en-US" dirty="0">
                <a:latin typeface="Calibri" panose="020F0502020204030204" pitchFamily="34" charset="0"/>
                <a:cs typeface="Calibri" panose="020F0502020204030204" pitchFamily="34" charset="0"/>
              </a:rPr>
              <a:t>, emphasizing the critical timing of SEALSQ’s initiative.</a:t>
            </a:r>
          </a:p>
        </p:txBody>
      </p:sp>
      <p:sp>
        <p:nvSpPr>
          <p:cNvPr id="40" name="Slide Number Placeholder 3">
            <a:extLst>
              <a:ext uri="{FF2B5EF4-FFF2-40B4-BE49-F238E27FC236}">
                <a16:creationId xmlns:a16="http://schemas.microsoft.com/office/drawing/2014/main" id="{6DE8DEFE-2FFA-7B59-432D-E354A6D3E53F}"/>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30</a:t>
            </a:fld>
            <a:endParaRPr lang="en-US" sz="1000" kern="0" dirty="0">
              <a:solidFill>
                <a:prstClr val="black">
                  <a:tint val="75000"/>
                </a:prstClr>
              </a:solidFill>
            </a:endParaRPr>
          </a:p>
        </p:txBody>
      </p:sp>
      <p:sp>
        <p:nvSpPr>
          <p:cNvPr id="12" name="Oval 11">
            <a:extLst>
              <a:ext uri="{FF2B5EF4-FFF2-40B4-BE49-F238E27FC236}">
                <a16:creationId xmlns:a16="http://schemas.microsoft.com/office/drawing/2014/main" id="{7A4A1B81-3CFD-4DB7-5DD0-6D59E52258E6}"/>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p>
        </p:txBody>
      </p:sp>
      <p:sp>
        <p:nvSpPr>
          <p:cNvPr id="11" name="Rectangle 10">
            <a:extLst>
              <a:ext uri="{FF2B5EF4-FFF2-40B4-BE49-F238E27FC236}">
                <a16:creationId xmlns:a16="http://schemas.microsoft.com/office/drawing/2014/main" id="{9B02AF26-DCAB-29EB-922F-54DE82609D32}"/>
              </a:ext>
            </a:extLst>
          </p:cNvPr>
          <p:cNvSpPr/>
          <p:nvPr/>
        </p:nvSpPr>
        <p:spPr>
          <a:xfrm>
            <a:off x="8579550" y="1734177"/>
            <a:ext cx="3182681" cy="914400"/>
          </a:xfrm>
          <a:prstGeom prst="rect">
            <a:avLst/>
          </a:prstGeom>
          <a:solidFill>
            <a:schemeClr val="tx2"/>
          </a:solidFill>
          <a:ln w="2857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cs typeface="Calibri" panose="020F0502020204030204" pitchFamily="34" charset="0"/>
              </a:rPr>
              <a:t>France</a:t>
            </a:r>
          </a:p>
        </p:txBody>
      </p:sp>
      <p:sp>
        <p:nvSpPr>
          <p:cNvPr id="15" name="Rectangle 14">
            <a:extLst>
              <a:ext uri="{FF2B5EF4-FFF2-40B4-BE49-F238E27FC236}">
                <a16:creationId xmlns:a16="http://schemas.microsoft.com/office/drawing/2014/main" id="{87407FFD-6497-4066-9686-F7919CB7599F}"/>
              </a:ext>
            </a:extLst>
          </p:cNvPr>
          <p:cNvSpPr/>
          <p:nvPr/>
        </p:nvSpPr>
        <p:spPr>
          <a:xfrm>
            <a:off x="8579550" y="4039826"/>
            <a:ext cx="3182681" cy="914400"/>
          </a:xfrm>
          <a:prstGeom prst="rect">
            <a:avLst/>
          </a:prstGeom>
          <a:solidFill>
            <a:schemeClr val="tx2"/>
          </a:solidFill>
          <a:ln w="2857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cs typeface="Calibri" panose="020F0502020204030204" pitchFamily="34" charset="0"/>
              </a:rPr>
              <a:t>Spain</a:t>
            </a:r>
          </a:p>
        </p:txBody>
      </p:sp>
      <p:sp>
        <p:nvSpPr>
          <p:cNvPr id="16" name="Rectangle 15">
            <a:extLst>
              <a:ext uri="{FF2B5EF4-FFF2-40B4-BE49-F238E27FC236}">
                <a16:creationId xmlns:a16="http://schemas.microsoft.com/office/drawing/2014/main" id="{22917B26-F1CC-2DA3-F4C2-E6F668989D5E}"/>
              </a:ext>
            </a:extLst>
          </p:cNvPr>
          <p:cNvSpPr/>
          <p:nvPr/>
        </p:nvSpPr>
        <p:spPr>
          <a:xfrm>
            <a:off x="7095180" y="2895266"/>
            <a:ext cx="3174194" cy="914400"/>
          </a:xfrm>
          <a:prstGeom prst="rect">
            <a:avLst/>
          </a:prstGeom>
          <a:solidFill>
            <a:schemeClr val="tx2"/>
          </a:solidFill>
          <a:ln w="2857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cs typeface="Calibri" panose="020F0502020204030204" pitchFamily="34" charset="0"/>
              </a:rPr>
              <a:t>United States</a:t>
            </a:r>
          </a:p>
        </p:txBody>
      </p:sp>
      <p:sp>
        <p:nvSpPr>
          <p:cNvPr id="17" name="Rectangle 16">
            <a:extLst>
              <a:ext uri="{FF2B5EF4-FFF2-40B4-BE49-F238E27FC236}">
                <a16:creationId xmlns:a16="http://schemas.microsoft.com/office/drawing/2014/main" id="{28C66E5E-C245-145E-5940-CD57A6CA8225}"/>
              </a:ext>
            </a:extLst>
          </p:cNvPr>
          <p:cNvSpPr/>
          <p:nvPr/>
        </p:nvSpPr>
        <p:spPr>
          <a:xfrm>
            <a:off x="7095179" y="5111953"/>
            <a:ext cx="3174194" cy="914400"/>
          </a:xfrm>
          <a:prstGeom prst="rect">
            <a:avLst/>
          </a:prstGeom>
          <a:solidFill>
            <a:schemeClr val="tx2"/>
          </a:solidFill>
          <a:ln w="2857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cs typeface="Calibri" panose="020F0502020204030204" pitchFamily="34" charset="0"/>
              </a:rPr>
              <a:t>Asia / Middle East / Other</a:t>
            </a:r>
          </a:p>
        </p:txBody>
      </p:sp>
      <p:pic>
        <p:nvPicPr>
          <p:cNvPr id="24" name="Picture 2" descr="Flag of French Guiana - Wikipedia">
            <a:extLst>
              <a:ext uri="{FF2B5EF4-FFF2-40B4-BE49-F238E27FC236}">
                <a16:creationId xmlns:a16="http://schemas.microsoft.com/office/drawing/2014/main" id="{C701334D-9962-6E3B-60B7-466C14A2130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95178" y="1734176"/>
            <a:ext cx="1372237" cy="914400"/>
          </a:xfrm>
          <a:prstGeom prst="rect">
            <a:avLst/>
          </a:prstGeom>
          <a:noFill/>
          <a:ln w="19050">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4" descr="Flag of the United States of America | History, Meaning, Facts, &amp; Design |  Britannica">
            <a:extLst>
              <a:ext uri="{FF2B5EF4-FFF2-40B4-BE49-F238E27FC236}">
                <a16:creationId xmlns:a16="http://schemas.microsoft.com/office/drawing/2014/main" id="{61CCF7A7-F7B0-67E4-C8B6-0F468C1773D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390209" y="2895266"/>
            <a:ext cx="1371599" cy="914400"/>
          </a:xfrm>
          <a:prstGeom prst="rect">
            <a:avLst/>
          </a:prstGeom>
          <a:noFill/>
          <a:ln w="19050">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6" descr="Flag of Spain - Wikipedia">
            <a:extLst>
              <a:ext uri="{FF2B5EF4-FFF2-40B4-BE49-F238E27FC236}">
                <a16:creationId xmlns:a16="http://schemas.microsoft.com/office/drawing/2014/main" id="{B9822EE8-F7CC-3734-E8D0-0A4E9AA3A14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95178" y="4040793"/>
            <a:ext cx="1371600" cy="914400"/>
          </a:xfrm>
          <a:prstGeom prst="rect">
            <a:avLst/>
          </a:prstGeom>
          <a:noFill/>
          <a:ln w="19050">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Left Brace 27">
            <a:extLst>
              <a:ext uri="{FF2B5EF4-FFF2-40B4-BE49-F238E27FC236}">
                <a16:creationId xmlns:a16="http://schemas.microsoft.com/office/drawing/2014/main" id="{F15E1520-E9C7-B40C-7A39-04A3DA8230DD}"/>
              </a:ext>
            </a:extLst>
          </p:cNvPr>
          <p:cNvSpPr/>
          <p:nvPr/>
        </p:nvSpPr>
        <p:spPr>
          <a:xfrm>
            <a:off x="6693324" y="1734176"/>
            <a:ext cx="289719" cy="965820"/>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e 28">
            <a:extLst>
              <a:ext uri="{FF2B5EF4-FFF2-40B4-BE49-F238E27FC236}">
                <a16:creationId xmlns:a16="http://schemas.microsoft.com/office/drawing/2014/main" id="{EA651D2D-340D-73F2-F241-52B80EC4A0FB}"/>
              </a:ext>
            </a:extLst>
          </p:cNvPr>
          <p:cNvSpPr/>
          <p:nvPr/>
        </p:nvSpPr>
        <p:spPr>
          <a:xfrm>
            <a:off x="6691746" y="2903418"/>
            <a:ext cx="289719" cy="3117163"/>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09A758F2-F028-66DC-C7D0-0C87FA989C1A}"/>
              </a:ext>
            </a:extLst>
          </p:cNvPr>
          <p:cNvSpPr txBox="1"/>
          <p:nvPr/>
        </p:nvSpPr>
        <p:spPr>
          <a:xfrm>
            <a:off x="5314123" y="2054498"/>
            <a:ext cx="1822741" cy="338554"/>
          </a:xfrm>
          <a:prstGeom prst="rect">
            <a:avLst/>
          </a:prstGeom>
          <a:noFill/>
        </p:spPr>
        <p:txBody>
          <a:bodyPr wrap="square">
            <a:spAutoFit/>
          </a:bodyPr>
          <a:lstStyle/>
          <a:p>
            <a:pPr>
              <a:spcBef>
                <a:spcPts val="600"/>
              </a:spcBef>
              <a:buClr>
                <a:schemeClr val="tx2"/>
              </a:buClr>
              <a:buSzPct val="125000"/>
            </a:pPr>
            <a:r>
              <a:rPr lang="en-US" sz="1600" b="1" dirty="0">
                <a:solidFill>
                  <a:schemeClr val="accent3"/>
                </a:solidFill>
                <a:latin typeface="+mj-lt"/>
              </a:rPr>
              <a:t>Established</a:t>
            </a:r>
          </a:p>
        </p:txBody>
      </p:sp>
      <p:sp>
        <p:nvSpPr>
          <p:cNvPr id="31" name="TextBox 30">
            <a:extLst>
              <a:ext uri="{FF2B5EF4-FFF2-40B4-BE49-F238E27FC236}">
                <a16:creationId xmlns:a16="http://schemas.microsoft.com/office/drawing/2014/main" id="{36A42D4E-C1E3-2983-789F-99B66CF642AE}"/>
              </a:ext>
            </a:extLst>
          </p:cNvPr>
          <p:cNvSpPr txBox="1"/>
          <p:nvPr/>
        </p:nvSpPr>
        <p:spPr>
          <a:xfrm>
            <a:off x="5314123" y="4164267"/>
            <a:ext cx="1377624" cy="584775"/>
          </a:xfrm>
          <a:prstGeom prst="rect">
            <a:avLst/>
          </a:prstGeom>
          <a:noFill/>
        </p:spPr>
        <p:txBody>
          <a:bodyPr wrap="square">
            <a:spAutoFit/>
          </a:bodyPr>
          <a:lstStyle/>
          <a:p>
            <a:pPr>
              <a:spcBef>
                <a:spcPts val="600"/>
              </a:spcBef>
              <a:buClr>
                <a:schemeClr val="tx2"/>
              </a:buClr>
              <a:buSzPct val="125000"/>
            </a:pPr>
            <a:r>
              <a:rPr lang="en-US" sz="1600" b="1" dirty="0">
                <a:solidFill>
                  <a:schemeClr val="accent3"/>
                </a:solidFill>
                <a:latin typeface="+mj-lt"/>
              </a:rPr>
              <a:t>Under Negotiation</a:t>
            </a:r>
          </a:p>
        </p:txBody>
      </p:sp>
      <p:sp>
        <p:nvSpPr>
          <p:cNvPr id="5" name="object 18">
            <a:extLst>
              <a:ext uri="{FF2B5EF4-FFF2-40B4-BE49-F238E27FC236}">
                <a16:creationId xmlns:a16="http://schemas.microsoft.com/office/drawing/2014/main" id="{76FA0E2F-9C9C-145E-FA37-91059F4BBD03}"/>
              </a:ext>
            </a:extLst>
          </p:cNvPr>
          <p:cNvSpPr txBox="1">
            <a:spLocks/>
          </p:cNvSpPr>
          <p:nvPr/>
        </p:nvSpPr>
        <p:spPr>
          <a:xfrm>
            <a:off x="1230270" y="274320"/>
            <a:ext cx="9476078"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Semiconductor Design &amp; OSPT Centers</a:t>
            </a:r>
            <a:endParaRPr lang="en-US" sz="3600" kern="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143ED0A-F13C-FE37-53E0-6C9E97618A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4699" y="5314330"/>
            <a:ext cx="4483951" cy="875600"/>
          </a:xfrm>
          <a:prstGeom prst="rect">
            <a:avLst/>
          </a:prstGeom>
          <a:effectLst>
            <a:softEdge rad="63500"/>
          </a:effectLst>
        </p:spPr>
      </p:pic>
      <p:sp>
        <p:nvSpPr>
          <p:cNvPr id="4" name="TextBox 3">
            <a:extLst>
              <a:ext uri="{FF2B5EF4-FFF2-40B4-BE49-F238E27FC236}">
                <a16:creationId xmlns:a16="http://schemas.microsoft.com/office/drawing/2014/main" id="{28A364D7-9F91-865B-59C3-9B7241CF7FC5}"/>
              </a:ext>
            </a:extLst>
          </p:cNvPr>
          <p:cNvSpPr txBox="1"/>
          <p:nvPr/>
        </p:nvSpPr>
        <p:spPr>
          <a:xfrm>
            <a:off x="5376659" y="1137968"/>
            <a:ext cx="2327550" cy="494318"/>
          </a:xfrm>
          <a:prstGeom prst="rect">
            <a:avLst/>
          </a:prstGeom>
        </p:spPr>
        <p:txBody>
          <a:bodyPr vert="horz" wrap="none" lIns="0" tIns="0" rIns="0" bIns="0" rtlCol="0" anchor="b" anchorCtr="0">
            <a:noAutofit/>
          </a:bodyPr>
          <a:lstStyle/>
          <a:p>
            <a:pPr>
              <a:lnSpc>
                <a:spcPct val="150000"/>
              </a:lnSpc>
              <a:spcBef>
                <a:spcPts val="600"/>
              </a:spcBef>
              <a:tabLst>
                <a:tab pos="275321" algn="l"/>
                <a:tab pos="275705" algn="l"/>
              </a:tabLst>
            </a:pPr>
            <a:r>
              <a:rPr lang="en-US" sz="2000" b="1" dirty="0">
                <a:solidFill>
                  <a:schemeClr val="accent3"/>
                </a:solidFill>
                <a:latin typeface="+mj-lt"/>
              </a:rPr>
              <a:t>OSAT Centers</a:t>
            </a:r>
          </a:p>
        </p:txBody>
      </p:sp>
      <p:sp>
        <p:nvSpPr>
          <p:cNvPr id="6" name="Rectangle 5">
            <a:extLst>
              <a:ext uri="{FF2B5EF4-FFF2-40B4-BE49-F238E27FC236}">
                <a16:creationId xmlns:a16="http://schemas.microsoft.com/office/drawing/2014/main" id="{A283505A-9CCF-048A-66D8-B2591D984754}"/>
              </a:ext>
            </a:extLst>
          </p:cNvPr>
          <p:cNvSpPr/>
          <p:nvPr/>
        </p:nvSpPr>
        <p:spPr>
          <a:xfrm>
            <a:off x="10389773" y="5106181"/>
            <a:ext cx="1372035" cy="914400"/>
          </a:xfrm>
          <a:prstGeom prst="rect">
            <a:avLst/>
          </a:prstGeom>
          <a:solidFill>
            <a:schemeClr val="bg1">
              <a:lumMod val="85000"/>
            </a:schemeClr>
          </a:solidFill>
          <a:ln w="2857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cs typeface="Calibri" panose="020F0502020204030204" pitchFamily="34" charset="0"/>
              </a:rPr>
              <a:t> </a:t>
            </a:r>
          </a:p>
        </p:txBody>
      </p:sp>
      <p:pic>
        <p:nvPicPr>
          <p:cNvPr id="1026" name="Picture 2" descr="globe terrestre 19008551 PNG">
            <a:extLst>
              <a:ext uri="{FF2B5EF4-FFF2-40B4-BE49-F238E27FC236}">
                <a16:creationId xmlns:a16="http://schemas.microsoft.com/office/drawing/2014/main" id="{E422CCD7-20D3-CB3D-1783-D7123DCF50A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46455" y="5106181"/>
            <a:ext cx="91778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85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F4D400-F65D-D75E-5481-C5DC90CCBFE1}"/>
              </a:ext>
            </a:extLst>
          </p:cNvPr>
          <p:cNvSpPr/>
          <p:nvPr/>
        </p:nvSpPr>
        <p:spPr>
          <a:xfrm>
            <a:off x="269876" y="1844691"/>
            <a:ext cx="11652249" cy="1042091"/>
          </a:xfrm>
          <a:prstGeom prst="rect">
            <a:avLst/>
          </a:prstGeom>
          <a:solidFill>
            <a:schemeClr val="bg1">
              <a:lumMod val="95000"/>
              <a:alpha val="40000"/>
            </a:schemeClr>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83651664-23C8-3153-CD50-7609E725165E}"/>
              </a:ext>
            </a:extLst>
          </p:cNvPr>
          <p:cNvSpPr/>
          <p:nvPr/>
        </p:nvSpPr>
        <p:spPr>
          <a:xfrm>
            <a:off x="428" y="241"/>
            <a:ext cx="12191144" cy="1114639"/>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bg1"/>
              </a:solidFill>
            </a:endParaRPr>
          </a:p>
        </p:txBody>
      </p:sp>
      <p:sp>
        <p:nvSpPr>
          <p:cNvPr id="3" name="Slide Number Placeholder 3">
            <a:extLst>
              <a:ext uri="{FF2B5EF4-FFF2-40B4-BE49-F238E27FC236}">
                <a16:creationId xmlns:a16="http://schemas.microsoft.com/office/drawing/2014/main" id="{B37CED0F-A2A8-A35D-EFF7-3668B3C573B7}"/>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31</a:t>
            </a:fld>
            <a:endParaRPr lang="en-US" sz="1000" kern="0" dirty="0">
              <a:solidFill>
                <a:prstClr val="black">
                  <a:tint val="75000"/>
                </a:prstClr>
              </a:solidFill>
            </a:endParaRPr>
          </a:p>
        </p:txBody>
      </p:sp>
      <p:sp>
        <p:nvSpPr>
          <p:cNvPr id="8" name="Rectangle 7">
            <a:extLst>
              <a:ext uri="{FF2B5EF4-FFF2-40B4-BE49-F238E27FC236}">
                <a16:creationId xmlns:a16="http://schemas.microsoft.com/office/drawing/2014/main" id="{18C35980-9725-BC9D-7231-05452EE615BF}"/>
              </a:ext>
            </a:extLst>
          </p:cNvPr>
          <p:cNvSpPr/>
          <p:nvPr/>
        </p:nvSpPr>
        <p:spPr>
          <a:xfrm>
            <a:off x="0" y="1354550"/>
            <a:ext cx="12191999" cy="58854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b="1" dirty="0">
                <a:latin typeface="Calibri" panose="020F0502020204030204" pitchFamily="34" charset="0"/>
                <a:cs typeface="Calibri" panose="020F0502020204030204" pitchFamily="34" charset="0"/>
              </a:rPr>
              <a:t>An International Benchmark in Cybersecurity</a:t>
            </a:r>
            <a:endParaRPr lang="sv-SE" sz="16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B729C42-CA16-B39F-9B16-1EF89BBB2AAB}"/>
              </a:ext>
            </a:extLst>
          </p:cNvPr>
          <p:cNvSpPr txBox="1"/>
          <p:nvPr/>
        </p:nvSpPr>
        <p:spPr>
          <a:xfrm>
            <a:off x="716532" y="2019471"/>
            <a:ext cx="10758933" cy="707886"/>
          </a:xfrm>
          <a:prstGeom prst="rect">
            <a:avLst/>
          </a:prstGeom>
          <a:noFill/>
        </p:spPr>
        <p:txBody>
          <a:bodyPr wrap="square">
            <a:spAutoFit/>
          </a:bodyPr>
          <a:lstStyle/>
          <a:p>
            <a:pPr algn="ctr"/>
            <a:r>
              <a:rPr lang="en-US" sz="2000" i="0" dirty="0">
                <a:solidFill>
                  <a:srgbClr val="000000"/>
                </a:solidFill>
                <a:effectLst/>
                <a:latin typeface="Calibri" panose="020F0502020204030204" pitchFamily="34" charset="0"/>
                <a:cs typeface="Calibri" panose="020F0502020204030204" pitchFamily="34" charset="0"/>
              </a:rPr>
              <a:t>In collaboration with parent </a:t>
            </a:r>
            <a:r>
              <a:rPr lang="en-US" sz="2000" dirty="0">
                <a:solidFill>
                  <a:srgbClr val="000000"/>
                </a:solidFill>
                <a:latin typeface="Calibri" panose="020F0502020204030204" pitchFamily="34" charset="0"/>
                <a:cs typeface="Calibri" panose="020F0502020204030204" pitchFamily="34" charset="0"/>
              </a:rPr>
              <a:t>company WISeKey, SEALSQ is one of three parties selected for the ambitious project of </a:t>
            </a:r>
            <a:r>
              <a:rPr lang="en-US" sz="2000" i="0" dirty="0">
                <a:solidFill>
                  <a:srgbClr val="000000"/>
                </a:solidFill>
                <a:effectLst/>
                <a:latin typeface="Calibri" panose="020F0502020204030204" pitchFamily="34" charset="0"/>
                <a:cs typeface="Calibri" panose="020F0502020204030204" pitchFamily="34" charset="0"/>
              </a:rPr>
              <a:t>creating of a </a:t>
            </a:r>
            <a:r>
              <a:rPr lang="en-US" sz="2000" b="1" i="0" dirty="0">
                <a:solidFill>
                  <a:srgbClr val="000000"/>
                </a:solidFill>
                <a:effectLst/>
                <a:latin typeface="Calibri" panose="020F0502020204030204" pitchFamily="34" charset="0"/>
                <a:cs typeface="Calibri" panose="020F0502020204030204" pitchFamily="34" charset="0"/>
              </a:rPr>
              <a:t>high-performance OSPT Center </a:t>
            </a:r>
            <a:r>
              <a:rPr lang="en-US" sz="2000" i="0" dirty="0">
                <a:solidFill>
                  <a:srgbClr val="000000"/>
                </a:solidFill>
                <a:effectLst/>
                <a:latin typeface="Calibri" panose="020F0502020204030204" pitchFamily="34" charset="0"/>
                <a:cs typeface="Calibri" panose="020F0502020204030204" pitchFamily="34" charset="0"/>
              </a:rPr>
              <a:t>in the Region of Murcia.</a:t>
            </a:r>
            <a:endParaRPr lang="en-US" sz="2000" dirty="0">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1170AA6E-AFFF-2047-7322-6889C753ADB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3261" y="3872297"/>
            <a:ext cx="1988753"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E0ADE8A3-C7FB-71ED-A14E-EDC078DFAD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506" y="5062014"/>
            <a:ext cx="1952262" cy="129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9004ADF7-CE9B-E074-815C-88E69E386DE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7298" y="2767396"/>
            <a:ext cx="2280679" cy="153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EAD89262-E1A6-44C8-A6B9-E16BEEAAFE7E}"/>
              </a:ext>
            </a:extLst>
          </p:cNvPr>
          <p:cNvSpPr txBox="1"/>
          <p:nvPr/>
        </p:nvSpPr>
        <p:spPr>
          <a:xfrm>
            <a:off x="3350766" y="3122290"/>
            <a:ext cx="8530440" cy="338554"/>
          </a:xfrm>
          <a:prstGeom prst="rect">
            <a:avLst/>
          </a:prstGeom>
          <a:noFill/>
        </p:spPr>
        <p:txBody>
          <a:bodyPr wrap="square">
            <a:spAutoFit/>
          </a:bodyPr>
          <a:lstStyle/>
          <a:p>
            <a:pPr algn="l"/>
            <a:r>
              <a:rPr lang="en-US" sz="1600" dirty="0">
                <a:solidFill>
                  <a:srgbClr val="000000"/>
                </a:solidFill>
                <a:latin typeface="Calibri" panose="020F0502020204030204" pitchFamily="34" charset="0"/>
                <a:cs typeface="Calibri" panose="020F0502020204030204" pitchFamily="34" charset="0"/>
              </a:rPr>
              <a:t>Joining forces with Odin Solution and T-Protégé in an innovative and international partnership.</a:t>
            </a:r>
            <a:endParaRPr lang="en-US" sz="1600" b="1" i="0" dirty="0">
              <a:solidFill>
                <a:srgbClr val="000000"/>
              </a:solidFill>
              <a:effectLst/>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F2971704-D110-A2DC-EB13-FAC317DF21BC}"/>
              </a:ext>
            </a:extLst>
          </p:cNvPr>
          <p:cNvSpPr txBox="1"/>
          <p:nvPr/>
        </p:nvSpPr>
        <p:spPr>
          <a:xfrm>
            <a:off x="3350766" y="3610469"/>
            <a:ext cx="8530440" cy="338554"/>
          </a:xfrm>
          <a:prstGeom prst="rect">
            <a:avLst/>
          </a:prstGeom>
          <a:noFill/>
        </p:spPr>
        <p:txBody>
          <a:bodyPr wrap="square">
            <a:spAutoFit/>
          </a:bodyPr>
          <a:lstStyle/>
          <a:p>
            <a:pPr algn="l"/>
            <a:r>
              <a:rPr lang="en-US" sz="1600" i="0" dirty="0">
                <a:solidFill>
                  <a:srgbClr val="000000"/>
                </a:solidFill>
                <a:effectLst/>
                <a:latin typeface="Calibri" panose="020F0502020204030204" pitchFamily="34" charset="0"/>
                <a:cs typeface="Calibri" panose="020F0502020204030204" pitchFamily="34" charset="0"/>
              </a:rPr>
              <a:t>The project foresees financing of </a:t>
            </a:r>
            <a:r>
              <a:rPr lang="en-US" sz="1600" b="1" i="0" dirty="0">
                <a:solidFill>
                  <a:srgbClr val="000000"/>
                </a:solidFill>
                <a:effectLst/>
                <a:latin typeface="Calibri" panose="020F0502020204030204" pitchFamily="34" charset="0"/>
                <a:cs typeface="Calibri" panose="020F0502020204030204" pitchFamily="34" charset="0"/>
              </a:rPr>
              <a:t>€40M for its execution.</a:t>
            </a:r>
          </a:p>
        </p:txBody>
      </p:sp>
      <p:sp>
        <p:nvSpPr>
          <p:cNvPr id="34" name="TextBox 33">
            <a:extLst>
              <a:ext uri="{FF2B5EF4-FFF2-40B4-BE49-F238E27FC236}">
                <a16:creationId xmlns:a16="http://schemas.microsoft.com/office/drawing/2014/main" id="{DAEA5CB0-3C13-1866-EF50-9E44AE2A422C}"/>
              </a:ext>
            </a:extLst>
          </p:cNvPr>
          <p:cNvSpPr txBox="1"/>
          <p:nvPr/>
        </p:nvSpPr>
        <p:spPr>
          <a:xfrm>
            <a:off x="3350766" y="4884639"/>
            <a:ext cx="8530440" cy="338554"/>
          </a:xfrm>
          <a:prstGeom prst="rect">
            <a:avLst/>
          </a:prstGeom>
          <a:noFill/>
        </p:spPr>
        <p:txBody>
          <a:bodyPr wrap="square">
            <a:spAutoFit/>
          </a:bodyPr>
          <a:lstStyle/>
          <a:p>
            <a:r>
              <a:rPr lang="en-US" sz="1600" b="0" i="0" dirty="0">
                <a:effectLst/>
                <a:latin typeface="Calibri" panose="020F0502020204030204" pitchFamily="34" charset="0"/>
                <a:cs typeface="Calibri" panose="020F0502020204030204" pitchFamily="34" charset="0"/>
              </a:rPr>
              <a:t>Will offer personalized and secure solutions to customer needs.</a:t>
            </a:r>
            <a:endParaRPr lang="en-US" sz="1600"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A1F228EF-1BF6-4E50-68BE-CBD1498E98A7}"/>
              </a:ext>
            </a:extLst>
          </p:cNvPr>
          <p:cNvSpPr txBox="1"/>
          <p:nvPr/>
        </p:nvSpPr>
        <p:spPr>
          <a:xfrm>
            <a:off x="3350767" y="5370139"/>
            <a:ext cx="8399728" cy="584775"/>
          </a:xfrm>
          <a:prstGeom prst="rect">
            <a:avLst/>
          </a:prstGeom>
          <a:noFill/>
        </p:spPr>
        <p:txBody>
          <a:bodyPr wrap="square">
            <a:spAutoFit/>
          </a:bodyPr>
          <a:lstStyle/>
          <a:p>
            <a:r>
              <a:rPr lang="en-US" sz="1600" b="0" i="0" dirty="0">
                <a:effectLst/>
                <a:latin typeface="Calibri" panose="020F0502020204030204" pitchFamily="34" charset="0"/>
                <a:cs typeface="Calibri" panose="020F0502020204030204" pitchFamily="34" charset="0"/>
              </a:rPr>
              <a:t>Will benefit the industrial sector, public administration, and citizens, facilitating access to advanced technologies and improving the cybersecurity of critical systems.  </a:t>
            </a:r>
            <a:endParaRPr lang="en-US" sz="1600"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AB047F2B-0A52-0DD4-A448-9FE2C0B475B9}"/>
              </a:ext>
            </a:extLst>
          </p:cNvPr>
          <p:cNvSpPr txBox="1"/>
          <p:nvPr/>
        </p:nvSpPr>
        <p:spPr>
          <a:xfrm>
            <a:off x="3350766" y="6041197"/>
            <a:ext cx="8530441" cy="338554"/>
          </a:xfrm>
          <a:prstGeom prst="rect">
            <a:avLst/>
          </a:prstGeom>
          <a:noFill/>
        </p:spPr>
        <p:txBody>
          <a:bodyPr wrap="square">
            <a:spAutoFit/>
          </a:bodyPr>
          <a:lstStyle/>
          <a:p>
            <a:r>
              <a:rPr lang="en-US" sz="1600" b="0" i="0" dirty="0">
                <a:effectLst/>
                <a:latin typeface="Calibri" panose="020F0502020204030204" pitchFamily="34" charset="0"/>
                <a:cs typeface="Calibri" panose="020F0502020204030204" pitchFamily="34" charset="0"/>
              </a:rPr>
              <a:t>Will create a pole of quality employment and a decisive boost to R&amp;D.</a:t>
            </a:r>
            <a:endParaRPr lang="en-US" sz="1600" dirty="0">
              <a:latin typeface="Calibri" panose="020F0502020204030204" pitchFamily="34" charset="0"/>
              <a:cs typeface="Calibri" panose="020F0502020204030204" pitchFamily="34" charset="0"/>
            </a:endParaRPr>
          </a:p>
        </p:txBody>
      </p:sp>
      <p:sp>
        <p:nvSpPr>
          <p:cNvPr id="37" name="Arrow: Chevron 36">
            <a:extLst>
              <a:ext uri="{FF2B5EF4-FFF2-40B4-BE49-F238E27FC236}">
                <a16:creationId xmlns:a16="http://schemas.microsoft.com/office/drawing/2014/main" id="{CD15BD10-7910-469F-24FE-A12CF1F90E01}"/>
              </a:ext>
            </a:extLst>
          </p:cNvPr>
          <p:cNvSpPr/>
          <p:nvPr/>
        </p:nvSpPr>
        <p:spPr>
          <a:xfrm>
            <a:off x="3018972" y="3246120"/>
            <a:ext cx="159657" cy="153048"/>
          </a:xfrm>
          <a:prstGeom prst="chevron">
            <a:avLst>
              <a:gd name="adj" fmla="val 5614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8" name="Arrow: Chevron 37">
            <a:extLst>
              <a:ext uri="{FF2B5EF4-FFF2-40B4-BE49-F238E27FC236}">
                <a16:creationId xmlns:a16="http://schemas.microsoft.com/office/drawing/2014/main" id="{100F2BA6-C410-C714-D8EE-3059EF3E6A70}"/>
              </a:ext>
            </a:extLst>
          </p:cNvPr>
          <p:cNvSpPr/>
          <p:nvPr/>
        </p:nvSpPr>
        <p:spPr>
          <a:xfrm>
            <a:off x="3018972" y="3718975"/>
            <a:ext cx="159657" cy="153048"/>
          </a:xfrm>
          <a:prstGeom prst="chevron">
            <a:avLst>
              <a:gd name="adj" fmla="val 5614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9" name="Arrow: Chevron 38">
            <a:extLst>
              <a:ext uri="{FF2B5EF4-FFF2-40B4-BE49-F238E27FC236}">
                <a16:creationId xmlns:a16="http://schemas.microsoft.com/office/drawing/2014/main" id="{F46E742D-90CB-948C-31FB-BFBD217E5794}"/>
              </a:ext>
            </a:extLst>
          </p:cNvPr>
          <p:cNvSpPr/>
          <p:nvPr/>
        </p:nvSpPr>
        <p:spPr>
          <a:xfrm>
            <a:off x="3018971" y="5499954"/>
            <a:ext cx="159657" cy="153048"/>
          </a:xfrm>
          <a:prstGeom prst="chevron">
            <a:avLst>
              <a:gd name="adj" fmla="val 5614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0" name="Arrow: Chevron 39">
            <a:extLst>
              <a:ext uri="{FF2B5EF4-FFF2-40B4-BE49-F238E27FC236}">
                <a16:creationId xmlns:a16="http://schemas.microsoft.com/office/drawing/2014/main" id="{3C663041-1F6B-F96E-4966-BCC3387192FC}"/>
              </a:ext>
            </a:extLst>
          </p:cNvPr>
          <p:cNvSpPr/>
          <p:nvPr/>
        </p:nvSpPr>
        <p:spPr>
          <a:xfrm>
            <a:off x="3018971" y="6149339"/>
            <a:ext cx="159657" cy="153048"/>
          </a:xfrm>
          <a:prstGeom prst="chevron">
            <a:avLst>
              <a:gd name="adj" fmla="val 5614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 name="Arrow: Chevron 3">
            <a:extLst>
              <a:ext uri="{FF2B5EF4-FFF2-40B4-BE49-F238E27FC236}">
                <a16:creationId xmlns:a16="http://schemas.microsoft.com/office/drawing/2014/main" id="{3A50A91E-278B-900C-0797-3CDA0F1D6560}"/>
              </a:ext>
            </a:extLst>
          </p:cNvPr>
          <p:cNvSpPr/>
          <p:nvPr/>
        </p:nvSpPr>
        <p:spPr>
          <a:xfrm>
            <a:off x="3017471" y="5017871"/>
            <a:ext cx="159657" cy="153048"/>
          </a:xfrm>
          <a:prstGeom prst="chevron">
            <a:avLst>
              <a:gd name="adj" fmla="val 5614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7" name="Oval 6">
            <a:extLst>
              <a:ext uri="{FF2B5EF4-FFF2-40B4-BE49-F238E27FC236}">
                <a16:creationId xmlns:a16="http://schemas.microsoft.com/office/drawing/2014/main" id="{3C193203-5253-AB88-AC9F-956C6656F50E}"/>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p>
        </p:txBody>
      </p:sp>
      <p:pic>
        <p:nvPicPr>
          <p:cNvPr id="9" name="Picture 6" descr="Flag of Spain - Wikipedia">
            <a:extLst>
              <a:ext uri="{FF2B5EF4-FFF2-40B4-BE49-F238E27FC236}">
                <a16:creationId xmlns:a16="http://schemas.microsoft.com/office/drawing/2014/main" id="{2E9832C3-357F-8935-9A9D-60AA8AC0EC0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76650" y="107343"/>
            <a:ext cx="1371600" cy="914400"/>
          </a:xfrm>
          <a:prstGeom prst="rect">
            <a:avLst/>
          </a:prstGeom>
          <a:noFill/>
          <a:ln w="19050">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object 18">
            <a:extLst>
              <a:ext uri="{FF2B5EF4-FFF2-40B4-BE49-F238E27FC236}">
                <a16:creationId xmlns:a16="http://schemas.microsoft.com/office/drawing/2014/main" id="{03E0138D-730E-DEC7-4C24-125762750D8E}"/>
              </a:ext>
            </a:extLst>
          </p:cNvPr>
          <p:cNvSpPr txBox="1">
            <a:spLocks/>
          </p:cNvSpPr>
          <p:nvPr/>
        </p:nvSpPr>
        <p:spPr>
          <a:xfrm>
            <a:off x="1230270" y="274320"/>
            <a:ext cx="9476078"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Semiconductor Design &amp; OSPT Centers</a:t>
            </a:r>
            <a:endParaRPr lang="en-US" sz="3600" kern="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44129032-C708-A466-1A70-7FE9760FF0A4}"/>
              </a:ext>
            </a:extLst>
          </p:cNvPr>
          <p:cNvSpPr txBox="1"/>
          <p:nvPr/>
        </p:nvSpPr>
        <p:spPr>
          <a:xfrm>
            <a:off x="1148345" y="741976"/>
            <a:ext cx="6285406" cy="369332"/>
          </a:xfrm>
          <a:prstGeom prst="rect">
            <a:avLst/>
          </a:prstGeom>
          <a:noFill/>
        </p:spPr>
        <p:txBody>
          <a:bodyPr wrap="square">
            <a:spAutoFit/>
          </a:bodyPr>
          <a:lstStyle/>
          <a:p>
            <a:r>
              <a:rPr lang="en-US" b="1" i="1" dirty="0">
                <a:solidFill>
                  <a:schemeClr val="bg1"/>
                </a:solidFill>
                <a:latin typeface="Calibri" panose="020F0502020204030204" pitchFamily="34" charset="0"/>
                <a:cs typeface="Calibri" panose="020F0502020204030204" pitchFamily="34" charset="0"/>
              </a:rPr>
              <a:t>Spain – Murcia </a:t>
            </a:r>
          </a:p>
        </p:txBody>
      </p:sp>
      <p:sp>
        <p:nvSpPr>
          <p:cNvPr id="6" name="TextBox 5">
            <a:extLst>
              <a:ext uri="{FF2B5EF4-FFF2-40B4-BE49-F238E27FC236}">
                <a16:creationId xmlns:a16="http://schemas.microsoft.com/office/drawing/2014/main" id="{E0D11052-18AD-9E95-137E-BA375A3E29F2}"/>
              </a:ext>
            </a:extLst>
          </p:cNvPr>
          <p:cNvSpPr txBox="1"/>
          <p:nvPr/>
        </p:nvSpPr>
        <p:spPr>
          <a:xfrm>
            <a:off x="3349265" y="4039173"/>
            <a:ext cx="8202170" cy="830997"/>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rPr>
              <a:t>Will leverage Spain’s </a:t>
            </a:r>
            <a:r>
              <a:rPr lang="en-US" sz="1600" dirty="0">
                <a:effectLst/>
                <a:latin typeface="Calibri" panose="020F0502020204030204" pitchFamily="34" charset="0"/>
                <a:ea typeface="Calibri" panose="020F0502020204030204" pitchFamily="34" charset="0"/>
              </a:rPr>
              <a:t>Strategic Project for the Economic Recovery and Transformation of Microelectronics and Semiconductors </a:t>
            </a:r>
            <a:r>
              <a:rPr lang="en-US" sz="1600" b="1" dirty="0">
                <a:effectLst/>
                <a:latin typeface="Calibri" panose="020F0502020204030204" pitchFamily="34" charset="0"/>
                <a:ea typeface="Calibri" panose="020F0502020204030204" pitchFamily="34" charset="0"/>
              </a:rPr>
              <a:t>(PERTE Chip) initiative </a:t>
            </a:r>
            <a:r>
              <a:rPr lang="en-US" sz="1600" dirty="0">
                <a:effectLst/>
                <a:latin typeface="Calibri" panose="020F0502020204030204" pitchFamily="34" charset="0"/>
                <a:ea typeface="Calibri" panose="020F0502020204030204" pitchFamily="34" charset="0"/>
              </a:rPr>
              <a:t>(aims to mobilize 12.25 billion euros by 2027). </a:t>
            </a:r>
            <a:endParaRPr lang="en-US" sz="1600" dirty="0"/>
          </a:p>
        </p:txBody>
      </p:sp>
      <p:sp>
        <p:nvSpPr>
          <p:cNvPr id="14" name="Arrow: Chevron 13">
            <a:extLst>
              <a:ext uri="{FF2B5EF4-FFF2-40B4-BE49-F238E27FC236}">
                <a16:creationId xmlns:a16="http://schemas.microsoft.com/office/drawing/2014/main" id="{98773530-F1F9-6E1D-1B35-82107B391FAD}"/>
              </a:ext>
            </a:extLst>
          </p:cNvPr>
          <p:cNvSpPr/>
          <p:nvPr/>
        </p:nvSpPr>
        <p:spPr>
          <a:xfrm>
            <a:off x="3017471" y="4209291"/>
            <a:ext cx="159657" cy="153048"/>
          </a:xfrm>
          <a:prstGeom prst="chevron">
            <a:avLst>
              <a:gd name="adj" fmla="val 5614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Tree>
    <p:extLst>
      <p:ext uri="{BB962C8B-B14F-4D97-AF65-F5344CB8AC3E}">
        <p14:creationId xmlns:p14="http://schemas.microsoft.com/office/powerpoint/2010/main" val="1284058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Rounded Corners 68">
            <a:extLst>
              <a:ext uri="{FF2B5EF4-FFF2-40B4-BE49-F238E27FC236}">
                <a16:creationId xmlns:a16="http://schemas.microsoft.com/office/drawing/2014/main" id="{7E5D508C-F18C-08A1-821E-EC77C8681D6C}"/>
              </a:ext>
            </a:extLst>
          </p:cNvPr>
          <p:cNvSpPr/>
          <p:nvPr/>
        </p:nvSpPr>
        <p:spPr>
          <a:xfrm>
            <a:off x="395054" y="2153199"/>
            <a:ext cx="3509282" cy="3632735"/>
          </a:xfrm>
          <a:prstGeom prst="roundRect">
            <a:avLst>
              <a:gd name="adj" fmla="val 9084"/>
            </a:avLst>
          </a:prstGeom>
          <a:solidFill>
            <a:schemeClr val="bg1"/>
          </a:solidFill>
          <a:ln>
            <a:solidFill>
              <a:schemeClr val="bg1">
                <a:lumMod val="85000"/>
              </a:schemeClr>
            </a:solidFill>
          </a:ln>
          <a:effectLst>
            <a:outerShdw blurRad="4953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73" name="Group 72">
            <a:extLst>
              <a:ext uri="{FF2B5EF4-FFF2-40B4-BE49-F238E27FC236}">
                <a16:creationId xmlns:a16="http://schemas.microsoft.com/office/drawing/2014/main" id="{7EC59401-3D64-3B22-EE5D-20E028D7BF40}"/>
              </a:ext>
            </a:extLst>
          </p:cNvPr>
          <p:cNvGrpSpPr/>
          <p:nvPr/>
        </p:nvGrpSpPr>
        <p:grpSpPr>
          <a:xfrm>
            <a:off x="1821577" y="1772734"/>
            <a:ext cx="656236" cy="656236"/>
            <a:chOff x="2802971" y="1578964"/>
            <a:chExt cx="735590" cy="735590"/>
          </a:xfrm>
        </p:grpSpPr>
        <p:sp>
          <p:nvSpPr>
            <p:cNvPr id="71" name="Rectangle 70">
              <a:extLst>
                <a:ext uri="{FF2B5EF4-FFF2-40B4-BE49-F238E27FC236}">
                  <a16:creationId xmlns:a16="http://schemas.microsoft.com/office/drawing/2014/main" id="{68E23F60-7D36-268D-E1A0-53CF60AE0A40}"/>
                </a:ext>
              </a:extLst>
            </p:cNvPr>
            <p:cNvSpPr/>
            <p:nvPr/>
          </p:nvSpPr>
          <p:spPr>
            <a:xfrm rot="5400000">
              <a:off x="2802971" y="1578964"/>
              <a:ext cx="735590" cy="7355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Freeform 5">
              <a:extLst>
                <a:ext uri="{FF2B5EF4-FFF2-40B4-BE49-F238E27FC236}">
                  <a16:creationId xmlns:a16="http://schemas.microsoft.com/office/drawing/2014/main" id="{7B6B74BC-8320-FFE1-AB87-185A86CB5421}"/>
                </a:ext>
              </a:extLst>
            </p:cNvPr>
            <p:cNvSpPr>
              <a:spLocks/>
            </p:cNvSpPr>
            <p:nvPr/>
          </p:nvSpPr>
          <p:spPr bwMode="auto">
            <a:xfrm rot="5400000">
              <a:off x="3055574" y="1784148"/>
              <a:ext cx="230383" cy="356375"/>
            </a:xfrm>
            <a:custGeom>
              <a:avLst/>
              <a:gdLst>
                <a:gd name="T0" fmla="*/ 2 w 105"/>
                <a:gd name="T1" fmla="*/ 144 h 164"/>
                <a:gd name="T2" fmla="*/ 2 w 105"/>
                <a:gd name="T3" fmla="*/ 135 h 164"/>
                <a:gd name="T4" fmla="*/ 56 w 105"/>
                <a:gd name="T5" fmla="*/ 82 h 164"/>
                <a:gd name="T6" fmla="*/ 2 w 105"/>
                <a:gd name="T7" fmla="*/ 29 h 164"/>
                <a:gd name="T8" fmla="*/ 2 w 105"/>
                <a:gd name="T9" fmla="*/ 20 h 164"/>
                <a:gd name="T10" fmla="*/ 19 w 105"/>
                <a:gd name="T11" fmla="*/ 3 h 164"/>
                <a:gd name="T12" fmla="*/ 28 w 105"/>
                <a:gd name="T13" fmla="*/ 3 h 164"/>
                <a:gd name="T14" fmla="*/ 103 w 105"/>
                <a:gd name="T15" fmla="*/ 77 h 164"/>
                <a:gd name="T16" fmla="*/ 103 w 105"/>
                <a:gd name="T17" fmla="*/ 86 h 164"/>
                <a:gd name="T18" fmla="*/ 28 w 105"/>
                <a:gd name="T19" fmla="*/ 161 h 164"/>
                <a:gd name="T20" fmla="*/ 19 w 105"/>
                <a:gd name="T21" fmla="*/ 161 h 164"/>
                <a:gd name="T22" fmla="*/ 2 w 105"/>
                <a:gd name="T23" fmla="*/ 14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64">
                  <a:moveTo>
                    <a:pt x="2" y="144"/>
                  </a:moveTo>
                  <a:cubicBezTo>
                    <a:pt x="0" y="142"/>
                    <a:pt x="0" y="138"/>
                    <a:pt x="2" y="135"/>
                  </a:cubicBezTo>
                  <a:cubicBezTo>
                    <a:pt x="56" y="82"/>
                    <a:pt x="56" y="82"/>
                    <a:pt x="56" y="82"/>
                  </a:cubicBezTo>
                  <a:cubicBezTo>
                    <a:pt x="2" y="29"/>
                    <a:pt x="2" y="29"/>
                    <a:pt x="2" y="29"/>
                  </a:cubicBezTo>
                  <a:cubicBezTo>
                    <a:pt x="0" y="26"/>
                    <a:pt x="0" y="22"/>
                    <a:pt x="2" y="20"/>
                  </a:cubicBezTo>
                  <a:cubicBezTo>
                    <a:pt x="19" y="3"/>
                    <a:pt x="19" y="3"/>
                    <a:pt x="19" y="3"/>
                  </a:cubicBezTo>
                  <a:cubicBezTo>
                    <a:pt x="21" y="0"/>
                    <a:pt x="26" y="0"/>
                    <a:pt x="28" y="3"/>
                  </a:cubicBezTo>
                  <a:cubicBezTo>
                    <a:pt x="103" y="77"/>
                    <a:pt x="103" y="77"/>
                    <a:pt x="103" y="77"/>
                  </a:cubicBezTo>
                  <a:cubicBezTo>
                    <a:pt x="105" y="80"/>
                    <a:pt x="105" y="84"/>
                    <a:pt x="103" y="86"/>
                  </a:cubicBezTo>
                  <a:cubicBezTo>
                    <a:pt x="28" y="161"/>
                    <a:pt x="28" y="161"/>
                    <a:pt x="28" y="161"/>
                  </a:cubicBezTo>
                  <a:cubicBezTo>
                    <a:pt x="26" y="164"/>
                    <a:pt x="21" y="164"/>
                    <a:pt x="19" y="161"/>
                  </a:cubicBezTo>
                  <a:lnTo>
                    <a:pt x="2" y="1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6" name="TextBox 75">
            <a:extLst>
              <a:ext uri="{FF2B5EF4-FFF2-40B4-BE49-F238E27FC236}">
                <a16:creationId xmlns:a16="http://schemas.microsoft.com/office/drawing/2014/main" id="{21DBEC6B-53FF-D7D3-A511-6EA015F10E8C}"/>
              </a:ext>
            </a:extLst>
          </p:cNvPr>
          <p:cNvSpPr txBox="1"/>
          <p:nvPr/>
        </p:nvSpPr>
        <p:spPr>
          <a:xfrm>
            <a:off x="801907" y="2751046"/>
            <a:ext cx="2695575" cy="544937"/>
          </a:xfrm>
          <a:prstGeom prst="rect">
            <a:avLst/>
          </a:prstGeom>
        </p:spPr>
        <p:txBody>
          <a:bodyPr vert="horz" wrap="square" lIns="0" tIns="0" rIns="0" bIns="0" rtlCol="0" anchor="t" anchorCtr="0">
            <a:noAutofit/>
          </a:bodyPr>
          <a:lstStyle/>
          <a:p>
            <a:pPr algn="ctr"/>
            <a:r>
              <a:rPr lang="en-US" sz="2400" b="1" dirty="0">
                <a:solidFill>
                  <a:schemeClr val="accent3"/>
                </a:solidFill>
                <a:latin typeface="+mj-lt"/>
              </a:rPr>
              <a:t>IoT Device </a:t>
            </a:r>
          </a:p>
          <a:p>
            <a:pPr algn="ctr"/>
            <a:r>
              <a:rPr lang="en-US" sz="2400" b="1" dirty="0">
                <a:solidFill>
                  <a:schemeClr val="accent3"/>
                </a:solidFill>
                <a:latin typeface="+mj-lt"/>
              </a:rPr>
              <a:t>Market</a:t>
            </a:r>
          </a:p>
        </p:txBody>
      </p:sp>
      <p:sp>
        <p:nvSpPr>
          <p:cNvPr id="80" name="Rectangle: Rounded Corners 79">
            <a:extLst>
              <a:ext uri="{FF2B5EF4-FFF2-40B4-BE49-F238E27FC236}">
                <a16:creationId xmlns:a16="http://schemas.microsoft.com/office/drawing/2014/main" id="{2D509D36-0DD4-ED6F-3AFF-B73EC60AA53F}"/>
              </a:ext>
            </a:extLst>
          </p:cNvPr>
          <p:cNvSpPr/>
          <p:nvPr/>
        </p:nvSpPr>
        <p:spPr>
          <a:xfrm>
            <a:off x="4341359" y="2153199"/>
            <a:ext cx="3509282" cy="3632735"/>
          </a:xfrm>
          <a:prstGeom prst="roundRect">
            <a:avLst>
              <a:gd name="adj" fmla="val 8826"/>
            </a:avLst>
          </a:prstGeom>
          <a:solidFill>
            <a:schemeClr val="bg1"/>
          </a:solidFill>
          <a:ln>
            <a:solidFill>
              <a:schemeClr val="bg1">
                <a:lumMod val="85000"/>
              </a:schemeClr>
            </a:solidFill>
          </a:ln>
          <a:effectLst>
            <a:outerShdw blurRad="4953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1" name="Group 80">
            <a:extLst>
              <a:ext uri="{FF2B5EF4-FFF2-40B4-BE49-F238E27FC236}">
                <a16:creationId xmlns:a16="http://schemas.microsoft.com/office/drawing/2014/main" id="{2F92E6B4-12BD-4627-765D-8AE31F3B0BB9}"/>
              </a:ext>
            </a:extLst>
          </p:cNvPr>
          <p:cNvGrpSpPr/>
          <p:nvPr/>
        </p:nvGrpSpPr>
        <p:grpSpPr>
          <a:xfrm>
            <a:off x="5767882" y="1772734"/>
            <a:ext cx="656236" cy="656236"/>
            <a:chOff x="2802971" y="1578964"/>
            <a:chExt cx="735590" cy="735590"/>
          </a:xfrm>
        </p:grpSpPr>
        <p:sp>
          <p:nvSpPr>
            <p:cNvPr id="82" name="Rectangle 81">
              <a:extLst>
                <a:ext uri="{FF2B5EF4-FFF2-40B4-BE49-F238E27FC236}">
                  <a16:creationId xmlns:a16="http://schemas.microsoft.com/office/drawing/2014/main" id="{016C236E-7E7E-8A21-0081-0C8722B2EA9A}"/>
                </a:ext>
              </a:extLst>
            </p:cNvPr>
            <p:cNvSpPr/>
            <p:nvPr/>
          </p:nvSpPr>
          <p:spPr>
            <a:xfrm rot="5400000">
              <a:off x="2802971" y="1578964"/>
              <a:ext cx="735590" cy="7355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 name="Freeform 5">
              <a:extLst>
                <a:ext uri="{FF2B5EF4-FFF2-40B4-BE49-F238E27FC236}">
                  <a16:creationId xmlns:a16="http://schemas.microsoft.com/office/drawing/2014/main" id="{9C1CEE2B-C848-2C42-D98F-A14126AFBCCD}"/>
                </a:ext>
              </a:extLst>
            </p:cNvPr>
            <p:cNvSpPr>
              <a:spLocks/>
            </p:cNvSpPr>
            <p:nvPr/>
          </p:nvSpPr>
          <p:spPr bwMode="auto">
            <a:xfrm rot="5400000">
              <a:off x="3055574" y="1784148"/>
              <a:ext cx="230383" cy="356375"/>
            </a:xfrm>
            <a:custGeom>
              <a:avLst/>
              <a:gdLst>
                <a:gd name="T0" fmla="*/ 2 w 105"/>
                <a:gd name="T1" fmla="*/ 144 h 164"/>
                <a:gd name="T2" fmla="*/ 2 w 105"/>
                <a:gd name="T3" fmla="*/ 135 h 164"/>
                <a:gd name="T4" fmla="*/ 56 w 105"/>
                <a:gd name="T5" fmla="*/ 82 h 164"/>
                <a:gd name="T6" fmla="*/ 2 w 105"/>
                <a:gd name="T7" fmla="*/ 29 h 164"/>
                <a:gd name="T8" fmla="*/ 2 w 105"/>
                <a:gd name="T9" fmla="*/ 20 h 164"/>
                <a:gd name="T10" fmla="*/ 19 w 105"/>
                <a:gd name="T11" fmla="*/ 3 h 164"/>
                <a:gd name="T12" fmla="*/ 28 w 105"/>
                <a:gd name="T13" fmla="*/ 3 h 164"/>
                <a:gd name="T14" fmla="*/ 103 w 105"/>
                <a:gd name="T15" fmla="*/ 77 h 164"/>
                <a:gd name="T16" fmla="*/ 103 w 105"/>
                <a:gd name="T17" fmla="*/ 86 h 164"/>
                <a:gd name="T18" fmla="*/ 28 w 105"/>
                <a:gd name="T19" fmla="*/ 161 h 164"/>
                <a:gd name="T20" fmla="*/ 19 w 105"/>
                <a:gd name="T21" fmla="*/ 161 h 164"/>
                <a:gd name="T22" fmla="*/ 2 w 105"/>
                <a:gd name="T23" fmla="*/ 14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64">
                  <a:moveTo>
                    <a:pt x="2" y="144"/>
                  </a:moveTo>
                  <a:cubicBezTo>
                    <a:pt x="0" y="142"/>
                    <a:pt x="0" y="138"/>
                    <a:pt x="2" y="135"/>
                  </a:cubicBezTo>
                  <a:cubicBezTo>
                    <a:pt x="56" y="82"/>
                    <a:pt x="56" y="82"/>
                    <a:pt x="56" y="82"/>
                  </a:cubicBezTo>
                  <a:cubicBezTo>
                    <a:pt x="2" y="29"/>
                    <a:pt x="2" y="29"/>
                    <a:pt x="2" y="29"/>
                  </a:cubicBezTo>
                  <a:cubicBezTo>
                    <a:pt x="0" y="26"/>
                    <a:pt x="0" y="22"/>
                    <a:pt x="2" y="20"/>
                  </a:cubicBezTo>
                  <a:cubicBezTo>
                    <a:pt x="19" y="3"/>
                    <a:pt x="19" y="3"/>
                    <a:pt x="19" y="3"/>
                  </a:cubicBezTo>
                  <a:cubicBezTo>
                    <a:pt x="21" y="0"/>
                    <a:pt x="26" y="0"/>
                    <a:pt x="28" y="3"/>
                  </a:cubicBezTo>
                  <a:cubicBezTo>
                    <a:pt x="103" y="77"/>
                    <a:pt x="103" y="77"/>
                    <a:pt x="103" y="77"/>
                  </a:cubicBezTo>
                  <a:cubicBezTo>
                    <a:pt x="105" y="80"/>
                    <a:pt x="105" y="84"/>
                    <a:pt x="103" y="86"/>
                  </a:cubicBezTo>
                  <a:cubicBezTo>
                    <a:pt x="28" y="161"/>
                    <a:pt x="28" y="161"/>
                    <a:pt x="28" y="161"/>
                  </a:cubicBezTo>
                  <a:cubicBezTo>
                    <a:pt x="26" y="164"/>
                    <a:pt x="21" y="164"/>
                    <a:pt x="19" y="161"/>
                  </a:cubicBezTo>
                  <a:lnTo>
                    <a:pt x="2" y="1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85" name="Rectangle: Rounded Corners 84">
            <a:extLst>
              <a:ext uri="{FF2B5EF4-FFF2-40B4-BE49-F238E27FC236}">
                <a16:creationId xmlns:a16="http://schemas.microsoft.com/office/drawing/2014/main" id="{435CED3E-F3B5-AEF5-0FC0-F0AFBB9AA21D}"/>
              </a:ext>
            </a:extLst>
          </p:cNvPr>
          <p:cNvSpPr/>
          <p:nvPr/>
        </p:nvSpPr>
        <p:spPr>
          <a:xfrm>
            <a:off x="8287664" y="2153199"/>
            <a:ext cx="3509282" cy="3632735"/>
          </a:xfrm>
          <a:prstGeom prst="roundRect">
            <a:avLst>
              <a:gd name="adj" fmla="val 8826"/>
            </a:avLst>
          </a:prstGeom>
          <a:solidFill>
            <a:schemeClr val="bg1"/>
          </a:solidFill>
          <a:ln>
            <a:solidFill>
              <a:schemeClr val="bg1">
                <a:lumMod val="85000"/>
              </a:schemeClr>
            </a:solidFill>
          </a:ln>
          <a:effectLst>
            <a:outerShdw blurRad="4953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6" name="Group 85">
            <a:extLst>
              <a:ext uri="{FF2B5EF4-FFF2-40B4-BE49-F238E27FC236}">
                <a16:creationId xmlns:a16="http://schemas.microsoft.com/office/drawing/2014/main" id="{66A7614C-07E2-543B-6158-85F18A17415A}"/>
              </a:ext>
            </a:extLst>
          </p:cNvPr>
          <p:cNvGrpSpPr/>
          <p:nvPr/>
        </p:nvGrpSpPr>
        <p:grpSpPr>
          <a:xfrm>
            <a:off x="9714187" y="1772734"/>
            <a:ext cx="656236" cy="656236"/>
            <a:chOff x="2802971" y="1578964"/>
            <a:chExt cx="735590" cy="735590"/>
          </a:xfrm>
        </p:grpSpPr>
        <p:sp>
          <p:nvSpPr>
            <p:cNvPr id="87" name="Rectangle 86">
              <a:extLst>
                <a:ext uri="{FF2B5EF4-FFF2-40B4-BE49-F238E27FC236}">
                  <a16:creationId xmlns:a16="http://schemas.microsoft.com/office/drawing/2014/main" id="{CFE0659A-FBBD-8AFE-8AA2-5D3385CC86E6}"/>
                </a:ext>
              </a:extLst>
            </p:cNvPr>
            <p:cNvSpPr/>
            <p:nvPr/>
          </p:nvSpPr>
          <p:spPr>
            <a:xfrm rot="5400000">
              <a:off x="2802971" y="1578964"/>
              <a:ext cx="735590" cy="7355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Freeform 5">
              <a:extLst>
                <a:ext uri="{FF2B5EF4-FFF2-40B4-BE49-F238E27FC236}">
                  <a16:creationId xmlns:a16="http://schemas.microsoft.com/office/drawing/2014/main" id="{D67EB0AF-6C58-A5E1-CAFA-A97094CFAB5B}"/>
                </a:ext>
              </a:extLst>
            </p:cNvPr>
            <p:cNvSpPr>
              <a:spLocks/>
            </p:cNvSpPr>
            <p:nvPr/>
          </p:nvSpPr>
          <p:spPr bwMode="auto">
            <a:xfrm rot="5400000">
              <a:off x="3055574" y="1784148"/>
              <a:ext cx="230383" cy="356375"/>
            </a:xfrm>
            <a:custGeom>
              <a:avLst/>
              <a:gdLst>
                <a:gd name="T0" fmla="*/ 2 w 105"/>
                <a:gd name="T1" fmla="*/ 144 h 164"/>
                <a:gd name="T2" fmla="*/ 2 w 105"/>
                <a:gd name="T3" fmla="*/ 135 h 164"/>
                <a:gd name="T4" fmla="*/ 56 w 105"/>
                <a:gd name="T5" fmla="*/ 82 h 164"/>
                <a:gd name="T6" fmla="*/ 2 w 105"/>
                <a:gd name="T7" fmla="*/ 29 h 164"/>
                <a:gd name="T8" fmla="*/ 2 w 105"/>
                <a:gd name="T9" fmla="*/ 20 h 164"/>
                <a:gd name="T10" fmla="*/ 19 w 105"/>
                <a:gd name="T11" fmla="*/ 3 h 164"/>
                <a:gd name="T12" fmla="*/ 28 w 105"/>
                <a:gd name="T13" fmla="*/ 3 h 164"/>
                <a:gd name="T14" fmla="*/ 103 w 105"/>
                <a:gd name="T15" fmla="*/ 77 h 164"/>
                <a:gd name="T16" fmla="*/ 103 w 105"/>
                <a:gd name="T17" fmla="*/ 86 h 164"/>
                <a:gd name="T18" fmla="*/ 28 w 105"/>
                <a:gd name="T19" fmla="*/ 161 h 164"/>
                <a:gd name="T20" fmla="*/ 19 w 105"/>
                <a:gd name="T21" fmla="*/ 161 h 164"/>
                <a:gd name="T22" fmla="*/ 2 w 105"/>
                <a:gd name="T23" fmla="*/ 14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64">
                  <a:moveTo>
                    <a:pt x="2" y="144"/>
                  </a:moveTo>
                  <a:cubicBezTo>
                    <a:pt x="0" y="142"/>
                    <a:pt x="0" y="138"/>
                    <a:pt x="2" y="135"/>
                  </a:cubicBezTo>
                  <a:cubicBezTo>
                    <a:pt x="56" y="82"/>
                    <a:pt x="56" y="82"/>
                    <a:pt x="56" y="82"/>
                  </a:cubicBezTo>
                  <a:cubicBezTo>
                    <a:pt x="2" y="29"/>
                    <a:pt x="2" y="29"/>
                    <a:pt x="2" y="29"/>
                  </a:cubicBezTo>
                  <a:cubicBezTo>
                    <a:pt x="0" y="26"/>
                    <a:pt x="0" y="22"/>
                    <a:pt x="2" y="20"/>
                  </a:cubicBezTo>
                  <a:cubicBezTo>
                    <a:pt x="19" y="3"/>
                    <a:pt x="19" y="3"/>
                    <a:pt x="19" y="3"/>
                  </a:cubicBezTo>
                  <a:cubicBezTo>
                    <a:pt x="21" y="0"/>
                    <a:pt x="26" y="0"/>
                    <a:pt x="28" y="3"/>
                  </a:cubicBezTo>
                  <a:cubicBezTo>
                    <a:pt x="103" y="77"/>
                    <a:pt x="103" y="77"/>
                    <a:pt x="103" y="77"/>
                  </a:cubicBezTo>
                  <a:cubicBezTo>
                    <a:pt x="105" y="80"/>
                    <a:pt x="105" y="84"/>
                    <a:pt x="103" y="86"/>
                  </a:cubicBezTo>
                  <a:cubicBezTo>
                    <a:pt x="28" y="161"/>
                    <a:pt x="28" y="161"/>
                    <a:pt x="28" y="161"/>
                  </a:cubicBezTo>
                  <a:cubicBezTo>
                    <a:pt x="26" y="164"/>
                    <a:pt x="21" y="164"/>
                    <a:pt x="19" y="161"/>
                  </a:cubicBezTo>
                  <a:lnTo>
                    <a:pt x="2" y="1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89" name="TextBox 88">
            <a:extLst>
              <a:ext uri="{FF2B5EF4-FFF2-40B4-BE49-F238E27FC236}">
                <a16:creationId xmlns:a16="http://schemas.microsoft.com/office/drawing/2014/main" id="{519F11B6-1791-2C14-95CC-407FA314F2DB}"/>
              </a:ext>
            </a:extLst>
          </p:cNvPr>
          <p:cNvSpPr txBox="1"/>
          <p:nvPr/>
        </p:nvSpPr>
        <p:spPr>
          <a:xfrm>
            <a:off x="4748212" y="2751046"/>
            <a:ext cx="2695575" cy="544937"/>
          </a:xfrm>
          <a:prstGeom prst="rect">
            <a:avLst/>
          </a:prstGeom>
        </p:spPr>
        <p:txBody>
          <a:bodyPr vert="horz" wrap="square" lIns="0" tIns="0" rIns="0" bIns="0" rtlCol="0" anchor="t" anchorCtr="0">
            <a:noAutofit/>
          </a:bodyPr>
          <a:lstStyle/>
          <a:p>
            <a:pPr algn="ctr"/>
            <a:r>
              <a:rPr lang="en-US" sz="2400" b="1" dirty="0">
                <a:solidFill>
                  <a:schemeClr val="accent3"/>
                </a:solidFill>
                <a:latin typeface="+mj-lt"/>
              </a:rPr>
              <a:t>TPM </a:t>
            </a:r>
          </a:p>
          <a:p>
            <a:pPr algn="ctr"/>
            <a:r>
              <a:rPr lang="en-US" sz="2400" b="1" dirty="0">
                <a:solidFill>
                  <a:schemeClr val="accent3"/>
                </a:solidFill>
                <a:latin typeface="+mj-lt"/>
              </a:rPr>
              <a:t>Market</a:t>
            </a:r>
          </a:p>
        </p:txBody>
      </p:sp>
      <p:sp>
        <p:nvSpPr>
          <p:cNvPr id="90" name="TextBox 89">
            <a:extLst>
              <a:ext uri="{FF2B5EF4-FFF2-40B4-BE49-F238E27FC236}">
                <a16:creationId xmlns:a16="http://schemas.microsoft.com/office/drawing/2014/main" id="{F16D1853-4426-9B69-485B-330FFA715AC6}"/>
              </a:ext>
            </a:extLst>
          </p:cNvPr>
          <p:cNvSpPr txBox="1"/>
          <p:nvPr/>
        </p:nvSpPr>
        <p:spPr>
          <a:xfrm>
            <a:off x="8287665" y="2769152"/>
            <a:ext cx="3509282" cy="1172801"/>
          </a:xfrm>
          <a:prstGeom prst="rect">
            <a:avLst/>
          </a:prstGeom>
        </p:spPr>
        <p:txBody>
          <a:bodyPr vert="horz" wrap="square" lIns="0" tIns="0" rIns="0" bIns="0" rtlCol="0" anchor="t" anchorCtr="0">
            <a:noAutofit/>
          </a:bodyPr>
          <a:lstStyle/>
          <a:p>
            <a:pPr algn="ctr"/>
            <a:r>
              <a:rPr lang="en-US" sz="2400" b="1" dirty="0">
                <a:solidFill>
                  <a:schemeClr val="accent3"/>
                </a:solidFill>
                <a:latin typeface="+mj-lt"/>
              </a:rPr>
              <a:t>Secure Microcontroller Market</a:t>
            </a:r>
          </a:p>
          <a:p>
            <a:pPr algn="ctr"/>
            <a:r>
              <a:rPr lang="en-US" i="1" dirty="0">
                <a:latin typeface="Calibri" panose="020F0502020204030204" pitchFamily="34" charset="0"/>
                <a:cs typeface="Calibri" panose="020F0502020204030204" pitchFamily="34" charset="0"/>
              </a:rPr>
              <a:t>(includes automotive)</a:t>
            </a:r>
          </a:p>
        </p:txBody>
      </p:sp>
      <p:sp>
        <p:nvSpPr>
          <p:cNvPr id="94" name="TextBox 93">
            <a:extLst>
              <a:ext uri="{FF2B5EF4-FFF2-40B4-BE49-F238E27FC236}">
                <a16:creationId xmlns:a16="http://schemas.microsoft.com/office/drawing/2014/main" id="{1174C3FD-FDDF-C7CB-D875-174E45CF9368}"/>
              </a:ext>
            </a:extLst>
          </p:cNvPr>
          <p:cNvSpPr txBox="1"/>
          <p:nvPr/>
        </p:nvSpPr>
        <p:spPr>
          <a:xfrm>
            <a:off x="429767" y="3562018"/>
            <a:ext cx="3309250" cy="1785675"/>
          </a:xfrm>
          <a:prstGeom prst="rect">
            <a:avLst/>
          </a:prstGeom>
        </p:spPr>
        <p:txBody>
          <a:bodyPr vert="horz" wrap="square" lIns="0" tIns="0" rIns="0" bIns="0" rtlCol="0" anchor="ctr" anchorCtr="0">
            <a:noAutofit/>
          </a:bodyPr>
          <a:lstStyle/>
          <a:p>
            <a:pPr algn="ctr"/>
            <a:r>
              <a:rPr lang="en-US" b="1" dirty="0">
                <a:solidFill>
                  <a:schemeClr val="tx1"/>
                </a:solidFill>
                <a:latin typeface="Calibri" panose="020F0502020204030204" pitchFamily="34" charset="0"/>
                <a:cs typeface="Calibri" panose="020F0502020204030204" pitchFamily="34" charset="0"/>
              </a:rPr>
              <a:t>27 Billion units by </a:t>
            </a:r>
            <a:r>
              <a:rPr lang="en-US" b="1" dirty="0">
                <a:latin typeface="Calibri" panose="020F0502020204030204" pitchFamily="34" charset="0"/>
                <a:cs typeface="Calibri" panose="020F0502020204030204" pitchFamily="34" charset="0"/>
              </a:rPr>
              <a:t>2025</a:t>
            </a:r>
            <a:r>
              <a:rPr lang="en-US" b="1" dirty="0">
                <a:solidFill>
                  <a:schemeClr val="tx1"/>
                </a:solidFill>
                <a:latin typeface="Calibri" panose="020F0502020204030204" pitchFamily="34" charset="0"/>
                <a:cs typeface="Calibri" panose="020F0502020204030204" pitchFamily="34" charset="0"/>
              </a:rPr>
              <a:t> </a:t>
            </a:r>
          </a:p>
          <a:p>
            <a:pPr algn="ctr"/>
            <a:r>
              <a:rPr lang="en-US" b="1" dirty="0">
                <a:latin typeface="Calibri" panose="020F0502020204030204" pitchFamily="34" charset="0"/>
                <a:cs typeface="Calibri" panose="020F0502020204030204" pitchFamily="34" charset="0"/>
              </a:rPr>
              <a:t>3-year </a:t>
            </a:r>
            <a:r>
              <a:rPr lang="en-US" b="1" dirty="0">
                <a:solidFill>
                  <a:schemeClr val="tx1"/>
                </a:solidFill>
                <a:latin typeface="Calibri" panose="020F0502020204030204" pitchFamily="34" charset="0"/>
                <a:cs typeface="Calibri" panose="020F0502020204030204" pitchFamily="34" charset="0"/>
              </a:rPr>
              <a:t>CAGR of 22% </a:t>
            </a:r>
          </a:p>
          <a:p>
            <a:pPr algn="ctr"/>
            <a:r>
              <a:rPr lang="en-US" sz="1200" dirty="0">
                <a:solidFill>
                  <a:schemeClr val="tx1"/>
                </a:solidFill>
                <a:latin typeface="Calibri" panose="020F0502020204030204" pitchFamily="34" charset="0"/>
                <a:cs typeface="Calibri" panose="020F0502020204030204" pitchFamily="34" charset="0"/>
              </a:rPr>
              <a:t>(IOT Analytics, May 2022 )</a:t>
            </a:r>
            <a:endParaRPr lang="en-US" dirty="0">
              <a:solidFill>
                <a:schemeClr val="tx1"/>
              </a:solidFill>
              <a:latin typeface="Calibri" panose="020F0502020204030204" pitchFamily="34" charset="0"/>
              <a:cs typeface="Calibri" panose="020F0502020204030204" pitchFamily="34" charset="0"/>
            </a:endParaRPr>
          </a:p>
          <a:p>
            <a:pPr algn="ctr"/>
            <a:endParaRPr lang="en-US" dirty="0">
              <a:latin typeface="Calibri" panose="020F0502020204030204" pitchFamily="34" charset="0"/>
              <a:cs typeface="Calibri" panose="020F0502020204030204" pitchFamily="34" charset="0"/>
            </a:endParaRPr>
          </a:p>
          <a:p>
            <a:pPr algn="ctr"/>
            <a:r>
              <a:rPr lang="en-US" b="1" dirty="0">
                <a:solidFill>
                  <a:schemeClr val="tx1"/>
                </a:solidFill>
                <a:latin typeface="Calibri" panose="020F0502020204030204" pitchFamily="34" charset="0"/>
                <a:cs typeface="Calibri" panose="020F0502020204030204" pitchFamily="34" charset="0"/>
              </a:rPr>
              <a:t>$12.6 Trillions </a:t>
            </a:r>
          </a:p>
          <a:p>
            <a:pPr algn="ctr"/>
            <a:r>
              <a:rPr lang="en-US" b="1" dirty="0">
                <a:solidFill>
                  <a:schemeClr val="tx1"/>
                </a:solidFill>
                <a:latin typeface="Calibri" panose="020F0502020204030204" pitchFamily="34" charset="0"/>
                <a:cs typeface="Calibri" panose="020F0502020204030204" pitchFamily="34" charset="0"/>
              </a:rPr>
              <a:t>economic value by 2030</a:t>
            </a:r>
          </a:p>
          <a:p>
            <a:pPr algn="ctr"/>
            <a:r>
              <a:rPr lang="en-US" sz="1200" dirty="0">
                <a:solidFill>
                  <a:schemeClr val="tx1"/>
                </a:solidFill>
                <a:latin typeface="Calibri" panose="020F0502020204030204" pitchFamily="34" charset="0"/>
                <a:cs typeface="Calibri" panose="020F0502020204030204" pitchFamily="34" charset="0"/>
              </a:rPr>
              <a:t>(McKinsey Nov. 2021)</a:t>
            </a:r>
          </a:p>
        </p:txBody>
      </p:sp>
      <p:sp>
        <p:nvSpPr>
          <p:cNvPr id="95" name="TextBox 94">
            <a:extLst>
              <a:ext uri="{FF2B5EF4-FFF2-40B4-BE49-F238E27FC236}">
                <a16:creationId xmlns:a16="http://schemas.microsoft.com/office/drawing/2014/main" id="{F86C462F-ABF6-1056-07C8-3E2BEE7288AF}"/>
              </a:ext>
            </a:extLst>
          </p:cNvPr>
          <p:cNvSpPr txBox="1"/>
          <p:nvPr/>
        </p:nvSpPr>
        <p:spPr>
          <a:xfrm>
            <a:off x="4513943" y="3488666"/>
            <a:ext cx="3164112" cy="1968823"/>
          </a:xfrm>
          <a:prstGeom prst="rect">
            <a:avLst/>
          </a:prstGeom>
        </p:spPr>
        <p:txBody>
          <a:bodyPr vert="horz" wrap="square" lIns="0" tIns="0" rIns="0" bIns="0" rtlCol="0" anchor="ctr" anchorCtr="0">
            <a:noAutofit/>
          </a:bodyPr>
          <a:lstStyle/>
          <a:p>
            <a:pPr algn="ctr"/>
            <a:r>
              <a:rPr lang="en-US" b="1" dirty="0">
                <a:solidFill>
                  <a:schemeClr val="tx1"/>
                </a:solidFill>
                <a:latin typeface="Calibri" panose="020F0502020204030204" pitchFamily="34" charset="0"/>
                <a:cs typeface="Calibri" panose="020F0502020204030204" pitchFamily="34" charset="0"/>
              </a:rPr>
              <a:t>Applications: </a:t>
            </a:r>
          </a:p>
          <a:p>
            <a:pPr algn="ctr"/>
            <a:r>
              <a:rPr lang="en-US" b="1" dirty="0">
                <a:solidFill>
                  <a:schemeClr val="tx1"/>
                </a:solidFill>
                <a:latin typeface="Calibri" panose="020F0502020204030204" pitchFamily="34" charset="0"/>
                <a:cs typeface="Calibri" panose="020F0502020204030204" pitchFamily="34" charset="0"/>
              </a:rPr>
              <a:t>utilities/industrial IoT (</a:t>
            </a:r>
            <a:r>
              <a:rPr lang="en-US" b="1" dirty="0" err="1">
                <a:solidFill>
                  <a:schemeClr val="tx1"/>
                </a:solidFill>
                <a:latin typeface="Calibri" panose="020F0502020204030204" pitchFamily="34" charset="0"/>
                <a:cs typeface="Calibri" panose="020F0502020204030204" pitchFamily="34" charset="0"/>
              </a:rPr>
              <a:t>IIoT</a:t>
            </a:r>
            <a:r>
              <a:rPr lang="en-US" b="1" dirty="0">
                <a:solidFill>
                  <a:schemeClr val="tx1"/>
                </a:solidFill>
                <a:latin typeface="Calibri" panose="020F0502020204030204" pitchFamily="34" charset="0"/>
                <a:cs typeface="Calibri" panose="020F0502020204030204" pitchFamily="34" charset="0"/>
              </a:rPr>
              <a:t>) and connected </a:t>
            </a:r>
            <a:r>
              <a:rPr lang="en-US" b="1" dirty="0">
                <a:latin typeface="Calibri" panose="020F0502020204030204" pitchFamily="34" charset="0"/>
                <a:cs typeface="Calibri" panose="020F0502020204030204" pitchFamily="34" charset="0"/>
              </a:rPr>
              <a:t>c</a:t>
            </a:r>
            <a:r>
              <a:rPr lang="en-US" b="1" dirty="0">
                <a:solidFill>
                  <a:schemeClr val="tx1"/>
                </a:solidFill>
                <a:latin typeface="Calibri" panose="020F0502020204030204" pitchFamily="34" charset="0"/>
                <a:cs typeface="Calibri" panose="020F0502020204030204" pitchFamily="34" charset="0"/>
              </a:rPr>
              <a:t>ars </a:t>
            </a:r>
          </a:p>
          <a:p>
            <a:pPr algn="ctr"/>
            <a:endParaRPr lang="en-US" dirty="0">
              <a:solidFill>
                <a:schemeClr val="tx1"/>
              </a:solidFill>
              <a:latin typeface="Calibri" panose="020F0502020204030204" pitchFamily="34" charset="0"/>
              <a:cs typeface="Calibri" panose="020F0502020204030204" pitchFamily="34" charset="0"/>
            </a:endParaRPr>
          </a:p>
          <a:p>
            <a:pPr algn="ctr"/>
            <a:r>
              <a:rPr lang="en-US" b="1" dirty="0">
                <a:solidFill>
                  <a:schemeClr val="tx1"/>
                </a:solidFill>
                <a:latin typeface="Calibri" panose="020F0502020204030204" pitchFamily="34" charset="0"/>
                <a:cs typeface="Calibri" panose="020F0502020204030204" pitchFamily="34" charset="0"/>
              </a:rPr>
              <a:t>356 Million units in 2023</a:t>
            </a:r>
          </a:p>
          <a:p>
            <a:pPr algn="ctr"/>
            <a:r>
              <a:rPr lang="en-US" b="1" dirty="0">
                <a:latin typeface="Calibri" panose="020F0502020204030204" pitchFamily="34" charset="0"/>
                <a:cs typeface="Calibri" panose="020F0502020204030204" pitchFamily="34" charset="0"/>
              </a:rPr>
              <a:t>Grown at</a:t>
            </a:r>
            <a:r>
              <a:rPr lang="en-US" b="1" dirty="0">
                <a:solidFill>
                  <a:schemeClr val="tx1"/>
                </a:solidFill>
                <a:latin typeface="Calibri" panose="020F0502020204030204" pitchFamily="34" charset="0"/>
                <a:cs typeface="Calibri" panose="020F0502020204030204" pitchFamily="34" charset="0"/>
              </a:rPr>
              <a:t> CAGR</a:t>
            </a:r>
            <a:r>
              <a:rPr lang="en-US" b="1" dirty="0">
                <a:latin typeface="Calibri" panose="020F0502020204030204" pitchFamily="34" charset="0"/>
                <a:cs typeface="Calibri" panose="020F0502020204030204" pitchFamily="34" charset="0"/>
              </a:rPr>
              <a:t> of </a:t>
            </a:r>
            <a:r>
              <a:rPr lang="en-US" b="1" dirty="0">
                <a:solidFill>
                  <a:schemeClr val="tx1"/>
                </a:solidFill>
                <a:latin typeface="Calibri" panose="020F0502020204030204" pitchFamily="34" charset="0"/>
                <a:cs typeface="Calibri" panose="020F0502020204030204" pitchFamily="34" charset="0"/>
              </a:rPr>
              <a:t>33% </a:t>
            </a:r>
          </a:p>
          <a:p>
            <a:pPr algn="ctr"/>
            <a:r>
              <a:rPr lang="en-US" sz="1200" dirty="0">
                <a:solidFill>
                  <a:schemeClr val="tx1"/>
                </a:solidFill>
                <a:latin typeface="Calibri" panose="020F0502020204030204" pitchFamily="34" charset="0"/>
                <a:cs typeface="Calibri" panose="020F0502020204030204" pitchFamily="34" charset="0"/>
              </a:rPr>
              <a:t>(ABI Research. 2023)</a:t>
            </a:r>
          </a:p>
        </p:txBody>
      </p:sp>
      <p:sp>
        <p:nvSpPr>
          <p:cNvPr id="96" name="TextBox 95">
            <a:extLst>
              <a:ext uri="{FF2B5EF4-FFF2-40B4-BE49-F238E27FC236}">
                <a16:creationId xmlns:a16="http://schemas.microsoft.com/office/drawing/2014/main" id="{C11F7200-D598-7931-71F0-06C787BA605B}"/>
              </a:ext>
            </a:extLst>
          </p:cNvPr>
          <p:cNvSpPr txBox="1"/>
          <p:nvPr/>
        </p:nvSpPr>
        <p:spPr>
          <a:xfrm>
            <a:off x="8387681" y="4065757"/>
            <a:ext cx="3309250" cy="814642"/>
          </a:xfrm>
          <a:prstGeom prst="rect">
            <a:avLst/>
          </a:prstGeom>
        </p:spPr>
        <p:txBody>
          <a:bodyPr vert="horz" wrap="square" lIns="0" tIns="0" rIns="0" bIns="0" rtlCol="0" anchor="ctr" anchorCtr="0">
            <a:noAutofit/>
          </a:bodyPr>
          <a:lstStyle/>
          <a:p>
            <a:pPr algn="ctr"/>
            <a:r>
              <a:rPr lang="en-US" b="1" dirty="0">
                <a:solidFill>
                  <a:schemeClr val="tx1"/>
                </a:solidFill>
                <a:latin typeface="Calibri" panose="020F0502020204030204" pitchFamily="34" charset="0"/>
                <a:cs typeface="Calibri" panose="020F0502020204030204" pitchFamily="34" charset="0"/>
              </a:rPr>
              <a:t>433 Million units in 2023</a:t>
            </a:r>
          </a:p>
          <a:p>
            <a:pPr algn="ctr"/>
            <a:r>
              <a:rPr lang="en-US" b="1" dirty="0">
                <a:solidFill>
                  <a:schemeClr val="tx1"/>
                </a:solidFill>
                <a:latin typeface="Calibri" panose="020F0502020204030204" pitchFamily="34" charset="0"/>
                <a:cs typeface="Calibri" panose="020F0502020204030204" pitchFamily="34" charset="0"/>
              </a:rPr>
              <a:t> Grown at CAGR </a:t>
            </a:r>
            <a:r>
              <a:rPr lang="en-US" b="1" dirty="0">
                <a:latin typeface="Calibri" panose="020F0502020204030204" pitchFamily="34" charset="0"/>
                <a:cs typeface="Calibri" panose="020F0502020204030204" pitchFamily="34" charset="0"/>
              </a:rPr>
              <a:t>of </a:t>
            </a:r>
            <a:r>
              <a:rPr lang="en-US" b="1" dirty="0">
                <a:solidFill>
                  <a:schemeClr val="tx1"/>
                </a:solidFill>
                <a:latin typeface="Calibri" panose="020F0502020204030204" pitchFamily="34" charset="0"/>
                <a:cs typeface="Calibri" panose="020F0502020204030204" pitchFamily="34" charset="0"/>
              </a:rPr>
              <a:t>33% </a:t>
            </a:r>
          </a:p>
          <a:p>
            <a:pPr algn="ctr"/>
            <a:r>
              <a:rPr lang="en-US" sz="1200" dirty="0">
                <a:solidFill>
                  <a:schemeClr val="tx1"/>
                </a:solidFill>
                <a:latin typeface="Calibri" panose="020F0502020204030204" pitchFamily="34" charset="0"/>
                <a:cs typeface="Calibri" panose="020F0502020204030204" pitchFamily="34" charset="0"/>
              </a:rPr>
              <a:t>(ABI Research –March 2020)</a:t>
            </a:r>
          </a:p>
        </p:txBody>
      </p:sp>
      <p:sp>
        <p:nvSpPr>
          <p:cNvPr id="97" name="Slide Number Placeholder 3">
            <a:extLst>
              <a:ext uri="{FF2B5EF4-FFF2-40B4-BE49-F238E27FC236}">
                <a16:creationId xmlns:a16="http://schemas.microsoft.com/office/drawing/2014/main" id="{950E1C33-EEFC-78B9-5D69-328734112543}"/>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32</a:t>
            </a:fld>
            <a:endParaRPr lang="en-US" sz="1000" kern="0" dirty="0">
              <a:solidFill>
                <a:prstClr val="black">
                  <a:tint val="75000"/>
                </a:prstClr>
              </a:solidFill>
            </a:endParaRPr>
          </a:p>
        </p:txBody>
      </p:sp>
      <p:pic>
        <p:nvPicPr>
          <p:cNvPr id="2" name="Image 8">
            <a:extLst>
              <a:ext uri="{FF2B5EF4-FFF2-40B4-BE49-F238E27FC236}">
                <a16:creationId xmlns:a16="http://schemas.microsoft.com/office/drawing/2014/main" id="{2A9FE4D5-9926-B4FD-C354-D918A584530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545349" y="28067"/>
            <a:ext cx="1788620" cy="10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3D542309-50A5-B5FE-4C5D-0DA243BB47BA}"/>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p>
        </p:txBody>
      </p:sp>
      <p:sp>
        <p:nvSpPr>
          <p:cNvPr id="6" name="object 18">
            <a:extLst>
              <a:ext uri="{FF2B5EF4-FFF2-40B4-BE49-F238E27FC236}">
                <a16:creationId xmlns:a16="http://schemas.microsoft.com/office/drawing/2014/main" id="{9D4F11DD-701F-CF81-28CD-C6E7701C116A}"/>
              </a:ext>
            </a:extLst>
          </p:cNvPr>
          <p:cNvSpPr txBox="1">
            <a:spLocks/>
          </p:cNvSpPr>
          <p:nvPr/>
        </p:nvSpPr>
        <p:spPr>
          <a:xfrm>
            <a:off x="1230270" y="274320"/>
            <a:ext cx="9476078"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Semiconductor Design &amp; OSPT Centers</a:t>
            </a:r>
            <a:endParaRPr lang="en-US" sz="3600" kern="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AE2C5BC-1804-B836-FB58-9C0725EA62B2}"/>
              </a:ext>
            </a:extLst>
          </p:cNvPr>
          <p:cNvSpPr txBox="1"/>
          <p:nvPr/>
        </p:nvSpPr>
        <p:spPr>
          <a:xfrm>
            <a:off x="1148345" y="741976"/>
            <a:ext cx="6285406" cy="369332"/>
          </a:xfrm>
          <a:prstGeom prst="rect">
            <a:avLst/>
          </a:prstGeom>
          <a:noFill/>
        </p:spPr>
        <p:txBody>
          <a:bodyPr wrap="square">
            <a:spAutoFit/>
          </a:bodyPr>
          <a:lstStyle/>
          <a:p>
            <a:r>
              <a:rPr lang="en-US" b="1" i="1" dirty="0">
                <a:solidFill>
                  <a:schemeClr val="bg1"/>
                </a:solidFill>
                <a:latin typeface="Calibri" panose="020F0502020204030204" pitchFamily="34" charset="0"/>
                <a:cs typeface="Calibri" panose="020F0502020204030204" pitchFamily="34" charset="0"/>
              </a:rPr>
              <a:t>Expansive Target Markets</a:t>
            </a:r>
          </a:p>
        </p:txBody>
      </p:sp>
    </p:spTree>
    <p:extLst>
      <p:ext uri="{BB962C8B-B14F-4D97-AF65-F5344CB8AC3E}">
        <p14:creationId xmlns:p14="http://schemas.microsoft.com/office/powerpoint/2010/main" val="2639858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663750-FC8B-5345-6F3A-BCA06E3BD46E}"/>
              </a:ext>
            </a:extLst>
          </p:cNvPr>
          <p:cNvSpPr>
            <a:spLocks noGrp="1"/>
          </p:cNvSpPr>
          <p:nvPr>
            <p:ph type="sldNum" sz="quarter" idx="11"/>
          </p:nvPr>
        </p:nvSpPr>
        <p:spPr/>
        <p:txBody>
          <a:bodyPr/>
          <a:lstStyle/>
          <a:p>
            <a:fld id="{928EB752-1209-48B8-B421-2CE3AA70C8A0}" type="slidenum">
              <a:rPr lang="en-US" smtClean="0">
                <a:latin typeface="+mj-lt"/>
              </a:rPr>
              <a:pPr/>
              <a:t>33</a:t>
            </a:fld>
            <a:endParaRPr lang="en-US" dirty="0">
              <a:latin typeface="+mj-lt"/>
            </a:endParaRPr>
          </a:p>
        </p:txBody>
      </p:sp>
      <p:sp>
        <p:nvSpPr>
          <p:cNvPr id="4" name="Text Placeholder 3">
            <a:extLst>
              <a:ext uri="{FF2B5EF4-FFF2-40B4-BE49-F238E27FC236}">
                <a16:creationId xmlns:a16="http://schemas.microsoft.com/office/drawing/2014/main" id="{917AEF5E-43DB-3500-CA2B-F305552E72A6}"/>
              </a:ext>
            </a:extLst>
          </p:cNvPr>
          <p:cNvSpPr>
            <a:spLocks noGrp="1"/>
          </p:cNvSpPr>
          <p:nvPr>
            <p:ph type="body" sz="quarter" idx="12"/>
          </p:nvPr>
        </p:nvSpPr>
        <p:spPr>
          <a:xfrm>
            <a:off x="593734" y="1729918"/>
            <a:ext cx="4261730" cy="3580589"/>
          </a:xfrm>
        </p:spPr>
        <p:txBody>
          <a:bodyPr>
            <a:normAutofit/>
          </a:bodyPr>
          <a:lstStyle/>
          <a:p>
            <a:pPr marL="0" indent="0">
              <a:buNone/>
            </a:pPr>
            <a:endParaRPr lang="en-US" b="1" dirty="0">
              <a:latin typeface="Calibri" panose="020F0502020204030204" pitchFamily="34" charset="0"/>
              <a:cs typeface="Calibri" panose="020F0502020204030204" pitchFamily="34" charset="0"/>
            </a:endParaRPr>
          </a:p>
          <a:p>
            <a:pPr marL="0" indent="0">
              <a:buNone/>
            </a:pPr>
            <a:r>
              <a:rPr lang="en-US" sz="2800" b="1" kern="1200" dirty="0">
                <a:solidFill>
                  <a:schemeClr val="accent3"/>
                </a:solidFill>
                <a:latin typeface="Calibri" panose="020F0502020204030204" pitchFamily="34" charset="0"/>
                <a:ea typeface="+mn-ea"/>
                <a:cs typeface="Calibri" panose="020F0502020204030204" pitchFamily="34" charset="0"/>
              </a:rPr>
              <a:t>$20M </a:t>
            </a:r>
          </a:p>
          <a:p>
            <a:pPr marL="0" indent="0">
              <a:buNone/>
            </a:pPr>
            <a:endParaRPr lang="en-US" b="1" dirty="0">
              <a:latin typeface="Calibri" panose="020F0502020204030204" pitchFamily="34" charset="0"/>
              <a:cs typeface="Calibri" panose="020F0502020204030204" pitchFamily="34" charset="0"/>
            </a:endParaRPr>
          </a:p>
          <a:p>
            <a:pPr marL="0" indent="0">
              <a:buNone/>
            </a:pPr>
            <a:endParaRPr lang="en-US" sz="1100" b="1" dirty="0">
              <a:latin typeface="Calibri" panose="020F0502020204030204" pitchFamily="34" charset="0"/>
              <a:cs typeface="Calibri" panose="020F0502020204030204" pitchFamily="34" charset="0"/>
            </a:endParaRPr>
          </a:p>
          <a:p>
            <a:pPr marL="0" indent="0">
              <a:buNone/>
            </a:pPr>
            <a:r>
              <a:rPr lang="en-US" b="1" dirty="0">
                <a:latin typeface="Calibri" panose="020F0502020204030204" pitchFamily="34" charset="0"/>
                <a:cs typeface="Calibri" panose="020F0502020204030204" pitchFamily="34" charset="0"/>
              </a:rPr>
              <a:t>Allocated to </a:t>
            </a:r>
          </a:p>
          <a:p>
            <a:pPr marL="0" indent="0">
              <a:buNone/>
            </a:pPr>
            <a:r>
              <a:rPr lang="en-US" b="1" dirty="0">
                <a:latin typeface="Calibri" panose="020F0502020204030204" pitchFamily="34" charset="0"/>
                <a:cs typeface="Calibri" panose="020F0502020204030204" pitchFamily="34" charset="0"/>
              </a:rPr>
              <a:t>startup investments</a:t>
            </a:r>
          </a:p>
          <a:p>
            <a:pPr marL="0" indent="0">
              <a:buNone/>
            </a:pPr>
            <a:endParaRPr lang="en-US" b="1" dirty="0">
              <a:latin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61402921-732F-2C17-E3C3-C2FF4A5E5815}"/>
              </a:ext>
            </a:extLst>
          </p:cNvPr>
          <p:cNvSpPr>
            <a:spLocks noGrp="1"/>
          </p:cNvSpPr>
          <p:nvPr>
            <p:ph type="title"/>
          </p:nvPr>
        </p:nvSpPr>
        <p:spPr>
          <a:xfrm>
            <a:off x="1233995" y="177818"/>
            <a:ext cx="9942769" cy="850189"/>
          </a:xfrm>
        </p:spPr>
        <p:txBody>
          <a:bodyPr/>
          <a:lstStyle/>
          <a:p>
            <a:r>
              <a:rPr lang="en-US" sz="3600" b="1" dirty="0">
                <a:latin typeface="+mj-lt"/>
              </a:rPr>
              <a:t>SEALSQ Investment Roadmap</a:t>
            </a:r>
          </a:p>
        </p:txBody>
      </p:sp>
      <p:sp>
        <p:nvSpPr>
          <p:cNvPr id="5" name="TextBox 4">
            <a:extLst>
              <a:ext uri="{FF2B5EF4-FFF2-40B4-BE49-F238E27FC236}">
                <a16:creationId xmlns:a16="http://schemas.microsoft.com/office/drawing/2014/main" id="{37ADF800-594B-A4B0-0EA0-2BBF5C1FE195}"/>
              </a:ext>
            </a:extLst>
          </p:cNvPr>
          <p:cNvSpPr txBox="1"/>
          <p:nvPr/>
        </p:nvSpPr>
        <p:spPr>
          <a:xfrm>
            <a:off x="3003665" y="2130702"/>
            <a:ext cx="914400" cy="914400"/>
          </a:xfrm>
          <a:prstGeom prst="rect">
            <a:avLst/>
          </a:prstGeom>
        </p:spPr>
        <p:txBody>
          <a:bodyPr vert="horz" wrap="none" lIns="0" tIns="0" rIns="0" bIns="0" rtlCol="0" anchor="b" anchorCtr="0">
            <a:noAutofit/>
          </a:bodyPr>
          <a:lstStyle/>
          <a:p>
            <a:pPr algn="l"/>
            <a:endParaRPr lang="en-US" sz="2000" dirty="0" err="1">
              <a:solidFill>
                <a:schemeClr val="tx1"/>
              </a:solidFill>
              <a:latin typeface="Calibri" panose="020F0502020204030204" pitchFamily="34" charset="0"/>
              <a:cs typeface="Calibri" panose="020F0502020204030204" pitchFamily="34" charset="0"/>
            </a:endParaRPr>
          </a:p>
        </p:txBody>
      </p:sp>
      <p:pic>
        <p:nvPicPr>
          <p:cNvPr id="7" name="Picture 2" descr="ColibriTD SAS · GitHub">
            <a:extLst>
              <a:ext uri="{FF2B5EF4-FFF2-40B4-BE49-F238E27FC236}">
                <a16:creationId xmlns:a16="http://schemas.microsoft.com/office/drawing/2014/main" id="{39BADDE2-27F3-8A86-0F06-43913C4B01C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34677" b="14729"/>
          <a:stretch/>
        </p:blipFill>
        <p:spPr bwMode="auto">
          <a:xfrm>
            <a:off x="2413230" y="4662583"/>
            <a:ext cx="2893535" cy="14639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4C62DC-6227-4580-2F4A-E4ACC6FF2B2D}"/>
              </a:ext>
            </a:extLst>
          </p:cNvPr>
          <p:cNvSpPr txBox="1"/>
          <p:nvPr/>
        </p:nvSpPr>
        <p:spPr>
          <a:xfrm>
            <a:off x="5217436" y="5207006"/>
            <a:ext cx="4038600" cy="478972"/>
          </a:xfrm>
          <a:prstGeom prst="rect">
            <a:avLst/>
          </a:prstGeom>
        </p:spPr>
        <p:txBody>
          <a:bodyPr vert="horz" wrap="square" lIns="0" tIns="0" rIns="0" bIns="0" rtlCol="0" anchor="b" anchorCtr="0">
            <a:noAutofit/>
          </a:bodyPr>
          <a:lstStyle/>
          <a:p>
            <a:pPr algn="ctr"/>
            <a:r>
              <a:rPr lang="en-US" sz="2000" b="1" dirty="0">
                <a:solidFill>
                  <a:schemeClr val="accent3"/>
                </a:solidFill>
                <a:latin typeface="Calibri" panose="020F0502020204030204" pitchFamily="34" charset="0"/>
                <a:cs typeface="Calibri" panose="020F0502020204030204" pitchFamily="34" charset="0"/>
              </a:rPr>
              <a:t>Quantum Software-as-a-Service</a:t>
            </a:r>
          </a:p>
        </p:txBody>
      </p:sp>
      <p:sp>
        <p:nvSpPr>
          <p:cNvPr id="2" name="Text Placeholder 3">
            <a:extLst>
              <a:ext uri="{FF2B5EF4-FFF2-40B4-BE49-F238E27FC236}">
                <a16:creationId xmlns:a16="http://schemas.microsoft.com/office/drawing/2014/main" id="{97F9D8C0-8A92-0F17-3933-F3931257B2DC}"/>
              </a:ext>
            </a:extLst>
          </p:cNvPr>
          <p:cNvSpPr txBox="1">
            <a:spLocks/>
          </p:cNvSpPr>
          <p:nvPr/>
        </p:nvSpPr>
        <p:spPr>
          <a:xfrm>
            <a:off x="3694934" y="1726145"/>
            <a:ext cx="4261729" cy="2514656"/>
          </a:xfrm>
          <a:prstGeom prst="rect">
            <a:avLst/>
          </a:prstGeom>
        </p:spPr>
        <p:txBody>
          <a:bodyPr vert="horz" lIns="91440" tIns="45720" rIns="91440" bIns="45720" rtlCol="0">
            <a:normAutofit/>
          </a:bodyPr>
          <a:lstStyle>
            <a:lvl1pPr marL="207935" indent="-207935" eaLnBrk="1" hangingPunct="1">
              <a:buFontTx/>
              <a:buBlip>
                <a:blip r:embed="rId3"/>
              </a:buBlip>
              <a:defRPr sz="1940" b="0">
                <a:latin typeface="Roboto Medium" panose="02000000000000000000" pitchFamily="2" charset="0"/>
                <a:ea typeface="Roboto Medium" panose="02000000000000000000" pitchFamily="2" charset="0"/>
                <a:cs typeface="+mn-cs"/>
              </a:defRPr>
            </a:lvl1pPr>
            <a:lvl2pPr marL="277246" eaLnBrk="1" hangingPunct="1">
              <a:defRPr sz="1213">
                <a:latin typeface="+mn-lt"/>
                <a:ea typeface="+mn-ea"/>
                <a:cs typeface="+mn-cs"/>
              </a:defRPr>
            </a:lvl2pPr>
            <a:lvl3pPr marL="554492" eaLnBrk="1" hangingPunct="1">
              <a:defRPr sz="970">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marL="0" indent="0">
              <a:buFontTx/>
              <a:buNone/>
            </a:pPr>
            <a:endParaRPr lang="en-US" b="1" kern="0" dirty="0">
              <a:solidFill>
                <a:sysClr val="windowText" lastClr="000000"/>
              </a:solidFill>
              <a:latin typeface="Calibri" panose="020F0502020204030204" pitchFamily="34" charset="0"/>
              <a:cs typeface="Calibri" panose="020F0502020204030204" pitchFamily="34" charset="0"/>
            </a:endParaRPr>
          </a:p>
          <a:p>
            <a:pPr marL="0" indent="0">
              <a:buNone/>
            </a:pPr>
            <a:r>
              <a:rPr lang="en-US" sz="2800" b="1" dirty="0">
                <a:solidFill>
                  <a:schemeClr val="accent3"/>
                </a:solidFill>
                <a:latin typeface="Calibri" panose="020F0502020204030204" pitchFamily="34" charset="0"/>
                <a:ea typeface="+mn-ea"/>
                <a:cs typeface="Calibri" panose="020F0502020204030204" pitchFamily="34" charset="0"/>
              </a:rPr>
              <a:t>Targeting </a:t>
            </a:r>
          </a:p>
          <a:p>
            <a:pPr marL="0" indent="0">
              <a:buNone/>
            </a:pPr>
            <a:endParaRPr lang="en-US" b="1" kern="0" dirty="0">
              <a:solidFill>
                <a:sysClr val="windowText" lastClr="000000"/>
              </a:solidFill>
              <a:latin typeface="Calibri" panose="020F0502020204030204" pitchFamily="34" charset="0"/>
              <a:cs typeface="Calibri" panose="020F0502020204030204" pitchFamily="34" charset="0"/>
            </a:endParaRPr>
          </a:p>
          <a:p>
            <a:pPr marL="0" indent="0">
              <a:buNone/>
            </a:pPr>
            <a:endParaRPr lang="en-US" sz="1100" b="1" kern="0" dirty="0">
              <a:solidFill>
                <a:sysClr val="windowText" lastClr="000000"/>
              </a:solidFill>
              <a:latin typeface="Calibri" panose="020F0502020204030204" pitchFamily="34" charset="0"/>
              <a:cs typeface="Calibri" panose="020F0502020204030204" pitchFamily="34" charset="0"/>
            </a:endParaRPr>
          </a:p>
          <a:p>
            <a:pPr marL="0" indent="0">
              <a:buNone/>
            </a:pPr>
            <a:r>
              <a:rPr lang="en-US" b="1" kern="0" dirty="0">
                <a:solidFill>
                  <a:sysClr val="windowText" lastClr="000000"/>
                </a:solidFill>
                <a:latin typeface="Calibri" panose="020F0502020204030204" pitchFamily="34" charset="0"/>
                <a:cs typeface="Calibri" panose="020F0502020204030204" pitchFamily="34" charset="0"/>
              </a:rPr>
              <a:t>Quantum computing</a:t>
            </a:r>
          </a:p>
          <a:p>
            <a:pPr marL="0" indent="0">
              <a:buNone/>
            </a:pPr>
            <a:r>
              <a:rPr lang="en-US" b="1" kern="0" dirty="0">
                <a:solidFill>
                  <a:sysClr val="windowText" lastClr="000000"/>
                </a:solidFill>
                <a:latin typeface="Calibri" panose="020F0502020204030204" pitchFamily="34" charset="0"/>
                <a:cs typeface="Calibri" panose="020F0502020204030204" pitchFamily="34" charset="0"/>
              </a:rPr>
              <a:t>Quantum-as-a-Service (</a:t>
            </a:r>
            <a:r>
              <a:rPr lang="en-US" b="1" kern="0" dirty="0" err="1">
                <a:solidFill>
                  <a:sysClr val="windowText" lastClr="000000"/>
                </a:solidFill>
                <a:latin typeface="Calibri" panose="020F0502020204030204" pitchFamily="34" charset="0"/>
                <a:cs typeface="Calibri" panose="020F0502020204030204" pitchFamily="34" charset="0"/>
              </a:rPr>
              <a:t>QaaS</a:t>
            </a:r>
            <a:r>
              <a:rPr lang="en-US" b="1" kern="0" dirty="0">
                <a:solidFill>
                  <a:sysClr val="windowText" lastClr="000000"/>
                </a:solidFill>
                <a:latin typeface="Calibri" panose="020F0502020204030204" pitchFamily="34" charset="0"/>
                <a:cs typeface="Calibri" panose="020F0502020204030204" pitchFamily="34" charset="0"/>
              </a:rPr>
              <a:t>) </a:t>
            </a:r>
          </a:p>
          <a:p>
            <a:pPr marL="0" indent="0">
              <a:buNone/>
            </a:pPr>
            <a:r>
              <a:rPr lang="en-US" b="1" kern="0" dirty="0">
                <a:solidFill>
                  <a:sysClr val="windowText" lastClr="000000"/>
                </a:solidFill>
                <a:latin typeface="Calibri" panose="020F0502020204030204" pitchFamily="34" charset="0"/>
                <a:cs typeface="Calibri" panose="020F0502020204030204" pitchFamily="34" charset="0"/>
              </a:rPr>
              <a:t>AI-driven semiconductor technologies</a:t>
            </a:r>
          </a:p>
          <a:p>
            <a:pPr marL="0" indent="0">
              <a:buNone/>
            </a:pPr>
            <a:endParaRPr lang="en-US" b="1" kern="0" dirty="0">
              <a:solidFill>
                <a:sysClr val="windowText" lastClr="000000"/>
              </a:solidFill>
              <a:latin typeface="Calibri" panose="020F0502020204030204" pitchFamily="34" charset="0"/>
              <a:cs typeface="Calibri" panose="020F0502020204030204" pitchFamily="34" charset="0"/>
            </a:endParaRPr>
          </a:p>
        </p:txBody>
      </p:sp>
      <p:sp>
        <p:nvSpPr>
          <p:cNvPr id="11" name="Text Placeholder 3">
            <a:extLst>
              <a:ext uri="{FF2B5EF4-FFF2-40B4-BE49-F238E27FC236}">
                <a16:creationId xmlns:a16="http://schemas.microsoft.com/office/drawing/2014/main" id="{E28EE946-29AC-8E72-7CE6-942DF42C2F8F}"/>
              </a:ext>
            </a:extLst>
          </p:cNvPr>
          <p:cNvSpPr txBox="1">
            <a:spLocks/>
          </p:cNvSpPr>
          <p:nvPr/>
        </p:nvSpPr>
        <p:spPr>
          <a:xfrm>
            <a:off x="8579310" y="1750456"/>
            <a:ext cx="3315823" cy="1609567"/>
          </a:xfrm>
          <a:prstGeom prst="rect">
            <a:avLst/>
          </a:prstGeom>
        </p:spPr>
        <p:txBody>
          <a:bodyPr vert="horz" lIns="91440" tIns="45720" rIns="91440" bIns="45720" rtlCol="0">
            <a:normAutofit/>
          </a:bodyPr>
          <a:lstStyle>
            <a:lvl1pPr marL="207935" indent="-207935" eaLnBrk="1" hangingPunct="1">
              <a:buFontTx/>
              <a:buBlip>
                <a:blip r:embed="rId3"/>
              </a:buBlip>
              <a:defRPr sz="1940" b="0">
                <a:latin typeface="Roboto Medium" panose="02000000000000000000" pitchFamily="2" charset="0"/>
                <a:ea typeface="Roboto Medium" panose="02000000000000000000" pitchFamily="2" charset="0"/>
                <a:cs typeface="+mn-cs"/>
              </a:defRPr>
            </a:lvl1pPr>
            <a:lvl2pPr marL="277246" eaLnBrk="1" hangingPunct="1">
              <a:defRPr sz="1213">
                <a:latin typeface="+mn-lt"/>
                <a:ea typeface="+mn-ea"/>
                <a:cs typeface="+mn-cs"/>
              </a:defRPr>
            </a:lvl2pPr>
            <a:lvl3pPr marL="554492" eaLnBrk="1" hangingPunct="1">
              <a:defRPr sz="970">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endParaRPr lang="en-US" b="1" kern="0" dirty="0">
              <a:solidFill>
                <a:sysClr val="windowText" lastClr="000000"/>
              </a:solidFill>
              <a:latin typeface="Calibri" panose="020F0502020204030204" pitchFamily="34" charset="0"/>
              <a:cs typeface="Calibri" panose="020F0502020204030204" pitchFamily="34" charset="0"/>
            </a:endParaRPr>
          </a:p>
          <a:p>
            <a:pPr marL="0" indent="0">
              <a:buNone/>
            </a:pPr>
            <a:r>
              <a:rPr lang="en-US" sz="2800" b="1" dirty="0">
                <a:solidFill>
                  <a:schemeClr val="accent3"/>
                </a:solidFill>
                <a:latin typeface="Calibri" panose="020F0502020204030204" pitchFamily="34" charset="0"/>
                <a:ea typeface="+mn-ea"/>
                <a:cs typeface="Calibri" panose="020F0502020204030204" pitchFamily="34" charset="0"/>
              </a:rPr>
              <a:t>First investments </a:t>
            </a:r>
          </a:p>
          <a:p>
            <a:pPr marL="0" indent="0">
              <a:buNone/>
            </a:pPr>
            <a:endParaRPr lang="en-US" b="1" kern="0" dirty="0">
              <a:solidFill>
                <a:sysClr val="windowText" lastClr="000000"/>
              </a:solidFill>
              <a:latin typeface="Calibri" panose="020F0502020204030204" pitchFamily="34" charset="0"/>
              <a:cs typeface="Calibri" panose="020F0502020204030204" pitchFamily="34" charset="0"/>
            </a:endParaRPr>
          </a:p>
          <a:p>
            <a:pPr marL="0" indent="0">
              <a:buNone/>
            </a:pPr>
            <a:endParaRPr lang="en-US" sz="1100" b="1" kern="0" dirty="0">
              <a:solidFill>
                <a:sysClr val="windowText" lastClr="000000"/>
              </a:solidFill>
              <a:latin typeface="Calibri" panose="020F0502020204030204" pitchFamily="34" charset="0"/>
              <a:cs typeface="Calibri" panose="020F0502020204030204" pitchFamily="34" charset="0"/>
            </a:endParaRPr>
          </a:p>
          <a:p>
            <a:pPr marL="0" indent="0">
              <a:buNone/>
            </a:pPr>
            <a:r>
              <a:rPr lang="en-US" b="1" kern="0" dirty="0">
                <a:solidFill>
                  <a:sysClr val="windowText" lastClr="000000"/>
                </a:solidFill>
                <a:latin typeface="Calibri" panose="020F0502020204030204" pitchFamily="34" charset="0"/>
                <a:cs typeface="Calibri" panose="020F0502020204030204" pitchFamily="34" charset="0"/>
              </a:rPr>
              <a:t>Already announced </a:t>
            </a:r>
          </a:p>
        </p:txBody>
      </p:sp>
      <p:sp>
        <p:nvSpPr>
          <p:cNvPr id="14" name="Rectangle 13">
            <a:extLst>
              <a:ext uri="{FF2B5EF4-FFF2-40B4-BE49-F238E27FC236}">
                <a16:creationId xmlns:a16="http://schemas.microsoft.com/office/drawing/2014/main" id="{2873B35C-861C-AC83-443E-F021B814B0F0}"/>
              </a:ext>
            </a:extLst>
          </p:cNvPr>
          <p:cNvSpPr/>
          <p:nvPr/>
        </p:nvSpPr>
        <p:spPr>
          <a:xfrm>
            <a:off x="679010" y="2542183"/>
            <a:ext cx="10655929" cy="45719"/>
          </a:xfrm>
          <a:prstGeom prst="rect">
            <a:avLst/>
          </a:prstGeom>
          <a:solidFill>
            <a:schemeClr val="accent3"/>
          </a:solidFill>
          <a:ln>
            <a:solidFill>
              <a:schemeClr val="accent3"/>
            </a:solidFill>
          </a:ln>
          <a:effectLst>
            <a:reflection blurRad="6350" stA="50000" endA="295" endPos="92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Arrow: Right 11">
            <a:extLst>
              <a:ext uri="{FF2B5EF4-FFF2-40B4-BE49-F238E27FC236}">
                <a16:creationId xmlns:a16="http://schemas.microsoft.com/office/drawing/2014/main" id="{2D557E12-3CB8-EF80-8316-94BCBDF81AD1}"/>
              </a:ext>
            </a:extLst>
          </p:cNvPr>
          <p:cNvSpPr/>
          <p:nvPr/>
        </p:nvSpPr>
        <p:spPr>
          <a:xfrm>
            <a:off x="3095825" y="2064539"/>
            <a:ext cx="585232" cy="1016776"/>
          </a:xfrm>
          <a:prstGeom prst="rightArrow">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Arrow: Right 12">
            <a:extLst>
              <a:ext uri="{FF2B5EF4-FFF2-40B4-BE49-F238E27FC236}">
                <a16:creationId xmlns:a16="http://schemas.microsoft.com/office/drawing/2014/main" id="{E2C9586C-86D6-59D9-EFEB-095DB1CB57D2}"/>
              </a:ext>
            </a:extLst>
          </p:cNvPr>
          <p:cNvSpPr/>
          <p:nvPr/>
        </p:nvSpPr>
        <p:spPr>
          <a:xfrm>
            <a:off x="7809201" y="2049475"/>
            <a:ext cx="585232" cy="1016776"/>
          </a:xfrm>
          <a:prstGeom prst="rightArrow">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F3BA498A-D133-B592-5DD5-05268960EA72}"/>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1533343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71DBE0-96F6-4FD6-B7EF-8319B1DBFDDA}"/>
              </a:ext>
            </a:extLst>
          </p:cNvPr>
          <p:cNvSpPr>
            <a:spLocks noGrp="1"/>
          </p:cNvSpPr>
          <p:nvPr>
            <p:ph type="sldNum" sz="quarter" idx="11"/>
          </p:nvPr>
        </p:nvSpPr>
        <p:spPr/>
        <p:txBody>
          <a:bodyPr/>
          <a:lstStyle/>
          <a:p>
            <a:fld id="{928EB752-1209-48B8-B421-2CE3AA70C8A0}" type="slidenum">
              <a:rPr lang="en-US" smtClean="0"/>
              <a:pPr/>
              <a:t>34</a:t>
            </a:fld>
            <a:endParaRPr lang="en-US" dirty="0"/>
          </a:p>
        </p:txBody>
      </p:sp>
      <p:sp>
        <p:nvSpPr>
          <p:cNvPr id="4" name="Text Placeholder 3">
            <a:extLst>
              <a:ext uri="{FF2B5EF4-FFF2-40B4-BE49-F238E27FC236}">
                <a16:creationId xmlns:a16="http://schemas.microsoft.com/office/drawing/2014/main" id="{7569C804-3237-44C8-81E6-C6D2B8000446}"/>
              </a:ext>
            </a:extLst>
          </p:cNvPr>
          <p:cNvSpPr>
            <a:spLocks noGrp="1"/>
          </p:cNvSpPr>
          <p:nvPr>
            <p:ph type="body" sz="quarter" idx="12"/>
          </p:nvPr>
        </p:nvSpPr>
        <p:spPr>
          <a:xfrm>
            <a:off x="594120" y="1857034"/>
            <a:ext cx="11047426" cy="4148243"/>
          </a:xfrm>
        </p:spPr>
        <p:txBody>
          <a:bodyPr>
            <a:normAutofit/>
          </a:bodyPr>
          <a:lstStyle/>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2BEDDE18-BB61-4934-9FB7-F445AEBB413E}"/>
              </a:ext>
            </a:extLst>
          </p:cNvPr>
          <p:cNvSpPr>
            <a:spLocks noGrp="1"/>
          </p:cNvSpPr>
          <p:nvPr>
            <p:ph type="title"/>
          </p:nvPr>
        </p:nvSpPr>
        <p:spPr>
          <a:xfrm>
            <a:off x="1200150" y="120180"/>
            <a:ext cx="10124674" cy="850189"/>
          </a:xfrm>
        </p:spPr>
        <p:txBody>
          <a:bodyPr/>
          <a:lstStyle/>
          <a:p>
            <a:r>
              <a:rPr lang="en-US" sz="3600" b="1" dirty="0" err="1">
                <a:latin typeface="+mj-lt"/>
              </a:rPr>
              <a:t>WeCan</a:t>
            </a:r>
            <a:r>
              <a:rPr lang="en-US" sz="3600" b="1" dirty="0">
                <a:latin typeface="+mj-lt"/>
              </a:rPr>
              <a:t> Group Investment</a:t>
            </a:r>
          </a:p>
        </p:txBody>
      </p:sp>
      <p:sp>
        <p:nvSpPr>
          <p:cNvPr id="7" name="Rectangle 2">
            <a:extLst>
              <a:ext uri="{FF2B5EF4-FFF2-40B4-BE49-F238E27FC236}">
                <a16:creationId xmlns:a16="http://schemas.microsoft.com/office/drawing/2014/main" id="{E1FFFB28-494E-FFF0-AFEF-77BB1B93A909}"/>
              </a:ext>
            </a:extLst>
          </p:cNvPr>
          <p:cNvSpPr>
            <a:spLocks noChangeArrowheads="1"/>
          </p:cNvSpPr>
          <p:nvPr/>
        </p:nvSpPr>
        <p:spPr bwMode="auto">
          <a:xfrm>
            <a:off x="523424" y="3149696"/>
            <a:ext cx="87249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b="1" dirty="0">
                <a:solidFill>
                  <a:schemeClr val="accent3"/>
                </a:solidFill>
                <a:latin typeface="Calibri" panose="020F0502020204030204" pitchFamily="34" charset="0"/>
                <a:cs typeface="Calibri" panose="020F0502020204030204" pitchFamily="34" charset="0"/>
              </a:rPr>
              <a:t>Key Synergies: </a:t>
            </a:r>
          </a:p>
        </p:txBody>
      </p:sp>
      <p:pic>
        <p:nvPicPr>
          <p:cNvPr id="1028" name="Picture 4" descr="Wecan Group - startup.ch">
            <a:extLst>
              <a:ext uri="{FF2B5EF4-FFF2-40B4-BE49-F238E27FC236}">
                <a16:creationId xmlns:a16="http://schemas.microsoft.com/office/drawing/2014/main" id="{F8424BD4-0358-018F-4F73-5D525AB0B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9114" y="1716823"/>
            <a:ext cx="2958723" cy="80286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952D2FFD-F96E-E70E-30BB-83008A60755F}"/>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p>
        </p:txBody>
      </p:sp>
      <p:sp>
        <p:nvSpPr>
          <p:cNvPr id="8" name="TextBox 7">
            <a:extLst>
              <a:ext uri="{FF2B5EF4-FFF2-40B4-BE49-F238E27FC236}">
                <a16:creationId xmlns:a16="http://schemas.microsoft.com/office/drawing/2014/main" id="{537AF04B-1DE6-17DD-1B53-0C39DB47896F}"/>
              </a:ext>
            </a:extLst>
          </p:cNvPr>
          <p:cNvSpPr txBox="1"/>
          <p:nvPr/>
        </p:nvSpPr>
        <p:spPr>
          <a:xfrm>
            <a:off x="523424" y="1471923"/>
            <a:ext cx="7771981" cy="1292662"/>
          </a:xfrm>
          <a:prstGeom prst="rect">
            <a:avLst/>
          </a:prstGeom>
          <a:noFill/>
        </p:spPr>
        <p:txBody>
          <a:bodyPr wrap="square">
            <a:spAutoFit/>
          </a:bodyPr>
          <a:lstStyle/>
          <a:p>
            <a:pPr lvl="0" eaLnBrk="0" fontAlgn="base" hangingPunct="0">
              <a:spcBef>
                <a:spcPct val="0"/>
              </a:spcBef>
              <a:spcAft>
                <a:spcPct val="0"/>
              </a:spcAft>
            </a:pPr>
            <a:r>
              <a:rPr lang="en-US" altLang="en-US" sz="2400" b="1" dirty="0">
                <a:solidFill>
                  <a:schemeClr val="accent3"/>
                </a:solidFill>
                <a:latin typeface="Calibri" panose="020F0502020204030204" pitchFamily="34" charset="0"/>
                <a:cs typeface="Calibri" panose="020F0502020204030204" pitchFamily="34" charset="0"/>
              </a:rPr>
              <a:t>Agreement to Acquire 30% Stake: </a:t>
            </a:r>
          </a:p>
          <a:p>
            <a:pPr lvl="0" eaLnBrk="0" fontAlgn="base" hangingPunct="0">
              <a:spcBef>
                <a:spcPct val="0"/>
              </a:spcBef>
              <a:spcAft>
                <a:spcPct val="0"/>
              </a:spcAft>
            </a:pPr>
            <a:r>
              <a:rPr lang="en-US" altLang="en-US" dirty="0">
                <a:solidFill>
                  <a:srgbClr val="000000"/>
                </a:solidFill>
                <a:latin typeface="Calibri" panose="020F0502020204030204" pitchFamily="34" charset="0"/>
                <a:cs typeface="Calibri" panose="020F0502020204030204" pitchFamily="34" charset="0"/>
              </a:rPr>
              <a:t>Founded in 2015 in Switzerland, </a:t>
            </a:r>
            <a:r>
              <a:rPr lang="en-US" altLang="en-US" dirty="0" err="1">
                <a:solidFill>
                  <a:srgbClr val="000000"/>
                </a:solidFill>
                <a:latin typeface="Calibri" panose="020F0502020204030204" pitchFamily="34" charset="0"/>
                <a:cs typeface="Calibri" panose="020F0502020204030204" pitchFamily="34" charset="0"/>
              </a:rPr>
              <a:t>WeCanGroup</a:t>
            </a:r>
            <a:r>
              <a:rPr lang="en-US" altLang="en-US" dirty="0">
                <a:solidFill>
                  <a:srgbClr val="000000"/>
                </a:solidFill>
                <a:latin typeface="Calibri" panose="020F0502020204030204" pitchFamily="34" charset="0"/>
                <a:cs typeface="Calibri" panose="020F0502020204030204" pitchFamily="34" charset="0"/>
              </a:rPr>
              <a:t> is a leading provider of blockchain-based solutions for secure data management, serving individuals, enterprises, and financial institutions.</a:t>
            </a:r>
          </a:p>
        </p:txBody>
      </p:sp>
      <p:graphicFrame>
        <p:nvGraphicFramePr>
          <p:cNvPr id="9" name="Diagram 8">
            <a:extLst>
              <a:ext uri="{FF2B5EF4-FFF2-40B4-BE49-F238E27FC236}">
                <a16:creationId xmlns:a16="http://schemas.microsoft.com/office/drawing/2014/main" id="{BE16E3A0-E7D1-CEE8-ED87-8598CC0D1964}"/>
              </a:ext>
            </a:extLst>
          </p:cNvPr>
          <p:cNvGraphicFramePr/>
          <p:nvPr>
            <p:extLst>
              <p:ext uri="{D42A27DB-BD31-4B8C-83A1-F6EECF244321}">
                <p14:modId xmlns:p14="http://schemas.microsoft.com/office/powerpoint/2010/main" val="421848810"/>
              </p:ext>
            </p:extLst>
          </p:nvPr>
        </p:nvGraphicFramePr>
        <p:xfrm>
          <a:off x="838537" y="2786430"/>
          <a:ext cx="10830039" cy="3680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7529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D1A4-613E-76BD-EE94-32E9AC9B0347}"/>
              </a:ext>
            </a:extLst>
          </p:cNvPr>
          <p:cNvSpPr>
            <a:spLocks noGrp="1"/>
          </p:cNvSpPr>
          <p:nvPr>
            <p:ph type="title"/>
          </p:nvPr>
        </p:nvSpPr>
        <p:spPr>
          <a:xfrm>
            <a:off x="1348740" y="201672"/>
            <a:ext cx="10843260" cy="850189"/>
          </a:xfrm>
        </p:spPr>
        <p:txBody>
          <a:bodyPr/>
          <a:lstStyle/>
          <a:p>
            <a:r>
              <a:rPr lang="en-US" sz="3600" b="1" dirty="0">
                <a:latin typeface="+mj-lt"/>
              </a:rPr>
              <a:t>Exclusive Agreement to Acquire 100% of IC’ALPS</a:t>
            </a:r>
          </a:p>
        </p:txBody>
      </p:sp>
      <p:sp>
        <p:nvSpPr>
          <p:cNvPr id="5" name="Rectangle 2">
            <a:extLst>
              <a:ext uri="{FF2B5EF4-FFF2-40B4-BE49-F238E27FC236}">
                <a16:creationId xmlns:a16="http://schemas.microsoft.com/office/drawing/2014/main" id="{183ACD70-8BB4-BC8B-2C63-984254E3077C}"/>
              </a:ext>
            </a:extLst>
          </p:cNvPr>
          <p:cNvSpPr>
            <a:spLocks noChangeArrowheads="1"/>
          </p:cNvSpPr>
          <p:nvPr/>
        </p:nvSpPr>
        <p:spPr bwMode="auto">
          <a:xfrm>
            <a:off x="158148" y="2964594"/>
            <a:ext cx="5685144" cy="337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742950" lvl="1" indent="-285750" eaLnBrk="0" fontAlgn="base" hangingPunct="0">
              <a:spcBef>
                <a:spcPct val="0"/>
              </a:spcBef>
              <a:spcAft>
                <a:spcPct val="0"/>
              </a:spcAft>
              <a:buFont typeface="Arial" panose="020B0604020202020204" pitchFamily="34" charset="0"/>
              <a:buChar char="•"/>
            </a:pPr>
            <a:r>
              <a:rPr lang="en-US" altLang="en-US" dirty="0">
                <a:solidFill>
                  <a:srgbClr val="000000"/>
                </a:solidFill>
                <a:latin typeface="Calibri" panose="020F0502020204030204" pitchFamily="34" charset="0"/>
                <a:cs typeface="Calibri" panose="020F0502020204030204" pitchFamily="34" charset="0"/>
              </a:rPr>
              <a:t>On-demand ASIC/SoC design and supply company</a:t>
            </a:r>
          </a:p>
          <a:p>
            <a:pPr marL="742950" lvl="1" indent="-285750" eaLnBrk="0" fontAlgn="base" hangingPunct="0">
              <a:spcBef>
                <a:spcPct val="0"/>
              </a:spcBef>
              <a:spcAft>
                <a:spcPct val="0"/>
              </a:spcAft>
              <a:buFont typeface="Arial" panose="020B0604020202020204" pitchFamily="34" charset="0"/>
              <a:buChar char="•"/>
            </a:pPr>
            <a:endParaRPr lang="en-US" altLang="en-US" dirty="0">
              <a:solidFill>
                <a:srgbClr val="000000"/>
              </a:solidFill>
              <a:latin typeface="Calibri" panose="020F0502020204030204" pitchFamily="34" charset="0"/>
              <a:cs typeface="Calibri" panose="020F0502020204030204" pitchFamily="34" charset="0"/>
            </a:endParaRPr>
          </a:p>
          <a:p>
            <a:pPr marL="742950" lvl="1" indent="-285750" eaLnBrk="0" fontAlgn="base" hangingPunct="0">
              <a:spcBef>
                <a:spcPct val="0"/>
              </a:spcBef>
              <a:spcAft>
                <a:spcPct val="0"/>
              </a:spcAft>
              <a:buFont typeface="Arial" panose="020B0604020202020204" pitchFamily="34" charset="0"/>
              <a:buChar char="•"/>
            </a:pPr>
            <a:r>
              <a:rPr lang="en-US" altLang="en-US" dirty="0">
                <a:solidFill>
                  <a:srgbClr val="000000"/>
                </a:solidFill>
                <a:latin typeface="Calibri" panose="020F0502020204030204" pitchFamily="34" charset="0"/>
                <a:cs typeface="Calibri" panose="020F0502020204030204" pitchFamily="34" charset="0"/>
              </a:rPr>
              <a:t>100+ experienced design engineers based in France (Grenoble &amp; Toulouse) </a:t>
            </a:r>
          </a:p>
          <a:p>
            <a:pPr marL="742950" lvl="1" indent="-285750" eaLnBrk="0" fontAlgn="base" hangingPunct="0">
              <a:spcBef>
                <a:spcPct val="0"/>
              </a:spcBef>
              <a:spcAft>
                <a:spcPct val="0"/>
              </a:spcAft>
              <a:buFont typeface="Arial" panose="020B0604020202020204" pitchFamily="34" charset="0"/>
              <a:buChar char="•"/>
            </a:pPr>
            <a:endParaRPr lang="en-US" altLang="en-US" dirty="0">
              <a:solidFill>
                <a:srgbClr val="000000"/>
              </a:solidFill>
              <a:latin typeface="Calibri" panose="020F0502020204030204" pitchFamily="34" charset="0"/>
              <a:cs typeface="Calibri" panose="020F0502020204030204" pitchFamily="34" charset="0"/>
            </a:endParaRPr>
          </a:p>
          <a:p>
            <a:pPr marL="742950" lvl="1" indent="-285750" eaLnBrk="0" fontAlgn="base" hangingPunct="0">
              <a:spcBef>
                <a:spcPct val="0"/>
              </a:spcBef>
              <a:spcAft>
                <a:spcPct val="0"/>
              </a:spcAft>
              <a:buFont typeface="Arial" panose="020B0604020202020204" pitchFamily="34" charset="0"/>
              <a:buChar char="•"/>
            </a:pPr>
            <a:r>
              <a:rPr lang="en-US" altLang="en-US" dirty="0">
                <a:solidFill>
                  <a:srgbClr val="000000"/>
                </a:solidFill>
                <a:latin typeface="Calibri" panose="020F0502020204030204" pitchFamily="34" charset="0"/>
                <a:cs typeface="Calibri" panose="020F0502020204030204" pitchFamily="34" charset="0"/>
              </a:rPr>
              <a:t>Established long-term customers in healthcare, automotive &amp; industry 4.0 </a:t>
            </a:r>
          </a:p>
          <a:p>
            <a:pPr marL="742950" lvl="1" indent="-285750" eaLnBrk="0" fontAlgn="base" hangingPunct="0">
              <a:spcBef>
                <a:spcPct val="0"/>
              </a:spcBef>
              <a:spcAft>
                <a:spcPct val="0"/>
              </a:spcAft>
              <a:buFont typeface="Arial" panose="020B0604020202020204" pitchFamily="34" charset="0"/>
              <a:buChar char="•"/>
            </a:pPr>
            <a:endParaRPr lang="en-US" altLang="en-US" dirty="0">
              <a:solidFill>
                <a:srgbClr val="000000"/>
              </a:solidFill>
              <a:latin typeface="Calibri" panose="020F0502020204030204" pitchFamily="34" charset="0"/>
              <a:cs typeface="Calibri" panose="020F0502020204030204" pitchFamily="34" charset="0"/>
            </a:endParaRPr>
          </a:p>
          <a:p>
            <a:pPr marL="742950" lvl="1" indent="-285750" eaLnBrk="0" fontAlgn="base" hangingPunct="0">
              <a:spcBef>
                <a:spcPct val="0"/>
              </a:spcBef>
              <a:spcAft>
                <a:spcPct val="0"/>
              </a:spcAft>
              <a:buFont typeface="Arial" panose="020B0604020202020204" pitchFamily="34" charset="0"/>
              <a:buChar char="•"/>
            </a:pPr>
            <a:r>
              <a:rPr lang="en-US" altLang="en-US" dirty="0">
                <a:solidFill>
                  <a:srgbClr val="000000"/>
                </a:solidFill>
                <a:latin typeface="Calibri" panose="020F0502020204030204" pitchFamily="34" charset="0"/>
                <a:cs typeface="Calibri" panose="020F0502020204030204" pitchFamily="34" charset="0"/>
              </a:rPr>
              <a:t>Listed as recommended design partner by major foundries (TSMC, Intel, </a:t>
            </a:r>
            <a:r>
              <a:rPr lang="en-US" altLang="en-US" dirty="0" err="1">
                <a:solidFill>
                  <a:srgbClr val="000000"/>
                </a:solidFill>
                <a:latin typeface="Calibri" panose="020F0502020204030204" pitchFamily="34" charset="0"/>
                <a:cs typeface="Calibri" panose="020F0502020204030204" pitchFamily="34" charset="0"/>
              </a:rPr>
              <a:t>Xfab</a:t>
            </a:r>
            <a:r>
              <a:rPr lang="en-US" altLang="en-US" dirty="0">
                <a:solidFill>
                  <a:srgbClr val="000000"/>
                </a:solidFill>
                <a:latin typeface="Calibri" panose="020F0502020204030204" pitchFamily="34" charset="0"/>
                <a:cs typeface="Calibri" panose="020F0502020204030204" pitchFamily="34" charset="0"/>
              </a:rPr>
              <a:t>, OSRAM)   </a:t>
            </a:r>
          </a:p>
          <a:p>
            <a:pPr marL="742950" lvl="1" indent="-285750" eaLnBrk="0" fontAlgn="base" hangingPunct="0">
              <a:spcBef>
                <a:spcPct val="0"/>
              </a:spcBef>
              <a:spcAft>
                <a:spcPct val="0"/>
              </a:spcAft>
              <a:buFont typeface="Arial" panose="020B0604020202020204" pitchFamily="34" charset="0"/>
              <a:buChar char="•"/>
            </a:pPr>
            <a:endParaRPr lang="en-US" altLang="en-US" dirty="0">
              <a:solidFill>
                <a:srgbClr val="000000"/>
              </a:solidFill>
              <a:latin typeface="Calibri" panose="020F0502020204030204" pitchFamily="34" charset="0"/>
              <a:cs typeface="Calibri" panose="020F0502020204030204" pitchFamily="34" charset="0"/>
            </a:endParaRPr>
          </a:p>
          <a:p>
            <a:pPr lvl="1" eaLnBrk="0" fontAlgn="base" hangingPunct="0">
              <a:spcBef>
                <a:spcPct val="0"/>
              </a:spcBef>
              <a:spcAft>
                <a:spcPct val="0"/>
              </a:spcAft>
            </a:pPr>
            <a:endParaRPr lang="en-US" altLang="en-US" dirty="0">
              <a:solidFill>
                <a:srgbClr val="000000"/>
              </a:solidFill>
              <a:latin typeface="Calibri" panose="020F0502020204030204" pitchFamily="34" charset="0"/>
              <a:cs typeface="Calibri" panose="020F0502020204030204" pitchFamily="34" charset="0"/>
            </a:endParaRPr>
          </a:p>
        </p:txBody>
      </p:sp>
      <p:pic>
        <p:nvPicPr>
          <p:cNvPr id="7" name="Picture 6" descr="A logo with a yellow sun&#10;&#10;AI-generated content may be incorrect.">
            <a:extLst>
              <a:ext uri="{FF2B5EF4-FFF2-40B4-BE49-F238E27FC236}">
                <a16:creationId xmlns:a16="http://schemas.microsoft.com/office/drawing/2014/main" id="{86D0D4F9-1B7D-200F-0EB4-020BF4BC3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720" y="1359382"/>
            <a:ext cx="1870993" cy="1133725"/>
          </a:xfrm>
          <a:prstGeom prst="rect">
            <a:avLst/>
          </a:prstGeom>
        </p:spPr>
      </p:pic>
      <p:sp>
        <p:nvSpPr>
          <p:cNvPr id="3" name="Oval 2">
            <a:extLst>
              <a:ext uri="{FF2B5EF4-FFF2-40B4-BE49-F238E27FC236}">
                <a16:creationId xmlns:a16="http://schemas.microsoft.com/office/drawing/2014/main" id="{EEF083A8-3CF7-AAB7-7271-A1735E3BE736}"/>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p>
        </p:txBody>
      </p:sp>
      <p:sp>
        <p:nvSpPr>
          <p:cNvPr id="6" name="TextBox 5">
            <a:extLst>
              <a:ext uri="{FF2B5EF4-FFF2-40B4-BE49-F238E27FC236}">
                <a16:creationId xmlns:a16="http://schemas.microsoft.com/office/drawing/2014/main" id="{79C67A7F-CD43-E350-158D-8D5F82BD28E0}"/>
              </a:ext>
            </a:extLst>
          </p:cNvPr>
          <p:cNvSpPr txBox="1"/>
          <p:nvPr/>
        </p:nvSpPr>
        <p:spPr>
          <a:xfrm>
            <a:off x="5989320" y="1512717"/>
            <a:ext cx="4686300" cy="646331"/>
          </a:xfrm>
          <a:prstGeom prst="rect">
            <a:avLst/>
          </a:prstGeom>
          <a:noFill/>
        </p:spPr>
        <p:txBody>
          <a:bodyPr wrap="square">
            <a:spAutoFit/>
          </a:bodyPr>
          <a:lstStyle/>
          <a:p>
            <a:pPr lvl="0" eaLnBrk="0" fontAlgn="base" hangingPunct="0">
              <a:spcBef>
                <a:spcPct val="0"/>
              </a:spcBef>
              <a:spcAft>
                <a:spcPct val="0"/>
              </a:spcAft>
            </a:pPr>
            <a:r>
              <a:rPr lang="en-US" altLang="en-US" b="1" dirty="0">
                <a:solidFill>
                  <a:schemeClr val="accent3"/>
                </a:solidFill>
                <a:latin typeface="Calibri" panose="020F0502020204030204" pitchFamily="34" charset="0"/>
                <a:cs typeface="Calibri" panose="020F0502020204030204" pitchFamily="34" charset="0"/>
              </a:rPr>
              <a:t>Currently in the due diligence in progress: </a:t>
            </a:r>
            <a:r>
              <a:rPr lang="en-US" altLang="en-US" dirty="0">
                <a:solidFill>
                  <a:srgbClr val="000000"/>
                </a:solidFill>
                <a:latin typeface="Calibri" panose="020F0502020204030204" pitchFamily="34" charset="0"/>
                <a:cs typeface="Calibri" panose="020F0502020204030204" pitchFamily="34" charset="0"/>
              </a:rPr>
              <a:t>Target to complete acquisition in Q2 2025</a:t>
            </a:r>
          </a:p>
        </p:txBody>
      </p:sp>
      <p:pic>
        <p:nvPicPr>
          <p:cNvPr id="8" name="Picture 7">
            <a:extLst>
              <a:ext uri="{FF2B5EF4-FFF2-40B4-BE49-F238E27FC236}">
                <a16:creationId xmlns:a16="http://schemas.microsoft.com/office/drawing/2014/main" id="{750B846F-4BDF-DA7D-E969-F681C66B638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765472" y="2800629"/>
            <a:ext cx="6268379" cy="3201228"/>
          </a:xfrm>
          <a:prstGeom prst="rect">
            <a:avLst/>
          </a:prstGeom>
        </p:spPr>
      </p:pic>
      <p:sp>
        <p:nvSpPr>
          <p:cNvPr id="10" name="TextBox 9">
            <a:extLst>
              <a:ext uri="{FF2B5EF4-FFF2-40B4-BE49-F238E27FC236}">
                <a16:creationId xmlns:a16="http://schemas.microsoft.com/office/drawing/2014/main" id="{E15E82DB-8409-EE84-C9AD-70E09C515856}"/>
              </a:ext>
            </a:extLst>
          </p:cNvPr>
          <p:cNvSpPr txBox="1"/>
          <p:nvPr/>
        </p:nvSpPr>
        <p:spPr>
          <a:xfrm>
            <a:off x="1594519" y="2079341"/>
            <a:ext cx="1870993" cy="584775"/>
          </a:xfrm>
          <a:prstGeom prst="rect">
            <a:avLst/>
          </a:prstGeom>
          <a:noFill/>
        </p:spPr>
        <p:txBody>
          <a:bodyPr wrap="square">
            <a:spAutoFit/>
          </a:bodyPr>
          <a:lstStyle/>
          <a:p>
            <a:r>
              <a:rPr lang="en-US" altLang="en-US" sz="3200" b="1" dirty="0">
                <a:solidFill>
                  <a:schemeClr val="accent3"/>
                </a:solidFill>
                <a:latin typeface="Calibri" panose="020F0502020204030204" pitchFamily="34" charset="0"/>
                <a:cs typeface="Calibri" panose="020F0502020204030204" pitchFamily="34" charset="0"/>
              </a:rPr>
              <a:t>About </a:t>
            </a:r>
            <a:endParaRPr lang="en-US" sz="3200" dirty="0"/>
          </a:p>
        </p:txBody>
      </p:sp>
    </p:spTree>
    <p:extLst>
      <p:ext uri="{BB962C8B-B14F-4D97-AF65-F5344CB8AC3E}">
        <p14:creationId xmlns:p14="http://schemas.microsoft.com/office/powerpoint/2010/main" val="3244203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A29DB-5850-955C-0972-52A358CDDB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74CC1B-6509-AB7A-5793-8191634F11B2}"/>
              </a:ext>
            </a:extLst>
          </p:cNvPr>
          <p:cNvSpPr>
            <a:spLocks noGrp="1"/>
          </p:cNvSpPr>
          <p:nvPr>
            <p:ph type="title"/>
          </p:nvPr>
        </p:nvSpPr>
        <p:spPr>
          <a:xfrm>
            <a:off x="1186781" y="184391"/>
            <a:ext cx="10847070" cy="850189"/>
          </a:xfrm>
        </p:spPr>
        <p:txBody>
          <a:bodyPr vert="horz" lIns="0" tIns="0" rIns="0" bIns="0" rtlCol="0" anchor="ctr">
            <a:noAutofit/>
          </a:bodyPr>
          <a:lstStyle/>
          <a:p>
            <a:r>
              <a:rPr lang="en-US" sz="3600" b="1" dirty="0">
                <a:latin typeface="+mj-lt"/>
              </a:rPr>
              <a:t>Strategic Synergies with IC’ALPS</a:t>
            </a:r>
          </a:p>
        </p:txBody>
      </p:sp>
      <p:sp>
        <p:nvSpPr>
          <p:cNvPr id="4" name="Oval 3">
            <a:extLst>
              <a:ext uri="{FF2B5EF4-FFF2-40B4-BE49-F238E27FC236}">
                <a16:creationId xmlns:a16="http://schemas.microsoft.com/office/drawing/2014/main" id="{2AA0B07A-BB08-6FB3-770F-50E3D09A2276}"/>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p>
        </p:txBody>
      </p:sp>
      <p:graphicFrame>
        <p:nvGraphicFramePr>
          <p:cNvPr id="7" name="Diagram 6">
            <a:extLst>
              <a:ext uri="{FF2B5EF4-FFF2-40B4-BE49-F238E27FC236}">
                <a16:creationId xmlns:a16="http://schemas.microsoft.com/office/drawing/2014/main" id="{04DCA731-B3E9-5723-D4BF-86D25E380ACD}"/>
              </a:ext>
            </a:extLst>
          </p:cNvPr>
          <p:cNvGraphicFramePr/>
          <p:nvPr>
            <p:extLst>
              <p:ext uri="{D42A27DB-BD31-4B8C-83A1-F6EECF244321}">
                <p14:modId xmlns:p14="http://schemas.microsoft.com/office/powerpoint/2010/main" val="3697895300"/>
              </p:ext>
            </p:extLst>
          </p:nvPr>
        </p:nvGraphicFramePr>
        <p:xfrm>
          <a:off x="665722" y="1737361"/>
          <a:ext cx="11048089" cy="3955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8112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16966-817A-E6C1-80BD-7D9FA8CDD0F1}"/>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D0C36ED0-04B7-84D6-4C3E-723BC1553D00}"/>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p>
        </p:txBody>
      </p:sp>
      <p:sp>
        <p:nvSpPr>
          <p:cNvPr id="10" name="object 18">
            <a:extLst>
              <a:ext uri="{FF2B5EF4-FFF2-40B4-BE49-F238E27FC236}">
                <a16:creationId xmlns:a16="http://schemas.microsoft.com/office/drawing/2014/main" id="{578969AF-BCAE-4DF5-89FD-052BE5510B20}"/>
              </a:ext>
            </a:extLst>
          </p:cNvPr>
          <p:cNvSpPr txBox="1">
            <a:spLocks/>
          </p:cNvSpPr>
          <p:nvPr/>
        </p:nvSpPr>
        <p:spPr>
          <a:xfrm>
            <a:off x="1217985" y="274320"/>
            <a:ext cx="10585689"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Satellite Connectivity </a:t>
            </a:r>
          </a:p>
        </p:txBody>
      </p:sp>
      <p:sp>
        <p:nvSpPr>
          <p:cNvPr id="11" name="TextBox 10">
            <a:extLst>
              <a:ext uri="{FF2B5EF4-FFF2-40B4-BE49-F238E27FC236}">
                <a16:creationId xmlns:a16="http://schemas.microsoft.com/office/drawing/2014/main" id="{7CE524E1-2116-49F3-DF72-0B6ACF4FE6EB}"/>
              </a:ext>
            </a:extLst>
          </p:cNvPr>
          <p:cNvSpPr txBox="1"/>
          <p:nvPr/>
        </p:nvSpPr>
        <p:spPr>
          <a:xfrm>
            <a:off x="1170360" y="722554"/>
            <a:ext cx="7809001" cy="369332"/>
          </a:xfrm>
          <a:prstGeom prst="rect">
            <a:avLst/>
          </a:prstGeom>
          <a:noFill/>
        </p:spPr>
        <p:txBody>
          <a:bodyPr wrap="square">
            <a:spAutoFit/>
          </a:bodyPr>
          <a:lstStyle/>
          <a:p>
            <a:r>
              <a:rPr lang="en-US" b="1" i="1" dirty="0">
                <a:solidFill>
                  <a:schemeClr val="bg1"/>
                </a:solidFill>
                <a:latin typeface="Calibri" panose="020F0502020204030204" pitchFamily="34" charset="0"/>
                <a:cs typeface="Calibri" panose="020F0502020204030204" pitchFamily="34" charset="0"/>
              </a:rPr>
              <a:t>In Collaboration with WISeSat.Space</a:t>
            </a:r>
          </a:p>
        </p:txBody>
      </p:sp>
      <p:sp>
        <p:nvSpPr>
          <p:cNvPr id="12" name="Rectangle 11">
            <a:extLst>
              <a:ext uri="{FF2B5EF4-FFF2-40B4-BE49-F238E27FC236}">
                <a16:creationId xmlns:a16="http://schemas.microsoft.com/office/drawing/2014/main" id="{123AAE1C-98C5-B8B8-E3F6-75A052BD4ADB}"/>
              </a:ext>
            </a:extLst>
          </p:cNvPr>
          <p:cNvSpPr/>
          <p:nvPr/>
        </p:nvSpPr>
        <p:spPr>
          <a:xfrm>
            <a:off x="4366798" y="1753464"/>
            <a:ext cx="7395434" cy="4433364"/>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Pentagon 12">
            <a:extLst>
              <a:ext uri="{FF2B5EF4-FFF2-40B4-BE49-F238E27FC236}">
                <a16:creationId xmlns:a16="http://schemas.microsoft.com/office/drawing/2014/main" id="{A648E2FC-2AFA-93A4-4114-6DAD7B746D17}"/>
              </a:ext>
            </a:extLst>
          </p:cNvPr>
          <p:cNvSpPr/>
          <p:nvPr/>
        </p:nvSpPr>
        <p:spPr>
          <a:xfrm>
            <a:off x="429769" y="1753464"/>
            <a:ext cx="4770882" cy="4433364"/>
          </a:xfrm>
          <a:prstGeom prst="homePlate">
            <a:avLst>
              <a:gd name="adj" fmla="val 17309"/>
            </a:avLst>
          </a:prstGeom>
          <a:solidFill>
            <a:srgbClr val="1F497D"/>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E36B5B1-6CD5-375B-39EA-F7EAA3BF0F94}"/>
              </a:ext>
            </a:extLst>
          </p:cNvPr>
          <p:cNvSpPr txBox="1"/>
          <p:nvPr/>
        </p:nvSpPr>
        <p:spPr>
          <a:xfrm>
            <a:off x="674915" y="1836014"/>
            <a:ext cx="4325257" cy="348343"/>
          </a:xfrm>
          <a:prstGeom prst="rect">
            <a:avLst/>
          </a:prstGeom>
        </p:spPr>
        <p:txBody>
          <a:bodyPr vert="horz" wrap="square" lIns="0" tIns="0" rIns="0" bIns="0" rtlCol="0" anchor="b" anchorCtr="0">
            <a:noAutofit/>
          </a:bodyPr>
          <a:lstStyle/>
          <a:p>
            <a:pPr algn="l"/>
            <a:r>
              <a:rPr lang="en-US" sz="2000" b="1" dirty="0">
                <a:solidFill>
                  <a:schemeClr val="bg1"/>
                </a:solidFill>
                <a:latin typeface="Calibri" panose="020F0502020204030204" pitchFamily="34" charset="0"/>
                <a:cs typeface="Calibri" panose="020F0502020204030204" pitchFamily="34" charset="0"/>
              </a:rPr>
              <a:t>Current Problem</a:t>
            </a:r>
          </a:p>
        </p:txBody>
      </p:sp>
      <p:sp>
        <p:nvSpPr>
          <p:cNvPr id="15" name="Hexágono 55">
            <a:extLst>
              <a:ext uri="{FF2B5EF4-FFF2-40B4-BE49-F238E27FC236}">
                <a16:creationId xmlns:a16="http://schemas.microsoft.com/office/drawing/2014/main" id="{C662B32B-ADF5-8400-7EC7-3C84398B7595}"/>
              </a:ext>
            </a:extLst>
          </p:cNvPr>
          <p:cNvSpPr/>
          <p:nvPr/>
        </p:nvSpPr>
        <p:spPr>
          <a:xfrm>
            <a:off x="10439400" y="5142328"/>
            <a:ext cx="1224851" cy="1045863"/>
          </a:xfrm>
          <a:prstGeom prst="rect">
            <a:avLst/>
          </a:prstGeom>
          <a:blipFill rotWithShape="1">
            <a:blip r:embed="rId2" cstate="email">
              <a:extLst>
                <a:ext uri="{28A0092B-C50C-407E-A947-70E740481C1C}">
                  <a14:useLocalDpi xmlns:a14="http://schemas.microsoft.com/office/drawing/2010/main"/>
                </a:ext>
              </a:extLst>
            </a:blip>
            <a:srcRect/>
            <a:stretch>
              <a:fillRect/>
            </a:stretch>
          </a:blipFill>
          <a:ln w="28575">
            <a:solidFill>
              <a:schemeClr val="tx2"/>
            </a:solidFill>
          </a:ln>
          <a:effectLst>
            <a:outerShdw blurRad="63500" sx="102000" sy="102000" algn="ctr" rotWithShape="0">
              <a:prstClr val="black">
                <a:alpha val="40000"/>
              </a:prstClr>
            </a:outerShdw>
          </a:effectLst>
        </p:spPr>
        <p:style>
          <a:lnRef idx="2">
            <a:schemeClr val="accent1">
              <a:shade val="50000"/>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CH" sz="2800">
              <a:solidFill>
                <a:schemeClr val="tx1"/>
              </a:solidFill>
              <a:latin typeface="Calibri" panose="020F0502020204030204" pitchFamily="34" charset="0"/>
              <a:cs typeface="Calibri" panose="020F0502020204030204" pitchFamily="34" charset="0"/>
            </a:endParaRPr>
          </a:p>
        </p:txBody>
      </p:sp>
      <p:sp>
        <p:nvSpPr>
          <p:cNvPr id="16" name="Hexágono 61">
            <a:extLst>
              <a:ext uri="{FF2B5EF4-FFF2-40B4-BE49-F238E27FC236}">
                <a16:creationId xmlns:a16="http://schemas.microsoft.com/office/drawing/2014/main" id="{52174D19-8958-E359-D6B3-A301D5ADEF66}"/>
              </a:ext>
            </a:extLst>
          </p:cNvPr>
          <p:cNvSpPr/>
          <p:nvPr/>
        </p:nvSpPr>
        <p:spPr>
          <a:xfrm>
            <a:off x="10439400" y="2883086"/>
            <a:ext cx="1224851" cy="1045863"/>
          </a:xfrm>
          <a:prstGeom prst="rect">
            <a:avLst/>
          </a:prstGeom>
          <a:blipFill rotWithShape="1">
            <a:blip r:embed="rId3" cstate="email">
              <a:extLst>
                <a:ext uri="{28A0092B-C50C-407E-A947-70E740481C1C}">
                  <a14:useLocalDpi xmlns:a14="http://schemas.microsoft.com/office/drawing/2010/main"/>
                </a:ext>
              </a:extLst>
            </a:blip>
            <a:srcRect/>
            <a:stretch>
              <a:fillRect/>
            </a:stretch>
          </a:blipFill>
          <a:ln w="28575">
            <a:solidFill>
              <a:schemeClr val="tx2"/>
            </a:solidFill>
          </a:ln>
          <a:effectLst>
            <a:outerShdw blurRad="63500" sx="102000" sy="102000" algn="ctr" rotWithShape="0">
              <a:prstClr val="black">
                <a:alpha val="40000"/>
              </a:prstClr>
            </a:outerShdw>
          </a:effectLst>
        </p:spPr>
        <p:style>
          <a:lnRef idx="2">
            <a:schemeClr val="accent1">
              <a:shade val="50000"/>
              <a:hueOff val="111978"/>
              <a:satOff val="31129"/>
              <a:lumOff val="22952"/>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CH" sz="2800">
              <a:solidFill>
                <a:schemeClr val="tx1"/>
              </a:solidFill>
              <a:latin typeface="Calibri" panose="020F0502020204030204" pitchFamily="34" charset="0"/>
              <a:cs typeface="Calibri" panose="020F0502020204030204" pitchFamily="34" charset="0"/>
            </a:endParaRPr>
          </a:p>
        </p:txBody>
      </p:sp>
      <p:sp>
        <p:nvSpPr>
          <p:cNvPr id="17" name="Hexágono 62">
            <a:extLst>
              <a:ext uri="{FF2B5EF4-FFF2-40B4-BE49-F238E27FC236}">
                <a16:creationId xmlns:a16="http://schemas.microsoft.com/office/drawing/2014/main" id="{B2BB5DEC-8DD3-0A85-800E-A9FE5FFEF477}"/>
              </a:ext>
            </a:extLst>
          </p:cNvPr>
          <p:cNvSpPr/>
          <p:nvPr/>
        </p:nvSpPr>
        <p:spPr>
          <a:xfrm flipH="1">
            <a:off x="10440821" y="4012708"/>
            <a:ext cx="1223429" cy="1045862"/>
          </a:xfrm>
          <a:prstGeom prst="rect">
            <a:avLst/>
          </a:prstGeom>
          <a:blipFill>
            <a:blip r:embed="rId4" cstate="email">
              <a:extLst>
                <a:ext uri="{28A0092B-C50C-407E-A947-70E740481C1C}">
                  <a14:useLocalDpi xmlns:a14="http://schemas.microsoft.com/office/drawing/2010/main"/>
                </a:ext>
              </a:extLst>
            </a:blip>
            <a:srcRect/>
            <a:stretch>
              <a:fillRect/>
            </a:stretch>
          </a:blipFill>
          <a:ln w="28575">
            <a:solidFill>
              <a:schemeClr val="tx2"/>
            </a:solidFill>
          </a:ln>
          <a:effectLst>
            <a:outerShdw blurRad="63500" sx="102000" sy="102000" algn="ctr" rotWithShape="0">
              <a:prstClr val="black">
                <a:alpha val="40000"/>
              </a:prstClr>
            </a:outerShdw>
          </a:effectLst>
        </p:spPr>
        <p:style>
          <a:lnRef idx="2">
            <a:schemeClr val="accent1">
              <a:shade val="50000"/>
              <a:hueOff val="167966"/>
              <a:satOff val="46693"/>
              <a:lumOff val="34428"/>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CH" sz="2800">
              <a:solidFill>
                <a:schemeClr val="tx1"/>
              </a:solidFill>
              <a:latin typeface="Calibri" panose="020F0502020204030204" pitchFamily="34" charset="0"/>
              <a:cs typeface="Calibri" panose="020F0502020204030204" pitchFamily="34" charset="0"/>
            </a:endParaRPr>
          </a:p>
        </p:txBody>
      </p:sp>
      <p:sp>
        <p:nvSpPr>
          <p:cNvPr id="18" name="Hexágono 64">
            <a:extLst>
              <a:ext uri="{FF2B5EF4-FFF2-40B4-BE49-F238E27FC236}">
                <a16:creationId xmlns:a16="http://schemas.microsoft.com/office/drawing/2014/main" id="{F1A2DF85-96CA-C3EE-E4D7-F350FECA09FA}"/>
              </a:ext>
            </a:extLst>
          </p:cNvPr>
          <p:cNvSpPr/>
          <p:nvPr/>
        </p:nvSpPr>
        <p:spPr>
          <a:xfrm>
            <a:off x="10444549" y="1753465"/>
            <a:ext cx="1223429" cy="1045862"/>
          </a:xfrm>
          <a:prstGeom prst="rect">
            <a:avLst/>
          </a:prstGeom>
          <a:blipFill>
            <a:blip r:embed="rId5" cstate="email">
              <a:extLst>
                <a:ext uri="{28A0092B-C50C-407E-A947-70E740481C1C}">
                  <a14:useLocalDpi xmlns:a14="http://schemas.microsoft.com/office/drawing/2010/main"/>
                </a:ext>
              </a:extLst>
            </a:blip>
            <a:srcRect/>
            <a:stretch>
              <a:fillRect/>
            </a:stretch>
          </a:blipFill>
          <a:ln w="28575">
            <a:solidFill>
              <a:schemeClr val="tx2"/>
            </a:solidFill>
          </a:ln>
          <a:effectLst>
            <a:outerShdw blurRad="63500" sx="102000" sy="102000" algn="ctr" rotWithShape="0">
              <a:prstClr val="black">
                <a:alpha val="40000"/>
              </a:prstClr>
            </a:outerShdw>
          </a:effectLst>
        </p:spPr>
        <p:style>
          <a:lnRef idx="2">
            <a:schemeClr val="accent1">
              <a:shade val="50000"/>
              <a:hueOff val="111978"/>
              <a:satOff val="31129"/>
              <a:lumOff val="22952"/>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CH" sz="2800">
              <a:solidFill>
                <a:schemeClr val="tx1"/>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D4A690CB-CD55-0714-EB1A-EE81E07BFF69}"/>
              </a:ext>
            </a:extLst>
          </p:cNvPr>
          <p:cNvSpPr txBox="1"/>
          <p:nvPr/>
        </p:nvSpPr>
        <p:spPr>
          <a:xfrm>
            <a:off x="5428296" y="1836014"/>
            <a:ext cx="4325257" cy="348343"/>
          </a:xfrm>
          <a:prstGeom prst="rect">
            <a:avLst/>
          </a:prstGeom>
        </p:spPr>
        <p:txBody>
          <a:bodyPr vert="horz" wrap="square" lIns="0" tIns="0" rIns="0" bIns="0" rtlCol="0" anchor="b" anchorCtr="0">
            <a:noAutofit/>
          </a:bodyPr>
          <a:lstStyle/>
          <a:p>
            <a:r>
              <a:rPr lang="en-US" sz="2000" b="1" dirty="0">
                <a:solidFill>
                  <a:schemeClr val="accent3"/>
                </a:solidFill>
                <a:latin typeface="+mj-lt"/>
              </a:rPr>
              <a:t>SEALSQ Solutions</a:t>
            </a:r>
          </a:p>
        </p:txBody>
      </p:sp>
      <p:sp>
        <p:nvSpPr>
          <p:cNvPr id="20" name="TextBox 19">
            <a:extLst>
              <a:ext uri="{FF2B5EF4-FFF2-40B4-BE49-F238E27FC236}">
                <a16:creationId xmlns:a16="http://schemas.microsoft.com/office/drawing/2014/main" id="{76A2CA94-1DF6-CAB1-3453-0080C46EC54C}"/>
              </a:ext>
            </a:extLst>
          </p:cNvPr>
          <p:cNvSpPr txBox="1"/>
          <p:nvPr/>
        </p:nvSpPr>
        <p:spPr>
          <a:xfrm>
            <a:off x="591458" y="2162870"/>
            <a:ext cx="3691882" cy="584775"/>
          </a:xfrm>
          <a:prstGeom prst="rect">
            <a:avLst/>
          </a:prstGeom>
          <a:noFill/>
        </p:spPr>
        <p:txBody>
          <a:bodyPr wrap="square">
            <a:spAutoFit/>
          </a:bodyPr>
          <a:lstStyle/>
          <a:p>
            <a:r>
              <a:rPr lang="en-US" sz="1600" dirty="0">
                <a:solidFill>
                  <a:schemeClr val="bg1"/>
                </a:solidFill>
                <a:latin typeface="Calibri" panose="020F0502020204030204" pitchFamily="34" charset="0"/>
                <a:cs typeface="Calibri" panose="020F0502020204030204" pitchFamily="34" charset="0"/>
              </a:rPr>
              <a:t>Costly connectivity gap for a growing number of connected devices.</a:t>
            </a:r>
          </a:p>
        </p:txBody>
      </p:sp>
      <p:sp>
        <p:nvSpPr>
          <p:cNvPr id="21" name="Google Shape;623;p27">
            <a:extLst>
              <a:ext uri="{FF2B5EF4-FFF2-40B4-BE49-F238E27FC236}">
                <a16:creationId xmlns:a16="http://schemas.microsoft.com/office/drawing/2014/main" id="{D30C4CA6-DB4F-2B2C-0FAD-5FA2CB05791C}"/>
              </a:ext>
            </a:extLst>
          </p:cNvPr>
          <p:cNvSpPr/>
          <p:nvPr/>
        </p:nvSpPr>
        <p:spPr>
          <a:xfrm>
            <a:off x="674916" y="2928994"/>
            <a:ext cx="3526383" cy="760972"/>
          </a:xfrm>
          <a:prstGeom prst="rect">
            <a:avLst/>
          </a:prstGeom>
          <a:solidFill>
            <a:srgbClr val="2370B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b="1"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~80% </a:t>
            </a:r>
          </a:p>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Terrestrial connectivity </a:t>
            </a:r>
            <a:r>
              <a:rPr lang="en-US" sz="1600" dirty="0">
                <a:solidFill>
                  <a:schemeClr val="bg1"/>
                </a:solidFill>
                <a:latin typeface="Calibri" panose="020F0502020204030204" pitchFamily="34" charset="0"/>
                <a:ea typeface="Century Gothic"/>
                <a:cs typeface="Calibri" panose="020F0502020204030204" pitchFamily="34" charset="0"/>
                <a:sym typeface="Century Gothic"/>
              </a:rPr>
              <a:t>g</a:t>
            </a:r>
            <a:r>
              <a:rPr lang="en-US" sz="1600" b="0"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ap</a:t>
            </a:r>
            <a:endParaRPr sz="2400" b="0" i="0" u="none" strike="noStrike" cap="none" dirty="0">
              <a:solidFill>
                <a:schemeClr val="bg1"/>
              </a:solidFill>
              <a:latin typeface="Calibri" panose="020F0502020204030204" pitchFamily="34" charset="0"/>
              <a:ea typeface="Century Gothic"/>
              <a:cs typeface="Calibri" panose="020F0502020204030204" pitchFamily="34" charset="0"/>
              <a:sym typeface="Century Gothic"/>
            </a:endParaRPr>
          </a:p>
        </p:txBody>
      </p:sp>
      <p:sp>
        <p:nvSpPr>
          <p:cNvPr id="22" name="Google Shape;624;p27">
            <a:extLst>
              <a:ext uri="{FF2B5EF4-FFF2-40B4-BE49-F238E27FC236}">
                <a16:creationId xmlns:a16="http://schemas.microsoft.com/office/drawing/2014/main" id="{9C0091E1-F6E0-8B87-DF67-C0FDA8511278}"/>
              </a:ext>
            </a:extLst>
          </p:cNvPr>
          <p:cNvSpPr/>
          <p:nvPr/>
        </p:nvSpPr>
        <p:spPr>
          <a:xfrm>
            <a:off x="674916" y="3841499"/>
            <a:ext cx="3526383" cy="760972"/>
          </a:xfrm>
          <a:prstGeom prst="rect">
            <a:avLst/>
          </a:prstGeom>
          <a:solidFill>
            <a:srgbClr val="3093E5"/>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b="1"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+25B</a:t>
            </a:r>
            <a:endParaRPr b="0" i="0" u="none" strike="noStrike" cap="none" dirty="0">
              <a:solidFill>
                <a:schemeClr val="bg1"/>
              </a:solidFill>
              <a:latin typeface="Calibri" panose="020F0502020204030204" pitchFamily="34" charset="0"/>
              <a:ea typeface="Arial"/>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IoT connected </a:t>
            </a:r>
            <a:r>
              <a:rPr lang="en-US" sz="1600" dirty="0">
                <a:solidFill>
                  <a:schemeClr val="bg1"/>
                </a:solidFill>
                <a:latin typeface="Calibri" panose="020F0502020204030204" pitchFamily="34" charset="0"/>
                <a:ea typeface="Century Gothic"/>
                <a:cs typeface="Calibri" panose="020F0502020204030204" pitchFamily="34" charset="0"/>
                <a:sym typeface="Century Gothic"/>
              </a:rPr>
              <a:t>d</a:t>
            </a:r>
            <a:r>
              <a:rPr lang="en-US" sz="1600" b="0"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evices (2030)</a:t>
            </a:r>
            <a:endParaRPr sz="2400" b="0" i="0" u="none" strike="noStrike" cap="none" dirty="0">
              <a:solidFill>
                <a:schemeClr val="bg1"/>
              </a:solidFill>
              <a:latin typeface="Calibri" panose="020F0502020204030204" pitchFamily="34" charset="0"/>
              <a:ea typeface="Century Gothic"/>
              <a:cs typeface="Calibri" panose="020F0502020204030204" pitchFamily="34" charset="0"/>
              <a:sym typeface="Century Gothic"/>
            </a:endParaRPr>
          </a:p>
        </p:txBody>
      </p:sp>
      <p:sp>
        <p:nvSpPr>
          <p:cNvPr id="23" name="Google Shape;625;p27">
            <a:extLst>
              <a:ext uri="{FF2B5EF4-FFF2-40B4-BE49-F238E27FC236}">
                <a16:creationId xmlns:a16="http://schemas.microsoft.com/office/drawing/2014/main" id="{AB6D2F6A-B4D3-43BC-F690-3B2744681076}"/>
              </a:ext>
            </a:extLst>
          </p:cNvPr>
          <p:cNvSpPr/>
          <p:nvPr/>
        </p:nvSpPr>
        <p:spPr>
          <a:xfrm>
            <a:off x="674916" y="4754004"/>
            <a:ext cx="3526383" cy="760972"/>
          </a:xfrm>
          <a:prstGeom prst="rect">
            <a:avLst/>
          </a:prstGeom>
          <a:solidFill>
            <a:srgbClr val="0F76CB"/>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b="1"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Costly,</a:t>
            </a:r>
            <a:r>
              <a:rPr lang="en-US" b="1" dirty="0">
                <a:solidFill>
                  <a:schemeClr val="bg1"/>
                </a:solidFill>
                <a:latin typeface="Calibri" panose="020F0502020204030204" pitchFamily="34" charset="0"/>
                <a:ea typeface="Century Gothic"/>
                <a:cs typeface="Calibri" panose="020F0502020204030204" pitchFamily="34" charset="0"/>
                <a:sym typeface="Arial"/>
              </a:rPr>
              <a:t> </a:t>
            </a:r>
            <a:r>
              <a:rPr lang="en-US" b="1"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Inefficient &amp; Complex</a:t>
            </a:r>
            <a:r>
              <a:rPr lang="en-US" b="0"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 </a:t>
            </a:r>
          </a:p>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Current solutions</a:t>
            </a:r>
            <a:endParaRPr sz="2400" b="0" i="0" u="none" strike="noStrike" cap="none" dirty="0">
              <a:solidFill>
                <a:schemeClr val="bg1"/>
              </a:solidFill>
              <a:latin typeface="Calibri" panose="020F0502020204030204" pitchFamily="34" charset="0"/>
              <a:ea typeface="Century Gothic"/>
              <a:cs typeface="Calibri" panose="020F0502020204030204" pitchFamily="34" charset="0"/>
              <a:sym typeface="Century Gothic"/>
            </a:endParaRPr>
          </a:p>
        </p:txBody>
      </p:sp>
      <p:sp>
        <p:nvSpPr>
          <p:cNvPr id="24" name="TextBox 23">
            <a:extLst>
              <a:ext uri="{FF2B5EF4-FFF2-40B4-BE49-F238E27FC236}">
                <a16:creationId xmlns:a16="http://schemas.microsoft.com/office/drawing/2014/main" id="{FA95F704-740E-92FB-51DE-4CFDF552DE28}"/>
              </a:ext>
            </a:extLst>
          </p:cNvPr>
          <p:cNvSpPr txBox="1"/>
          <p:nvPr/>
        </p:nvSpPr>
        <p:spPr>
          <a:xfrm>
            <a:off x="5332874" y="2157881"/>
            <a:ext cx="4770882" cy="830997"/>
          </a:xfrm>
          <a:prstGeom prst="rect">
            <a:avLst/>
          </a:prstGeom>
          <a:noFill/>
        </p:spPr>
        <p:txBody>
          <a:bodyPr wrap="square">
            <a:spAutoFit/>
          </a:bodyPr>
          <a:lstStyle/>
          <a:p>
            <a:pPr algn="just"/>
            <a:r>
              <a:rPr lang="en-US" sz="1600" dirty="0">
                <a:latin typeface="Calibri" panose="020F0502020204030204" pitchFamily="34" charset="0"/>
                <a:cs typeface="Calibri" panose="020F0502020204030204" pitchFamily="34" charset="0"/>
              </a:rPr>
              <a:t>Global cost-effective solutions for a wide variety of applications including livestock, wearables, agriculture, industrials, tracking, to name a few.</a:t>
            </a:r>
          </a:p>
        </p:txBody>
      </p:sp>
      <p:sp>
        <p:nvSpPr>
          <p:cNvPr id="25" name="Google Shape;658;p29">
            <a:extLst>
              <a:ext uri="{FF2B5EF4-FFF2-40B4-BE49-F238E27FC236}">
                <a16:creationId xmlns:a16="http://schemas.microsoft.com/office/drawing/2014/main" id="{694C029E-A4F4-4A5A-2F5A-4EDA12DFAB85}"/>
              </a:ext>
            </a:extLst>
          </p:cNvPr>
          <p:cNvSpPr/>
          <p:nvPr/>
        </p:nvSpPr>
        <p:spPr>
          <a:xfrm>
            <a:off x="5445799" y="3378573"/>
            <a:ext cx="4540922" cy="947622"/>
          </a:xfrm>
          <a:prstGeom prst="rect">
            <a:avLst/>
          </a:prstGeom>
          <a:solidFill>
            <a:srgbClr val="2370B0"/>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b="1"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Smart Agriculture &amp; Farming</a:t>
            </a:r>
            <a:endParaRPr lang="en-US" i="0" u="none" strike="noStrike" cap="none" dirty="0">
              <a:solidFill>
                <a:schemeClr val="bg1"/>
              </a:solidFill>
              <a:latin typeface="Calibri" panose="020F0502020204030204" pitchFamily="34" charset="0"/>
              <a:ea typeface="Century Gothic"/>
              <a:cs typeface="Calibri" panose="020F0502020204030204" pitchFamily="34" charset="0"/>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600"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 Water management &amp; optimization, livestock location &amp; illness detection, analytic </a:t>
            </a:r>
            <a:r>
              <a:rPr lang="en-US" sz="1600" dirty="0">
                <a:solidFill>
                  <a:schemeClr val="bg1"/>
                </a:solidFill>
                <a:latin typeface="Calibri" panose="020F0502020204030204" pitchFamily="34" charset="0"/>
                <a:ea typeface="Century Gothic"/>
                <a:cs typeface="Calibri" panose="020F0502020204030204" pitchFamily="34" charset="0"/>
                <a:sym typeface="Century Gothic"/>
              </a:rPr>
              <a:t>p</a:t>
            </a:r>
            <a:r>
              <a:rPr lang="en-US" sz="1600"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redictions</a:t>
            </a:r>
            <a:endParaRPr i="0" u="none" strike="noStrike" cap="none" dirty="0">
              <a:solidFill>
                <a:schemeClr val="bg1"/>
              </a:solidFill>
              <a:latin typeface="Calibri" panose="020F0502020204030204" pitchFamily="34" charset="0"/>
              <a:ea typeface="Arial"/>
              <a:cs typeface="Calibri" panose="020F0502020204030204" pitchFamily="34" charset="0"/>
              <a:sym typeface="Arial"/>
            </a:endParaRPr>
          </a:p>
        </p:txBody>
      </p:sp>
      <p:sp>
        <p:nvSpPr>
          <p:cNvPr id="26" name="Google Shape;659;p29">
            <a:extLst>
              <a:ext uri="{FF2B5EF4-FFF2-40B4-BE49-F238E27FC236}">
                <a16:creationId xmlns:a16="http://schemas.microsoft.com/office/drawing/2014/main" id="{258A4D00-D938-FD36-CF1C-FA4B38BB5650}"/>
              </a:ext>
            </a:extLst>
          </p:cNvPr>
          <p:cNvSpPr/>
          <p:nvPr/>
        </p:nvSpPr>
        <p:spPr>
          <a:xfrm>
            <a:off x="5445799" y="4360718"/>
            <a:ext cx="4540922" cy="830778"/>
          </a:xfrm>
          <a:prstGeom prst="rect">
            <a:avLst/>
          </a:prstGeom>
          <a:solidFill>
            <a:srgbClr val="3093E5"/>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b="1" dirty="0">
                <a:solidFill>
                  <a:schemeClr val="bg1"/>
                </a:solidFill>
                <a:latin typeface="Calibri" panose="020F0502020204030204" pitchFamily="34" charset="0"/>
                <a:ea typeface="Century Gothic"/>
                <a:cs typeface="Calibri" panose="020F0502020204030204" pitchFamily="34" charset="0"/>
                <a:sym typeface="Century Gothic"/>
              </a:rPr>
              <a:t>Logistics with Smart Container </a:t>
            </a:r>
            <a:endParaRPr lang="en-US" dirty="0">
              <a:solidFill>
                <a:schemeClr val="bg1"/>
              </a:solidFill>
              <a:latin typeface="Calibri" panose="020F0502020204030204" pitchFamily="34" charset="0"/>
              <a:ea typeface="Century Gothic"/>
              <a:cs typeface="Calibri" panose="020F0502020204030204" pitchFamily="34" charset="0"/>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600" dirty="0">
                <a:solidFill>
                  <a:schemeClr val="bg1"/>
                </a:solidFill>
                <a:latin typeface="Calibri" panose="020F0502020204030204" pitchFamily="34" charset="0"/>
                <a:ea typeface="Century Gothic"/>
                <a:cs typeface="Calibri" panose="020F0502020204030204" pitchFamily="34" charset="0"/>
                <a:sym typeface="Century Gothic"/>
              </a:rPr>
              <a:t>Traceability, food chain audits, tracking</a:t>
            </a:r>
          </a:p>
        </p:txBody>
      </p:sp>
      <p:sp>
        <p:nvSpPr>
          <p:cNvPr id="27" name="Google Shape;660;p29">
            <a:extLst>
              <a:ext uri="{FF2B5EF4-FFF2-40B4-BE49-F238E27FC236}">
                <a16:creationId xmlns:a16="http://schemas.microsoft.com/office/drawing/2014/main" id="{C8D2FC9C-2848-CD10-4ABC-FE25678A9EEB}"/>
              </a:ext>
            </a:extLst>
          </p:cNvPr>
          <p:cNvSpPr/>
          <p:nvPr/>
        </p:nvSpPr>
        <p:spPr>
          <a:xfrm>
            <a:off x="5445799" y="5226020"/>
            <a:ext cx="4540922" cy="830778"/>
          </a:xfrm>
          <a:prstGeom prst="rect">
            <a:avLst/>
          </a:prstGeom>
          <a:solidFill>
            <a:srgbClr val="0F76C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b="1"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Infrastructure</a:t>
            </a:r>
            <a:endParaRPr lang="en-US" sz="2000" i="0" u="none" strike="noStrike" cap="none" dirty="0">
              <a:solidFill>
                <a:schemeClr val="bg1"/>
              </a:solidFill>
              <a:latin typeface="Calibri" panose="020F0502020204030204" pitchFamily="34" charset="0"/>
              <a:ea typeface="Century Gothic"/>
              <a:cs typeface="Calibri" panose="020F0502020204030204" pitchFamily="34" charset="0"/>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600" i="0" u="none" strike="noStrike" cap="none" dirty="0">
                <a:solidFill>
                  <a:schemeClr val="bg1"/>
                </a:solidFill>
                <a:latin typeface="Calibri" panose="020F0502020204030204" pitchFamily="34" charset="0"/>
                <a:ea typeface="Century Gothic"/>
                <a:cs typeface="Calibri" panose="020F0502020204030204" pitchFamily="34" charset="0"/>
                <a:sym typeface="Century Gothic"/>
              </a:rPr>
              <a:t>Galvanic corrosion, voltage &amp; current, vibrations </a:t>
            </a:r>
            <a:endParaRPr i="0" u="none" strike="noStrike" cap="none" dirty="0">
              <a:solidFill>
                <a:schemeClr val="bg1"/>
              </a:solidFill>
              <a:latin typeface="Calibri" panose="020F0502020204030204" pitchFamily="34" charset="0"/>
              <a:ea typeface="Arial"/>
              <a:cs typeface="Calibri" panose="020F0502020204030204" pitchFamily="34" charset="0"/>
              <a:sym typeface="Arial"/>
            </a:endParaRPr>
          </a:p>
        </p:txBody>
      </p:sp>
      <p:sp>
        <p:nvSpPr>
          <p:cNvPr id="28" name="TextBox 27">
            <a:extLst>
              <a:ext uri="{FF2B5EF4-FFF2-40B4-BE49-F238E27FC236}">
                <a16:creationId xmlns:a16="http://schemas.microsoft.com/office/drawing/2014/main" id="{3987A948-3BC1-CFE5-9A32-B5C643813FB1}"/>
              </a:ext>
            </a:extLst>
          </p:cNvPr>
          <p:cNvSpPr txBox="1"/>
          <p:nvPr/>
        </p:nvSpPr>
        <p:spPr>
          <a:xfrm>
            <a:off x="5445798" y="2974606"/>
            <a:ext cx="4325257" cy="348343"/>
          </a:xfrm>
          <a:prstGeom prst="rect">
            <a:avLst/>
          </a:prstGeom>
        </p:spPr>
        <p:txBody>
          <a:bodyPr vert="horz" wrap="square" lIns="0" tIns="0" rIns="0" bIns="0" rtlCol="0" anchor="b" anchorCtr="0">
            <a:noAutofit/>
          </a:bodyPr>
          <a:lstStyle/>
          <a:p>
            <a:r>
              <a:rPr lang="en-US" sz="2000" b="1" dirty="0">
                <a:solidFill>
                  <a:schemeClr val="accent3"/>
                </a:solidFill>
                <a:latin typeface="+mj-lt"/>
              </a:rPr>
              <a:t>Use Cases</a:t>
            </a:r>
          </a:p>
        </p:txBody>
      </p:sp>
      <p:sp>
        <p:nvSpPr>
          <p:cNvPr id="29" name="Google Shape;964;p10">
            <a:extLst>
              <a:ext uri="{FF2B5EF4-FFF2-40B4-BE49-F238E27FC236}">
                <a16:creationId xmlns:a16="http://schemas.microsoft.com/office/drawing/2014/main" id="{7C196092-A205-9D7E-344A-BC5FE65C969F}"/>
              </a:ext>
            </a:extLst>
          </p:cNvPr>
          <p:cNvSpPr txBox="1">
            <a:spLocks/>
          </p:cNvSpPr>
          <p:nvPr/>
        </p:nvSpPr>
        <p:spPr>
          <a:xfrm>
            <a:off x="429767" y="1173862"/>
            <a:ext cx="11324081" cy="46739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SzPts val="1600"/>
            </a:pPr>
            <a:r>
              <a:rPr lang="en-US" sz="1600" dirty="0">
                <a:solidFill>
                  <a:schemeClr val="tx1"/>
                </a:solidFill>
                <a:latin typeface="Calibri" panose="020F0502020204030204" pitchFamily="34" charset="0"/>
                <a:cs typeface="Calibri" panose="020F0502020204030204" pitchFamily="34" charset="0"/>
              </a:rPr>
              <a:t>SEALSQ, in collaboration with WISeSat.Space, are developing the first cost effective and secure IoT connectivity solution anywhere on Earth, using picosatellites and low-power sensors. </a:t>
            </a:r>
          </a:p>
        </p:txBody>
      </p:sp>
    </p:spTree>
    <p:extLst>
      <p:ext uri="{BB962C8B-B14F-4D97-AF65-F5344CB8AC3E}">
        <p14:creationId xmlns:p14="http://schemas.microsoft.com/office/powerpoint/2010/main" val="3050305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FC787-2A47-C67F-7739-492A3483A828}"/>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1D99515B-FF36-FA0C-30EE-15AA1DA12F71}"/>
              </a:ext>
            </a:extLst>
          </p:cNvPr>
          <p:cNvSpPr/>
          <p:nvPr/>
        </p:nvSpPr>
        <p:spPr>
          <a:xfrm>
            <a:off x="158149" y="120180"/>
            <a:ext cx="914400" cy="91440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p>
        </p:txBody>
      </p:sp>
      <p:sp>
        <p:nvSpPr>
          <p:cNvPr id="10" name="object 18">
            <a:extLst>
              <a:ext uri="{FF2B5EF4-FFF2-40B4-BE49-F238E27FC236}">
                <a16:creationId xmlns:a16="http://schemas.microsoft.com/office/drawing/2014/main" id="{301E5074-786F-6DDD-A4F0-F018F7DFDA54}"/>
              </a:ext>
            </a:extLst>
          </p:cNvPr>
          <p:cNvSpPr txBox="1">
            <a:spLocks/>
          </p:cNvSpPr>
          <p:nvPr/>
        </p:nvSpPr>
        <p:spPr>
          <a:xfrm>
            <a:off x="1217985" y="274320"/>
            <a:ext cx="10585689"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Satellite Connectivity: Progress</a:t>
            </a:r>
          </a:p>
        </p:txBody>
      </p:sp>
      <p:sp>
        <p:nvSpPr>
          <p:cNvPr id="11" name="TextBox 10">
            <a:extLst>
              <a:ext uri="{FF2B5EF4-FFF2-40B4-BE49-F238E27FC236}">
                <a16:creationId xmlns:a16="http://schemas.microsoft.com/office/drawing/2014/main" id="{7607BE50-8BFF-A8FF-FAA0-78B59358F3BA}"/>
              </a:ext>
            </a:extLst>
          </p:cNvPr>
          <p:cNvSpPr txBox="1"/>
          <p:nvPr/>
        </p:nvSpPr>
        <p:spPr>
          <a:xfrm>
            <a:off x="1170360" y="722554"/>
            <a:ext cx="7809001" cy="369332"/>
          </a:xfrm>
          <a:prstGeom prst="rect">
            <a:avLst/>
          </a:prstGeom>
          <a:noFill/>
        </p:spPr>
        <p:txBody>
          <a:bodyPr wrap="square">
            <a:spAutoFit/>
          </a:bodyPr>
          <a:lstStyle/>
          <a:p>
            <a:r>
              <a:rPr lang="en-US" b="1" i="1" dirty="0">
                <a:solidFill>
                  <a:schemeClr val="bg1"/>
                </a:solidFill>
                <a:latin typeface="Calibri" panose="020F0502020204030204" pitchFamily="34" charset="0"/>
                <a:cs typeface="Calibri" panose="020F0502020204030204" pitchFamily="34" charset="0"/>
              </a:rPr>
              <a:t>In Collaboration with WISeSat.Space</a:t>
            </a:r>
          </a:p>
        </p:txBody>
      </p:sp>
      <p:sp>
        <p:nvSpPr>
          <p:cNvPr id="2" name="Rectangle 1">
            <a:extLst>
              <a:ext uri="{FF2B5EF4-FFF2-40B4-BE49-F238E27FC236}">
                <a16:creationId xmlns:a16="http://schemas.microsoft.com/office/drawing/2014/main" id="{F48EEDD2-E9DE-5238-52A3-4241BD3B13EB}"/>
              </a:ext>
            </a:extLst>
          </p:cNvPr>
          <p:cNvSpPr/>
          <p:nvPr/>
        </p:nvSpPr>
        <p:spPr>
          <a:xfrm>
            <a:off x="429767" y="1735455"/>
            <a:ext cx="5373503" cy="4399991"/>
          </a:xfrm>
          <a:prstGeom prst="rect">
            <a:avLst/>
          </a:prstGeom>
          <a:solidFill>
            <a:schemeClr val="bg1"/>
          </a:solidFill>
          <a:ln>
            <a:solidFill>
              <a:schemeClr val="accent3"/>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ECF1AD8-1CD8-720A-ACEC-A0BBED505707}"/>
              </a:ext>
            </a:extLst>
          </p:cNvPr>
          <p:cNvSpPr/>
          <p:nvPr/>
        </p:nvSpPr>
        <p:spPr>
          <a:xfrm>
            <a:off x="723899" y="1434784"/>
            <a:ext cx="4073388" cy="630555"/>
          </a:xfrm>
          <a:prstGeom prst="rect">
            <a:avLst/>
          </a:prstGeom>
          <a:solidFill>
            <a:schemeClr val="accent3"/>
          </a:solidFill>
          <a:ln w="127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mj-lt"/>
              </a:rPr>
              <a:t>Container Tracking Advancements</a:t>
            </a:r>
          </a:p>
        </p:txBody>
      </p:sp>
      <p:sp>
        <p:nvSpPr>
          <p:cNvPr id="34" name="Rectangle 33">
            <a:extLst>
              <a:ext uri="{FF2B5EF4-FFF2-40B4-BE49-F238E27FC236}">
                <a16:creationId xmlns:a16="http://schemas.microsoft.com/office/drawing/2014/main" id="{22BBCA29-2AAC-3FB4-F392-EDC772C17DB8}"/>
              </a:ext>
            </a:extLst>
          </p:cNvPr>
          <p:cNvSpPr/>
          <p:nvPr/>
        </p:nvSpPr>
        <p:spPr>
          <a:xfrm>
            <a:off x="6611492" y="1735456"/>
            <a:ext cx="5192182" cy="4399990"/>
          </a:xfrm>
          <a:prstGeom prst="rect">
            <a:avLst/>
          </a:prstGeom>
          <a:solidFill>
            <a:schemeClr val="accent3"/>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04E83055-F6B1-47A5-9A1B-B21E97D7D7D0}"/>
              </a:ext>
            </a:extLst>
          </p:cNvPr>
          <p:cNvSpPr/>
          <p:nvPr/>
        </p:nvSpPr>
        <p:spPr>
          <a:xfrm>
            <a:off x="6940681" y="1452116"/>
            <a:ext cx="3555041" cy="630555"/>
          </a:xfrm>
          <a:prstGeom prst="rect">
            <a:avLst/>
          </a:prstGeom>
          <a:solidFill>
            <a:schemeClr val="bg1"/>
          </a:solidFill>
          <a:ln w="28575">
            <a:solidFill>
              <a:schemeClr val="accent3"/>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3"/>
                </a:solidFill>
                <a:latin typeface="+mj-lt"/>
              </a:rPr>
              <a:t>Next Generation Satellites</a:t>
            </a:r>
          </a:p>
        </p:txBody>
      </p:sp>
      <p:sp>
        <p:nvSpPr>
          <p:cNvPr id="36" name="TextBox 35">
            <a:extLst>
              <a:ext uri="{FF2B5EF4-FFF2-40B4-BE49-F238E27FC236}">
                <a16:creationId xmlns:a16="http://schemas.microsoft.com/office/drawing/2014/main" id="{A5FF0009-02B0-BB2F-22AA-E9A35C405983}"/>
              </a:ext>
            </a:extLst>
          </p:cNvPr>
          <p:cNvSpPr txBox="1"/>
          <p:nvPr/>
        </p:nvSpPr>
        <p:spPr>
          <a:xfrm>
            <a:off x="6835367" y="2187062"/>
            <a:ext cx="4542950" cy="584775"/>
          </a:xfrm>
          <a:prstGeom prst="rect">
            <a:avLst/>
          </a:prstGeom>
          <a:noFill/>
        </p:spPr>
        <p:txBody>
          <a:bodyPr wrap="square">
            <a:spAutoFit/>
          </a:bodyPr>
          <a:lstStyle/>
          <a:p>
            <a:r>
              <a:rPr lang="en-US" sz="1600" dirty="0">
                <a:solidFill>
                  <a:schemeClr val="bg1"/>
                </a:solidFill>
                <a:latin typeface="Calibri" panose="020F0502020204030204" pitchFamily="34" charset="0"/>
                <a:cs typeface="Calibri" panose="020F0502020204030204" pitchFamily="34" charset="0"/>
              </a:rPr>
              <a:t>SEALSQ, in collaboration with WISeSat.Space, is set to launch </a:t>
            </a:r>
            <a:r>
              <a:rPr lang="en-US" sz="1600" b="1" dirty="0">
                <a:solidFill>
                  <a:schemeClr val="bg1"/>
                </a:solidFill>
                <a:latin typeface="Calibri" panose="020F0502020204030204" pitchFamily="34" charset="0"/>
                <a:cs typeface="Calibri" panose="020F0502020204030204" pitchFamily="34" charset="0"/>
              </a:rPr>
              <a:t>six new n</a:t>
            </a:r>
            <a:r>
              <a:rPr lang="en-US" sz="1600" b="1" i="0" dirty="0">
                <a:solidFill>
                  <a:schemeClr val="bg1"/>
                </a:solidFill>
                <a:effectLst/>
                <a:latin typeface="Calibri" panose="020F0502020204030204" pitchFamily="34" charset="0"/>
                <a:cs typeface="Calibri" panose="020F0502020204030204" pitchFamily="34" charset="0"/>
              </a:rPr>
              <a:t>ext-generation satellites </a:t>
            </a:r>
            <a:r>
              <a:rPr lang="en-US" sz="1600" i="0" dirty="0">
                <a:solidFill>
                  <a:schemeClr val="bg1"/>
                </a:solidFill>
                <a:effectLst/>
                <a:latin typeface="Calibri" panose="020F0502020204030204" pitchFamily="34" charset="0"/>
                <a:cs typeface="Calibri" panose="020F0502020204030204" pitchFamily="34" charset="0"/>
              </a:rPr>
              <a:t>in 2025.</a:t>
            </a:r>
            <a:endParaRPr lang="en-US" sz="1600" dirty="0">
              <a:solidFill>
                <a:schemeClr val="bg1"/>
              </a:solidFill>
              <a:latin typeface="Calibri" panose="020F0502020204030204" pitchFamily="34" charset="0"/>
              <a:cs typeface="Calibri" panose="020F0502020204030204" pitchFamily="34" charset="0"/>
            </a:endParaRPr>
          </a:p>
        </p:txBody>
      </p:sp>
      <p:grpSp>
        <p:nvGrpSpPr>
          <p:cNvPr id="48" name="Group 47">
            <a:extLst>
              <a:ext uri="{FF2B5EF4-FFF2-40B4-BE49-F238E27FC236}">
                <a16:creationId xmlns:a16="http://schemas.microsoft.com/office/drawing/2014/main" id="{30063917-6619-F592-83CE-2879CCDF7D9E}"/>
              </a:ext>
            </a:extLst>
          </p:cNvPr>
          <p:cNvGrpSpPr/>
          <p:nvPr/>
        </p:nvGrpSpPr>
        <p:grpSpPr>
          <a:xfrm>
            <a:off x="6940681" y="3021550"/>
            <a:ext cx="4362052" cy="1077218"/>
            <a:chOff x="7385356" y="2598992"/>
            <a:chExt cx="4057960" cy="1077218"/>
          </a:xfrm>
        </p:grpSpPr>
        <p:sp>
          <p:nvSpPr>
            <p:cNvPr id="39" name="TextBox 38">
              <a:extLst>
                <a:ext uri="{FF2B5EF4-FFF2-40B4-BE49-F238E27FC236}">
                  <a16:creationId xmlns:a16="http://schemas.microsoft.com/office/drawing/2014/main" id="{2342F9B3-3B67-F96A-3BC9-3E00F31D51DB}"/>
                </a:ext>
              </a:extLst>
            </p:cNvPr>
            <p:cNvSpPr txBox="1"/>
            <p:nvPr/>
          </p:nvSpPr>
          <p:spPr>
            <a:xfrm>
              <a:off x="7582517" y="2598992"/>
              <a:ext cx="3860799" cy="1077218"/>
            </a:xfrm>
            <a:prstGeom prst="rect">
              <a:avLst/>
            </a:prstGeom>
            <a:noFill/>
          </p:spPr>
          <p:txBody>
            <a:bodyPr wrap="square">
              <a:spAutoFit/>
            </a:bodyPr>
            <a:lstStyle/>
            <a:p>
              <a:r>
                <a:rPr lang="en-US" sz="1600" i="0" dirty="0">
                  <a:solidFill>
                    <a:schemeClr val="bg1"/>
                  </a:solidFill>
                  <a:effectLst/>
                  <a:latin typeface="Calibri" panose="020F0502020204030204" pitchFamily="34" charset="0"/>
                  <a:cs typeface="Calibri" panose="020F0502020204030204" pitchFamily="34" charset="0"/>
                </a:rPr>
                <a:t>Each satellite will feature incremental advancements in post-quantum cryptography and secure communication technologies.</a:t>
              </a:r>
              <a:endParaRPr lang="en-US" sz="1600" b="1" i="0" dirty="0">
                <a:solidFill>
                  <a:schemeClr val="bg1"/>
                </a:solidFill>
                <a:effectLst/>
                <a:latin typeface="Calibri" panose="020F0502020204030204" pitchFamily="34" charset="0"/>
                <a:cs typeface="Calibri" panose="020F0502020204030204" pitchFamily="34" charset="0"/>
              </a:endParaRPr>
            </a:p>
          </p:txBody>
        </p:sp>
        <p:sp>
          <p:nvSpPr>
            <p:cNvPr id="42" name="Arrow: Chevron 41">
              <a:extLst>
                <a:ext uri="{FF2B5EF4-FFF2-40B4-BE49-F238E27FC236}">
                  <a16:creationId xmlns:a16="http://schemas.microsoft.com/office/drawing/2014/main" id="{DEFB24CC-8199-4A99-F36D-34C435FDF2D5}"/>
                </a:ext>
              </a:extLst>
            </p:cNvPr>
            <p:cNvSpPr/>
            <p:nvPr/>
          </p:nvSpPr>
          <p:spPr>
            <a:xfrm>
              <a:off x="7385356" y="2697007"/>
              <a:ext cx="128631" cy="153048"/>
            </a:xfrm>
            <a:prstGeom prst="chevron">
              <a:avLst>
                <a:gd name="adj" fmla="val 561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F6350D2F-5DF2-5F99-B3F3-185DC7550BD3}"/>
              </a:ext>
            </a:extLst>
          </p:cNvPr>
          <p:cNvGrpSpPr/>
          <p:nvPr/>
        </p:nvGrpSpPr>
        <p:grpSpPr>
          <a:xfrm>
            <a:off x="6976883" y="4181802"/>
            <a:ext cx="4323820" cy="338554"/>
            <a:chOff x="7398946" y="3693322"/>
            <a:chExt cx="4042339" cy="338554"/>
          </a:xfrm>
        </p:grpSpPr>
        <p:sp>
          <p:nvSpPr>
            <p:cNvPr id="40" name="TextBox 39">
              <a:extLst>
                <a:ext uri="{FF2B5EF4-FFF2-40B4-BE49-F238E27FC236}">
                  <a16:creationId xmlns:a16="http://schemas.microsoft.com/office/drawing/2014/main" id="{8C7C6C9E-2111-632E-C5A5-59AB0FC04265}"/>
                </a:ext>
              </a:extLst>
            </p:cNvPr>
            <p:cNvSpPr txBox="1"/>
            <p:nvPr/>
          </p:nvSpPr>
          <p:spPr>
            <a:xfrm>
              <a:off x="7582517" y="3693322"/>
              <a:ext cx="3858768" cy="338554"/>
            </a:xfrm>
            <a:prstGeom prst="rect">
              <a:avLst/>
            </a:prstGeom>
            <a:noFill/>
          </p:spPr>
          <p:txBody>
            <a:bodyPr wrap="square">
              <a:spAutoFit/>
            </a:bodyPr>
            <a:lstStyle/>
            <a:p>
              <a:r>
                <a:rPr lang="en-US" sz="1600" dirty="0">
                  <a:solidFill>
                    <a:schemeClr val="bg1"/>
                  </a:solidFill>
                  <a:latin typeface="Calibri" panose="020F0502020204030204" pitchFamily="34" charset="0"/>
                  <a:cs typeface="Calibri" panose="020F0502020204030204" pitchFamily="34" charset="0"/>
                </a:rPr>
                <a:t>First satellite launched in January 2025.</a:t>
              </a:r>
            </a:p>
          </p:txBody>
        </p:sp>
        <p:sp>
          <p:nvSpPr>
            <p:cNvPr id="43" name="Arrow: Chevron 42">
              <a:extLst>
                <a:ext uri="{FF2B5EF4-FFF2-40B4-BE49-F238E27FC236}">
                  <a16:creationId xmlns:a16="http://schemas.microsoft.com/office/drawing/2014/main" id="{B985CAB6-7188-ED16-AA27-497A22579FFF}"/>
                </a:ext>
              </a:extLst>
            </p:cNvPr>
            <p:cNvSpPr/>
            <p:nvPr/>
          </p:nvSpPr>
          <p:spPr>
            <a:xfrm>
              <a:off x="7398946" y="3770686"/>
              <a:ext cx="128631" cy="153048"/>
            </a:xfrm>
            <a:prstGeom prst="chevron">
              <a:avLst>
                <a:gd name="adj" fmla="val 561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Calibri" panose="020F0502020204030204" pitchFamily="34" charset="0"/>
                <a:cs typeface="Calibri" panose="020F0502020204030204" pitchFamily="34" charset="0"/>
              </a:endParaRPr>
            </a:p>
          </p:txBody>
        </p:sp>
      </p:grpSp>
      <p:grpSp>
        <p:nvGrpSpPr>
          <p:cNvPr id="46" name="Group 45">
            <a:extLst>
              <a:ext uri="{FF2B5EF4-FFF2-40B4-BE49-F238E27FC236}">
                <a16:creationId xmlns:a16="http://schemas.microsoft.com/office/drawing/2014/main" id="{D6F4AD4E-5CD5-79D4-CDFE-DB3C2296084D}"/>
              </a:ext>
            </a:extLst>
          </p:cNvPr>
          <p:cNvGrpSpPr/>
          <p:nvPr/>
        </p:nvGrpSpPr>
        <p:grpSpPr>
          <a:xfrm>
            <a:off x="6835367" y="4748243"/>
            <a:ext cx="4703378" cy="954107"/>
            <a:chOff x="7271379" y="4180832"/>
            <a:chExt cx="4169906" cy="954107"/>
          </a:xfrm>
        </p:grpSpPr>
        <p:sp>
          <p:nvSpPr>
            <p:cNvPr id="38" name="Rectangle 37">
              <a:extLst>
                <a:ext uri="{FF2B5EF4-FFF2-40B4-BE49-F238E27FC236}">
                  <a16:creationId xmlns:a16="http://schemas.microsoft.com/office/drawing/2014/main" id="{C3AF723D-783F-01A5-90C0-323BEDE1FD32}"/>
                </a:ext>
              </a:extLst>
            </p:cNvPr>
            <p:cNvSpPr/>
            <p:nvPr/>
          </p:nvSpPr>
          <p:spPr>
            <a:xfrm>
              <a:off x="7271379" y="4180832"/>
              <a:ext cx="4169906" cy="954107"/>
            </a:xfrm>
            <a:prstGeom prst="rect">
              <a:avLst/>
            </a:prstGeom>
            <a:solidFill>
              <a:schemeClr val="bg1">
                <a:alpha val="25000"/>
              </a:schemeClr>
            </a:solidFill>
            <a:ln w="28575">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dirty="0">
                <a:solidFill>
                  <a:schemeClr val="tx1"/>
                </a:solidFill>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A0C986F5-2D84-CFB9-F7A3-B912DA87E076}"/>
                </a:ext>
              </a:extLst>
            </p:cNvPr>
            <p:cNvSpPr txBox="1"/>
            <p:nvPr/>
          </p:nvSpPr>
          <p:spPr>
            <a:xfrm>
              <a:off x="7582517" y="4266073"/>
              <a:ext cx="3858768" cy="830997"/>
            </a:xfrm>
            <a:prstGeom prst="rect">
              <a:avLst/>
            </a:prstGeom>
            <a:noFill/>
          </p:spPr>
          <p:txBody>
            <a:bodyPr wrap="square">
              <a:spAutoFit/>
            </a:bodyPr>
            <a:lstStyle/>
            <a:p>
              <a:r>
                <a:rPr lang="en-US" sz="1600" dirty="0">
                  <a:solidFill>
                    <a:schemeClr val="bg1"/>
                  </a:solidFill>
                  <a:latin typeface="Calibri" panose="020F0502020204030204" pitchFamily="34" charset="0"/>
                  <a:cs typeface="Calibri" panose="020F0502020204030204" pitchFamily="34" charset="0"/>
                </a:rPr>
                <a:t>Part of initiative to leverage SEALSQ’s post-quantum semiconductors to establish a secure, scalable, satellite constellation.</a:t>
              </a:r>
            </a:p>
          </p:txBody>
        </p:sp>
        <p:sp>
          <p:nvSpPr>
            <p:cNvPr id="44" name="Arrow: Chevron 43">
              <a:extLst>
                <a:ext uri="{FF2B5EF4-FFF2-40B4-BE49-F238E27FC236}">
                  <a16:creationId xmlns:a16="http://schemas.microsoft.com/office/drawing/2014/main" id="{FA013958-F55E-CE0A-D890-537CE15E33E0}"/>
                </a:ext>
              </a:extLst>
            </p:cNvPr>
            <p:cNvSpPr/>
            <p:nvPr/>
          </p:nvSpPr>
          <p:spPr>
            <a:xfrm>
              <a:off x="7398946" y="4343062"/>
              <a:ext cx="128631" cy="153048"/>
            </a:xfrm>
            <a:prstGeom prst="chevron">
              <a:avLst>
                <a:gd name="adj" fmla="val 561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Calibri" panose="020F0502020204030204" pitchFamily="34" charset="0"/>
                <a:cs typeface="Calibri" panose="020F0502020204030204" pitchFamily="34" charset="0"/>
              </a:endParaRPr>
            </a:p>
          </p:txBody>
        </p:sp>
      </p:grpSp>
      <p:sp>
        <p:nvSpPr>
          <p:cNvPr id="49" name="TextBox 48">
            <a:extLst>
              <a:ext uri="{FF2B5EF4-FFF2-40B4-BE49-F238E27FC236}">
                <a16:creationId xmlns:a16="http://schemas.microsoft.com/office/drawing/2014/main" id="{632C992B-3396-E444-1C09-7336BFB3BCE5}"/>
              </a:ext>
            </a:extLst>
          </p:cNvPr>
          <p:cNvSpPr txBox="1"/>
          <p:nvPr/>
        </p:nvSpPr>
        <p:spPr>
          <a:xfrm>
            <a:off x="673101" y="2293393"/>
            <a:ext cx="4976261" cy="923330"/>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Two major agreements were announced in 2024 that accelerate the real-life execution of SEALSQ’s container tracking capabilities.</a:t>
            </a:r>
          </a:p>
        </p:txBody>
      </p:sp>
      <p:grpSp>
        <p:nvGrpSpPr>
          <p:cNvPr id="50" name="Group 49">
            <a:extLst>
              <a:ext uri="{FF2B5EF4-FFF2-40B4-BE49-F238E27FC236}">
                <a16:creationId xmlns:a16="http://schemas.microsoft.com/office/drawing/2014/main" id="{A7B6FCDD-5580-8150-B6C0-480B60BD11FC}"/>
              </a:ext>
            </a:extLst>
          </p:cNvPr>
          <p:cNvGrpSpPr/>
          <p:nvPr/>
        </p:nvGrpSpPr>
        <p:grpSpPr>
          <a:xfrm>
            <a:off x="532517" y="3321861"/>
            <a:ext cx="5035364" cy="893597"/>
            <a:chOff x="532517" y="3188852"/>
            <a:chExt cx="5035364" cy="893597"/>
          </a:xfrm>
        </p:grpSpPr>
        <p:pic>
          <p:nvPicPr>
            <p:cNvPr id="51" name="Picture 6" descr="Vehicle boarding service - Bernardino Abad">
              <a:extLst>
                <a:ext uri="{FF2B5EF4-FFF2-40B4-BE49-F238E27FC236}">
                  <a16:creationId xmlns:a16="http://schemas.microsoft.com/office/drawing/2014/main" id="{E33ABA3A-34D2-9567-5DD5-530CE28520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60" t="13195" r="37812" b="64582"/>
            <a:stretch/>
          </p:blipFill>
          <p:spPr bwMode="auto">
            <a:xfrm>
              <a:off x="532517" y="3268364"/>
              <a:ext cx="1203502" cy="5713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52675B7-73C3-06E4-16ED-624CD9A7E9A1}"/>
                </a:ext>
              </a:extLst>
            </p:cNvPr>
            <p:cNvSpPr txBox="1"/>
            <p:nvPr/>
          </p:nvSpPr>
          <p:spPr>
            <a:xfrm>
              <a:off x="1838768" y="3188852"/>
              <a:ext cx="3729113" cy="893597"/>
            </a:xfrm>
            <a:prstGeom prst="rect">
              <a:avLst/>
            </a:prstGeom>
          </p:spPr>
          <p:txBody>
            <a:bodyPr vert="horz" wrap="square" lIns="0" tIns="0" rIns="0" bIns="0" rtlCol="0" anchor="t" anchorCtr="0">
              <a:noAutofit/>
            </a:bodyPr>
            <a:lstStyle/>
            <a:p>
              <a:pPr algn="l"/>
              <a:r>
                <a:rPr lang="en-US" sz="1600" b="1" dirty="0">
                  <a:solidFill>
                    <a:schemeClr val="tx1"/>
                  </a:solidFill>
                  <a:latin typeface="Calibri" panose="020F0502020204030204" pitchFamily="34" charset="0"/>
                  <a:cs typeface="Calibri" panose="020F0502020204030204" pitchFamily="34" charset="0"/>
                </a:rPr>
                <a:t>Bernardino Abad Grupo Logístico</a:t>
              </a:r>
            </a:p>
            <a:p>
              <a:pPr algn="l"/>
              <a:r>
                <a:rPr lang="en-US" sz="1600" dirty="0">
                  <a:solidFill>
                    <a:schemeClr val="tx1"/>
                  </a:solidFill>
                  <a:latin typeface="Calibri" panose="020F0502020204030204" pitchFamily="34" charset="0"/>
                  <a:cs typeface="Calibri" panose="020F0502020204030204" pitchFamily="34" charset="0"/>
                </a:rPr>
                <a:t>Agreement signed to become the first reference for the </a:t>
              </a:r>
              <a:r>
                <a:rPr lang="en-US" sz="1600" dirty="0">
                  <a:latin typeface="Calibri" panose="020F0502020204030204" pitchFamily="34" charset="0"/>
                  <a:cs typeface="Calibri" panose="020F0502020204030204" pitchFamily="34" charset="0"/>
                </a:rPr>
                <a:t>Smart </a:t>
              </a:r>
              <a:r>
                <a:rPr lang="en-US" sz="1600" dirty="0">
                  <a:solidFill>
                    <a:schemeClr val="tx1"/>
                  </a:solidFill>
                  <a:latin typeface="Calibri" panose="020F0502020204030204" pitchFamily="34" charset="0"/>
                  <a:cs typeface="Calibri" panose="020F0502020204030204" pitchFamily="34" charset="0"/>
                </a:rPr>
                <a:t>Container platform and sensors, driving the future of logistics.</a:t>
              </a:r>
            </a:p>
          </p:txBody>
        </p:sp>
      </p:grpSp>
      <p:grpSp>
        <p:nvGrpSpPr>
          <p:cNvPr id="53" name="Group 52">
            <a:extLst>
              <a:ext uri="{FF2B5EF4-FFF2-40B4-BE49-F238E27FC236}">
                <a16:creationId xmlns:a16="http://schemas.microsoft.com/office/drawing/2014/main" id="{5B78C27A-B80F-020D-0FAB-2ED1D5EAD311}"/>
              </a:ext>
            </a:extLst>
          </p:cNvPr>
          <p:cNvGrpSpPr/>
          <p:nvPr/>
        </p:nvGrpSpPr>
        <p:grpSpPr>
          <a:xfrm>
            <a:off x="653255" y="4545448"/>
            <a:ext cx="4996107" cy="893597"/>
            <a:chOff x="653255" y="4450198"/>
            <a:chExt cx="4996107" cy="893597"/>
          </a:xfrm>
        </p:grpSpPr>
        <p:pic>
          <p:nvPicPr>
            <p:cNvPr id="54" name="Picture 8" descr="Transit and Logistics Transport | T&amp;T – National and international maritime and land transport">
              <a:extLst>
                <a:ext uri="{FF2B5EF4-FFF2-40B4-BE49-F238E27FC236}">
                  <a16:creationId xmlns:a16="http://schemas.microsoft.com/office/drawing/2014/main" id="{6BA3046C-474A-C989-CA64-858EA18FC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55" y="4582718"/>
              <a:ext cx="962026" cy="307022"/>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34F80F82-8320-E7D7-CB05-E5C4B75EBA1D}"/>
                </a:ext>
              </a:extLst>
            </p:cNvPr>
            <p:cNvSpPr txBox="1"/>
            <p:nvPr/>
          </p:nvSpPr>
          <p:spPr>
            <a:xfrm>
              <a:off x="1838768" y="4450198"/>
              <a:ext cx="3810594" cy="893597"/>
            </a:xfrm>
            <a:prstGeom prst="rect">
              <a:avLst/>
            </a:prstGeom>
          </p:spPr>
          <p:txBody>
            <a:bodyPr vert="horz" wrap="square" lIns="0" tIns="0" rIns="0" bIns="0" rtlCol="0" anchor="t" anchorCtr="0">
              <a:noAutofit/>
            </a:bodyPr>
            <a:lstStyle/>
            <a:p>
              <a:pPr algn="l"/>
              <a:r>
                <a:rPr lang="en-US" sz="1600" b="1" dirty="0" err="1">
                  <a:solidFill>
                    <a:schemeClr val="tx1"/>
                  </a:solidFill>
                  <a:latin typeface="Calibri" panose="020F0502020204030204" pitchFamily="34" charset="0"/>
                  <a:cs typeface="Calibri" panose="020F0502020204030204" pitchFamily="34" charset="0"/>
                </a:rPr>
                <a:t>Tránsitos</a:t>
              </a:r>
              <a:r>
                <a:rPr lang="en-US" sz="1600" b="1" dirty="0">
                  <a:solidFill>
                    <a:schemeClr val="tx1"/>
                  </a:solidFill>
                  <a:latin typeface="Calibri" panose="020F0502020204030204" pitchFamily="34" charset="0"/>
                  <a:cs typeface="Calibri" panose="020F0502020204030204" pitchFamily="34" charset="0"/>
                </a:rPr>
                <a:t> y </a:t>
              </a:r>
              <a:r>
                <a:rPr lang="en-US" sz="1600" b="1" dirty="0" err="1">
                  <a:solidFill>
                    <a:schemeClr val="tx1"/>
                  </a:solidFill>
                  <a:latin typeface="Calibri" panose="020F0502020204030204" pitchFamily="34" charset="0"/>
                  <a:cs typeface="Calibri" panose="020F0502020204030204" pitchFamily="34" charset="0"/>
                </a:rPr>
                <a:t>Transportes</a:t>
              </a:r>
              <a:r>
                <a:rPr lang="en-US" sz="1600" b="1" dirty="0">
                  <a:solidFill>
                    <a:schemeClr val="tx1"/>
                  </a:solidFill>
                  <a:latin typeface="Calibri" panose="020F0502020204030204" pitchFamily="34" charset="0"/>
                  <a:cs typeface="Calibri" panose="020F0502020204030204" pitchFamily="34" charset="0"/>
                </a:rPr>
                <a:t> </a:t>
              </a:r>
              <a:r>
                <a:rPr lang="en-US" sz="1600" b="1" dirty="0" err="1">
                  <a:solidFill>
                    <a:schemeClr val="tx1"/>
                  </a:solidFill>
                  <a:latin typeface="Calibri" panose="020F0502020204030204" pitchFamily="34" charset="0"/>
                  <a:cs typeface="Calibri" panose="020F0502020204030204" pitchFamily="34" charset="0"/>
                </a:rPr>
                <a:t>Logísticos</a:t>
              </a:r>
              <a:endParaRPr lang="en-US" sz="1600" b="1" dirty="0">
                <a:solidFill>
                  <a:schemeClr val="tx1"/>
                </a:solidFill>
                <a:latin typeface="Calibri" panose="020F0502020204030204" pitchFamily="34" charset="0"/>
                <a:cs typeface="Calibri" panose="020F0502020204030204" pitchFamily="34" charset="0"/>
              </a:endParaRPr>
            </a:p>
            <a:p>
              <a:pPr algn="l"/>
              <a:r>
                <a:rPr lang="en-US" sz="1600" dirty="0">
                  <a:solidFill>
                    <a:schemeClr val="tx1"/>
                  </a:solidFill>
                  <a:latin typeface="Calibri" panose="020F0502020204030204" pitchFamily="34" charset="0"/>
                  <a:cs typeface="Calibri" panose="020F0502020204030204" pitchFamily="34" charset="0"/>
                </a:rPr>
                <a:t>Proof of Concept agreement signed leveraging Smart Container platform and sensors for advancement in the transportation space, marking significant set towards digitalization transport operations.</a:t>
              </a:r>
            </a:p>
          </p:txBody>
        </p:sp>
      </p:grpSp>
    </p:spTree>
    <p:extLst>
      <p:ext uri="{BB962C8B-B14F-4D97-AF65-F5344CB8AC3E}">
        <p14:creationId xmlns:p14="http://schemas.microsoft.com/office/powerpoint/2010/main" val="1026622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582C7-0B62-12B0-85A2-CDB8728F2570}"/>
            </a:ext>
          </a:extLst>
        </p:cNvPr>
        <p:cNvGrpSpPr/>
        <p:nvPr/>
      </p:nvGrpSpPr>
      <p:grpSpPr>
        <a:xfrm>
          <a:off x="0" y="0"/>
          <a:ext cx="0" cy="0"/>
          <a:chOff x="0" y="0"/>
          <a:chExt cx="0" cy="0"/>
        </a:xfrm>
      </p:grpSpPr>
      <p:pic>
        <p:nvPicPr>
          <p:cNvPr id="36" name="Image 22">
            <a:extLst>
              <a:ext uri="{FF2B5EF4-FFF2-40B4-BE49-F238E27FC236}">
                <a16:creationId xmlns:a16="http://schemas.microsoft.com/office/drawing/2014/main" id="{32E86B2F-6BF8-B416-CF2D-A15C6CD70E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294813" cy="6862573"/>
          </a:xfrm>
          <a:prstGeom prst="rect">
            <a:avLst/>
          </a:prstGeom>
        </p:spPr>
      </p:pic>
      <p:graphicFrame>
        <p:nvGraphicFramePr>
          <p:cNvPr id="5" name="Diagram 4">
            <a:extLst>
              <a:ext uri="{FF2B5EF4-FFF2-40B4-BE49-F238E27FC236}">
                <a16:creationId xmlns:a16="http://schemas.microsoft.com/office/drawing/2014/main" id="{F586FD0A-EB57-1CD3-3DA6-4213AA221E5E}"/>
              </a:ext>
            </a:extLst>
          </p:cNvPr>
          <p:cNvGraphicFramePr/>
          <p:nvPr>
            <p:extLst>
              <p:ext uri="{D42A27DB-BD31-4B8C-83A1-F6EECF244321}">
                <p14:modId xmlns:p14="http://schemas.microsoft.com/office/powerpoint/2010/main" val="4025467118"/>
              </p:ext>
            </p:extLst>
          </p:nvPr>
        </p:nvGraphicFramePr>
        <p:xfrm>
          <a:off x="2246078" y="1143001"/>
          <a:ext cx="8966318" cy="35105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A608051C-26A1-4BE9-7BC9-39535020B85E}"/>
              </a:ext>
            </a:extLst>
          </p:cNvPr>
          <p:cNvGraphicFramePr/>
          <p:nvPr/>
        </p:nvGraphicFramePr>
        <p:xfrm>
          <a:off x="4303479" y="4736001"/>
          <a:ext cx="6908917" cy="6932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273087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F690BA-9606-E04B-3E25-8C2FEF0F5BBF}"/>
              </a:ext>
            </a:extLst>
          </p:cNvPr>
          <p:cNvSpPr/>
          <p:nvPr/>
        </p:nvSpPr>
        <p:spPr>
          <a:xfrm>
            <a:off x="428" y="241"/>
            <a:ext cx="12191144" cy="1114639"/>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31" name="object 26">
            <a:extLst>
              <a:ext uri="{FF2B5EF4-FFF2-40B4-BE49-F238E27FC236}">
                <a16:creationId xmlns:a16="http://schemas.microsoft.com/office/drawing/2014/main" id="{F8D66FA1-C0CD-4DE7-8A71-A4CE38A4D50D}"/>
              </a:ext>
            </a:extLst>
          </p:cNvPr>
          <p:cNvSpPr txBox="1"/>
          <p:nvPr/>
        </p:nvSpPr>
        <p:spPr>
          <a:xfrm>
            <a:off x="201908" y="1388326"/>
            <a:ext cx="11788185" cy="720948"/>
          </a:xfrm>
          <a:prstGeom prst="rect">
            <a:avLst/>
          </a:prstGeom>
        </p:spPr>
        <p:txBody>
          <a:bodyPr vert="horz" wrap="square" lIns="0" tIns="10396" rIns="0" bIns="0" rtlCol="0">
            <a:spAutoFit/>
          </a:bodyPr>
          <a:lstStyle/>
          <a:p>
            <a:pPr algn="ctr">
              <a:lnSpc>
                <a:spcPct val="120000"/>
              </a:lnSpc>
              <a:tabLst>
                <a:tab pos="275321" algn="l"/>
                <a:tab pos="275705" algn="l"/>
              </a:tabLst>
            </a:pPr>
            <a:r>
              <a:rPr lang="en-US" sz="2000" b="1" u="sng" dirty="0">
                <a:solidFill>
                  <a:schemeClr val="accent3"/>
                </a:solidFill>
                <a:latin typeface="+mj-lt"/>
              </a:rPr>
              <a:t>SEALSQ develops and sells </a:t>
            </a:r>
          </a:p>
          <a:p>
            <a:pPr algn="ctr">
              <a:lnSpc>
                <a:spcPct val="120000"/>
              </a:lnSpc>
              <a:tabLst>
                <a:tab pos="275321" algn="l"/>
                <a:tab pos="275705" algn="l"/>
              </a:tabLst>
            </a:pPr>
            <a:r>
              <a:rPr lang="en-US" sz="2000" b="1" u="sng" dirty="0">
                <a:solidFill>
                  <a:schemeClr val="accent3"/>
                </a:solidFill>
                <a:latin typeface="+mj-lt"/>
              </a:rPr>
              <a:t>Semiconductors, PKI and Post-Quantum technology hardware and software products</a:t>
            </a:r>
          </a:p>
        </p:txBody>
      </p:sp>
      <p:sp>
        <p:nvSpPr>
          <p:cNvPr id="7" name="Slide Number Placeholder 3">
            <a:extLst>
              <a:ext uri="{FF2B5EF4-FFF2-40B4-BE49-F238E27FC236}">
                <a16:creationId xmlns:a16="http://schemas.microsoft.com/office/drawing/2014/main" id="{F4FFB37C-B1C8-8459-F0E7-8378606052DD}"/>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4</a:t>
            </a:fld>
            <a:endParaRPr lang="en-US" sz="1000" kern="0" dirty="0">
              <a:solidFill>
                <a:prstClr val="black">
                  <a:tint val="75000"/>
                </a:prstClr>
              </a:solidFill>
            </a:endParaRPr>
          </a:p>
        </p:txBody>
      </p:sp>
      <p:graphicFrame>
        <p:nvGraphicFramePr>
          <p:cNvPr id="14" name="Table 13">
            <a:extLst>
              <a:ext uri="{FF2B5EF4-FFF2-40B4-BE49-F238E27FC236}">
                <a16:creationId xmlns:a16="http://schemas.microsoft.com/office/drawing/2014/main" id="{F4C2E79B-A138-263D-981B-F0257620664F}"/>
              </a:ext>
            </a:extLst>
          </p:cNvPr>
          <p:cNvGraphicFramePr>
            <a:graphicFrameLocks noGrp="1"/>
          </p:cNvGraphicFramePr>
          <p:nvPr/>
        </p:nvGraphicFramePr>
        <p:xfrm>
          <a:off x="382261" y="2383706"/>
          <a:ext cx="5239975" cy="3477334"/>
        </p:xfrm>
        <a:graphic>
          <a:graphicData uri="http://schemas.openxmlformats.org/drawingml/2006/table">
            <a:tbl>
              <a:tblPr firstRow="1">
                <a:tableStyleId>{EB344D84-9AFB-497E-A393-DC336BA19D2E}</a:tableStyleId>
              </a:tblPr>
              <a:tblGrid>
                <a:gridCol w="2093718">
                  <a:extLst>
                    <a:ext uri="{9D8B030D-6E8A-4147-A177-3AD203B41FA5}">
                      <a16:colId xmlns:a16="http://schemas.microsoft.com/office/drawing/2014/main" val="750805063"/>
                    </a:ext>
                  </a:extLst>
                </a:gridCol>
                <a:gridCol w="3146257">
                  <a:extLst>
                    <a:ext uri="{9D8B030D-6E8A-4147-A177-3AD203B41FA5}">
                      <a16:colId xmlns:a16="http://schemas.microsoft.com/office/drawing/2014/main" val="2370380684"/>
                    </a:ext>
                  </a:extLst>
                </a:gridCol>
              </a:tblGrid>
              <a:tr h="386956">
                <a:tc gridSpan="2">
                  <a:txBody>
                    <a:bodyPr/>
                    <a:lstStyle/>
                    <a:p>
                      <a:r>
                        <a:rPr lang="en-US" sz="1600" dirty="0">
                          <a:latin typeface="Calibri" panose="020F0502020204030204" pitchFamily="34" charset="0"/>
                          <a:cs typeface="Calibri" panose="020F0502020204030204" pitchFamily="34" charset="0"/>
                        </a:rPr>
                        <a:t>SEALSQ Corp.</a:t>
                      </a:r>
                    </a:p>
                  </a:txBody>
                  <a:tcPr marL="91434" marR="91434" marT="45717" marB="45717" anchor="ctr"/>
                </a:tc>
                <a:tc hMerge="1">
                  <a:txBody>
                    <a:bodyPr/>
                    <a:lstStyle/>
                    <a:p>
                      <a:endParaRPr lang="en-US" dirty="0"/>
                    </a:p>
                  </a:txBody>
                  <a:tcPr/>
                </a:tc>
                <a:extLst>
                  <a:ext uri="{0D108BD9-81ED-4DB2-BD59-A6C34878D82A}">
                    <a16:rowId xmlns:a16="http://schemas.microsoft.com/office/drawing/2014/main" val="2775033767"/>
                  </a:ext>
                </a:extLst>
              </a:tr>
              <a:tr h="723514">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Established</a:t>
                      </a:r>
                    </a:p>
                  </a:txBody>
                  <a:tcPr marL="91434" marR="91434" marT="45717" marB="45717"/>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1998 </a:t>
                      </a:r>
                    </a:p>
                    <a:p>
                      <a:pPr marL="0" marR="0" lvl="0" indent="0" defTabSz="914400" eaLnBrk="1" fontAlgn="auto" latinLnBrk="0" hangingPunct="1">
                        <a:lnSpc>
                          <a:spcPct val="100000"/>
                        </a:lnSpc>
                        <a:spcBef>
                          <a:spcPts val="0"/>
                        </a:spcBef>
                        <a:spcAft>
                          <a:spcPts val="0"/>
                        </a:spcAft>
                        <a:buClrTx/>
                        <a:buSzTx/>
                        <a:buFontTx/>
                        <a:buNone/>
                        <a:tabLst/>
                        <a:defRPr/>
                      </a:pPr>
                      <a:r>
                        <a:rPr lang="en-US" sz="1100" b="1" kern="0" spc="-6" dirty="0">
                          <a:solidFill>
                            <a:srgbClr val="0070C0"/>
                          </a:solidFill>
                          <a:latin typeface="Calibri" panose="020F0502020204030204" pitchFamily="34" charset="0"/>
                          <a:ea typeface="+mn-ea"/>
                          <a:cs typeface="Calibri" panose="020F0502020204030204" pitchFamily="34" charset="0"/>
                        </a:rPr>
                        <a:t>(acquired by WISeKey, parent company of SEALSQ in 2016 and reorganized in 2022)</a:t>
                      </a:r>
                      <a:endParaRPr lang="en-US" sz="1600" b="1" kern="0" spc="-6" dirty="0">
                        <a:solidFill>
                          <a:srgbClr val="0070C0"/>
                        </a:solidFill>
                        <a:latin typeface="Calibri" panose="020F0502020204030204" pitchFamily="34" charset="0"/>
                        <a:ea typeface="+mn-ea"/>
                        <a:cs typeface="Calibri" panose="020F0502020204030204" pitchFamily="34" charset="0"/>
                      </a:endParaRPr>
                    </a:p>
                  </a:txBody>
                  <a:tcPr marL="91434" marR="91434" marT="45717" marB="45717"/>
                </a:tc>
                <a:extLst>
                  <a:ext uri="{0D108BD9-81ED-4DB2-BD59-A6C34878D82A}">
                    <a16:rowId xmlns:a16="http://schemas.microsoft.com/office/drawing/2014/main" val="1876599139"/>
                  </a:ext>
                </a:extLst>
              </a:tr>
              <a:tr h="34267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Headquarters</a:t>
                      </a:r>
                    </a:p>
                  </a:txBody>
                  <a:tcPr marL="91434" marR="91434" marT="45717" marB="45717"/>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France</a:t>
                      </a:r>
                    </a:p>
                  </a:txBody>
                  <a:tcPr marL="91434" marR="91434" marT="45717" marB="45717"/>
                </a:tc>
                <a:extLst>
                  <a:ext uri="{0D108BD9-81ED-4DB2-BD59-A6C34878D82A}">
                    <a16:rowId xmlns:a16="http://schemas.microsoft.com/office/drawing/2014/main" val="2778738106"/>
                  </a:ext>
                </a:extLst>
              </a:tr>
              <a:tr h="40012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Employees</a:t>
                      </a:r>
                    </a:p>
                  </a:txBody>
                  <a:tcPr marL="91434" marR="91434" marT="45717" marB="45717"/>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~60 total</a:t>
                      </a:r>
                    </a:p>
                  </a:txBody>
                  <a:tcPr marL="91434" marR="91434" marT="45717" marB="45717"/>
                </a:tc>
                <a:extLst>
                  <a:ext uri="{0D108BD9-81ED-4DB2-BD59-A6C34878D82A}">
                    <a16:rowId xmlns:a16="http://schemas.microsoft.com/office/drawing/2014/main" val="234245236"/>
                  </a:ext>
                </a:extLst>
              </a:tr>
              <a:tr h="361757">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600" b="1" kern="0" spc="-6" dirty="0">
                        <a:solidFill>
                          <a:srgbClr val="0070C0"/>
                        </a:solidFill>
                        <a:latin typeface="Calibri" panose="020F0502020204030204" pitchFamily="34" charset="0"/>
                        <a:ea typeface="+mn-ea"/>
                        <a:cs typeface="Calibri" panose="020F0502020204030204" pitchFamily="34" charset="0"/>
                      </a:endParaRPr>
                    </a:p>
                  </a:txBody>
                  <a:tcPr marL="91434" marR="91434" marT="45717" marB="45717"/>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~25 R&amp;D focused</a:t>
                      </a:r>
                    </a:p>
                  </a:txBody>
                  <a:tcPr marL="91434" marR="91434" marT="45717" marB="45717"/>
                </a:tc>
                <a:extLst>
                  <a:ext uri="{0D108BD9-81ED-4DB2-BD59-A6C34878D82A}">
                    <a16:rowId xmlns:a16="http://schemas.microsoft.com/office/drawing/2014/main" val="852038430"/>
                  </a:ext>
                </a:extLst>
              </a:tr>
              <a:tr h="361757">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Client base</a:t>
                      </a:r>
                    </a:p>
                  </a:txBody>
                  <a:tcPr marL="91434" marR="91434" marT="45717" marB="45717"/>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30+ countries</a:t>
                      </a:r>
                    </a:p>
                  </a:txBody>
                  <a:tcPr marL="91434" marR="91434" marT="45717" marB="45717"/>
                </a:tc>
                <a:extLst>
                  <a:ext uri="{0D108BD9-81ED-4DB2-BD59-A6C34878D82A}">
                    <a16:rowId xmlns:a16="http://schemas.microsoft.com/office/drawing/2014/main" val="743584722"/>
                  </a:ext>
                </a:extLst>
              </a:tr>
              <a:tr h="40012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Patents</a:t>
                      </a:r>
                    </a:p>
                  </a:txBody>
                  <a:tcPr marL="91434" marR="91434" marT="45717" marB="45717"/>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118 security related</a:t>
                      </a:r>
                    </a:p>
                  </a:txBody>
                  <a:tcPr marL="91434" marR="91434" marT="45717" marB="45717"/>
                </a:tc>
                <a:extLst>
                  <a:ext uri="{0D108BD9-81ED-4DB2-BD59-A6C34878D82A}">
                    <a16:rowId xmlns:a16="http://schemas.microsoft.com/office/drawing/2014/main" val="1104450142"/>
                  </a:ext>
                </a:extLst>
              </a:tr>
              <a:tr h="50042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Certifications</a:t>
                      </a:r>
                    </a:p>
                  </a:txBody>
                  <a:tcPr marL="91434" marR="91434" marT="45717" marB="45717"/>
                </a:tc>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00" b="1" kern="0" spc="-6" dirty="0">
                        <a:solidFill>
                          <a:srgbClr val="0070C0"/>
                        </a:solidFill>
                        <a:latin typeface="Calibri" panose="020F0502020204030204" pitchFamily="34" charset="0"/>
                        <a:ea typeface="+mn-ea"/>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600" b="1" kern="0" spc="-6" dirty="0">
                        <a:solidFill>
                          <a:srgbClr val="0070C0"/>
                        </a:solidFill>
                        <a:latin typeface="Calibri" panose="020F0502020204030204" pitchFamily="34" charset="0"/>
                        <a:ea typeface="+mn-ea"/>
                        <a:cs typeface="Calibri" panose="020F0502020204030204" pitchFamily="34" charset="0"/>
                      </a:endParaRPr>
                    </a:p>
                  </a:txBody>
                  <a:tcPr marL="91434" marR="91434" marT="45717" marB="45717"/>
                </a:tc>
                <a:extLst>
                  <a:ext uri="{0D108BD9-81ED-4DB2-BD59-A6C34878D82A}">
                    <a16:rowId xmlns:a16="http://schemas.microsoft.com/office/drawing/2014/main" val="2278175227"/>
                  </a:ext>
                </a:extLst>
              </a:tr>
            </a:tbl>
          </a:graphicData>
        </a:graphic>
      </p:graphicFrame>
      <p:graphicFrame>
        <p:nvGraphicFramePr>
          <p:cNvPr id="15" name="Table 14">
            <a:extLst>
              <a:ext uri="{FF2B5EF4-FFF2-40B4-BE49-F238E27FC236}">
                <a16:creationId xmlns:a16="http://schemas.microsoft.com/office/drawing/2014/main" id="{C7DBCECB-3D5D-2B57-A1BD-83344ECBC428}"/>
              </a:ext>
            </a:extLst>
          </p:cNvPr>
          <p:cNvGraphicFramePr>
            <a:graphicFrameLocks noGrp="1"/>
          </p:cNvGraphicFramePr>
          <p:nvPr>
            <p:extLst>
              <p:ext uri="{D42A27DB-BD31-4B8C-83A1-F6EECF244321}">
                <p14:modId xmlns:p14="http://schemas.microsoft.com/office/powerpoint/2010/main" val="308299893"/>
              </p:ext>
            </p:extLst>
          </p:nvPr>
        </p:nvGraphicFramePr>
        <p:xfrm>
          <a:off x="5773513" y="2385792"/>
          <a:ext cx="6036227" cy="3477331"/>
        </p:xfrm>
        <a:graphic>
          <a:graphicData uri="http://schemas.openxmlformats.org/drawingml/2006/table">
            <a:tbl>
              <a:tblPr firstRow="1">
                <a:tableStyleId>{EB344D84-9AFB-497E-A393-DC336BA19D2E}</a:tableStyleId>
              </a:tblPr>
              <a:tblGrid>
                <a:gridCol w="2476572">
                  <a:extLst>
                    <a:ext uri="{9D8B030D-6E8A-4147-A177-3AD203B41FA5}">
                      <a16:colId xmlns:a16="http://schemas.microsoft.com/office/drawing/2014/main" val="750805063"/>
                    </a:ext>
                  </a:extLst>
                </a:gridCol>
                <a:gridCol w="3559655">
                  <a:extLst>
                    <a:ext uri="{9D8B030D-6E8A-4147-A177-3AD203B41FA5}">
                      <a16:colId xmlns:a16="http://schemas.microsoft.com/office/drawing/2014/main" val="2370380684"/>
                    </a:ext>
                  </a:extLst>
                </a:gridCol>
              </a:tblGrid>
              <a:tr h="376360">
                <a:tc gridSpan="2">
                  <a:txBody>
                    <a:bodyPr/>
                    <a:lstStyle/>
                    <a:p>
                      <a:r>
                        <a:rPr lang="en-US" sz="1600" dirty="0">
                          <a:latin typeface="Calibri" panose="020F0502020204030204" pitchFamily="34" charset="0"/>
                          <a:cs typeface="Calibri" panose="020F0502020204030204" pitchFamily="34" charset="0"/>
                        </a:rPr>
                        <a:t>Data as of May 2025</a:t>
                      </a:r>
                    </a:p>
                  </a:txBody>
                  <a:tcPr marL="91434" marR="91434" marT="45717" marB="45717"/>
                </a:tc>
                <a:tc hMerge="1">
                  <a:txBody>
                    <a:bodyPr/>
                    <a:lstStyle/>
                    <a:p>
                      <a:endParaRPr lang="en-US" dirty="0"/>
                    </a:p>
                  </a:txBody>
                  <a:tcPr/>
                </a:tc>
                <a:extLst>
                  <a:ext uri="{0D108BD9-81ED-4DB2-BD59-A6C34878D82A}">
                    <a16:rowId xmlns:a16="http://schemas.microsoft.com/office/drawing/2014/main" val="2775033767"/>
                  </a:ext>
                </a:extLst>
              </a:tr>
              <a:tr h="37636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Nasdaq listed</a:t>
                      </a:r>
                    </a:p>
                  </a:txBody>
                  <a:tcPr marL="91434" marR="91434" marT="45717" marB="45717"/>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May 2023</a:t>
                      </a:r>
                    </a:p>
                  </a:txBody>
                  <a:tcPr marL="91434" marR="91434" marT="45717" marB="45717"/>
                </a:tc>
                <a:extLst>
                  <a:ext uri="{0D108BD9-81ED-4DB2-BD59-A6C34878D82A}">
                    <a16:rowId xmlns:a16="http://schemas.microsoft.com/office/drawing/2014/main" val="3628675270"/>
                  </a:ext>
                </a:extLst>
              </a:tr>
              <a:tr h="37636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Ticker symbol</a:t>
                      </a:r>
                    </a:p>
                  </a:txBody>
                  <a:tcPr marL="91434" marR="91434" marT="45717" marB="45717"/>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LAES</a:t>
                      </a:r>
                    </a:p>
                  </a:txBody>
                  <a:tcPr marL="91434" marR="91434" marT="45717" marB="45717"/>
                </a:tc>
                <a:extLst>
                  <a:ext uri="{0D108BD9-81ED-4DB2-BD59-A6C34878D82A}">
                    <a16:rowId xmlns:a16="http://schemas.microsoft.com/office/drawing/2014/main" val="2364130904"/>
                  </a:ext>
                </a:extLst>
              </a:tr>
              <a:tr h="37636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Shares Outstanding</a:t>
                      </a:r>
                    </a:p>
                  </a:txBody>
                  <a:tcPr marL="91434" marR="91434" marT="45717" marB="45717"/>
                </a:tc>
                <a:tc>
                  <a:txBody>
                    <a:bodyPr/>
                    <a:lstStyle/>
                    <a:p>
                      <a:endParaRPr lang="en-US" sz="1600" b="0" i="1" kern="0" spc="-6" dirty="0">
                        <a:solidFill>
                          <a:srgbClr val="0070C0"/>
                        </a:solidFill>
                        <a:latin typeface="Calibri" panose="020F0502020204030204" pitchFamily="34" charset="0"/>
                        <a:ea typeface="+mn-ea"/>
                        <a:cs typeface="Calibri" panose="020F0502020204030204" pitchFamily="34" charset="0"/>
                      </a:endParaRPr>
                    </a:p>
                  </a:txBody>
                  <a:tcPr marL="91434" marR="91434" marT="45717" marB="45717"/>
                </a:tc>
                <a:extLst>
                  <a:ext uri="{0D108BD9-81ED-4DB2-BD59-A6C34878D82A}">
                    <a16:rowId xmlns:a16="http://schemas.microsoft.com/office/drawing/2014/main" val="1876599139"/>
                  </a:ext>
                </a:extLst>
              </a:tr>
              <a:tr h="37636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   Ordinary Shares</a:t>
                      </a:r>
                    </a:p>
                  </a:txBody>
                  <a:tcPr marL="91434" marR="91434" marT="45717" marB="45717"/>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cs typeface="Calibri" panose="020F0502020204030204" pitchFamily="34" charset="0"/>
                        </a:rPr>
                        <a:t>114.5 Million**</a:t>
                      </a:r>
                      <a:endParaRPr lang="en-US" sz="1600" b="1" i="1" kern="0" spc="-6" dirty="0">
                        <a:solidFill>
                          <a:srgbClr val="0070C0"/>
                        </a:solidFill>
                        <a:latin typeface="Calibri" panose="020F0502020204030204" pitchFamily="34" charset="0"/>
                        <a:cs typeface="Calibri" panose="020F0502020204030204" pitchFamily="34" charset="0"/>
                      </a:endParaRPr>
                    </a:p>
                  </a:txBody>
                  <a:tcPr marL="91434" marR="91434" marT="45717" marB="45717"/>
                </a:tc>
                <a:extLst>
                  <a:ext uri="{0D108BD9-81ED-4DB2-BD59-A6C34878D82A}">
                    <a16:rowId xmlns:a16="http://schemas.microsoft.com/office/drawing/2014/main" val="2778738106"/>
                  </a:ext>
                </a:extLst>
              </a:tr>
              <a:tr h="37636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    F shares *</a:t>
                      </a:r>
                    </a:p>
                  </a:txBody>
                  <a:tcPr marL="91434" marR="91434" marT="45717" marB="45717"/>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cs typeface="Calibri" panose="020F0502020204030204" pitchFamily="34" charset="0"/>
                        </a:rPr>
                        <a:t>1,499,700 (plus 77 warrants)</a:t>
                      </a:r>
                    </a:p>
                  </a:txBody>
                  <a:tcPr marL="91434" marR="91434" marT="45717" marB="45717"/>
                </a:tc>
                <a:extLst>
                  <a:ext uri="{0D108BD9-81ED-4DB2-BD59-A6C34878D82A}">
                    <a16:rowId xmlns:a16="http://schemas.microsoft.com/office/drawing/2014/main" val="3348240870"/>
                  </a:ext>
                </a:extLst>
              </a:tr>
              <a:tr h="37636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Stock price</a:t>
                      </a:r>
                    </a:p>
                  </a:txBody>
                  <a:tcPr marL="91434" marR="91434" marT="45717" marB="45717"/>
                </a:tc>
                <a:tc>
                  <a:txBody>
                    <a:bodyPr/>
                    <a:lstStyle/>
                    <a:p>
                      <a:r>
                        <a:rPr lang="en-US" sz="1600" b="1" kern="0" spc="-6" dirty="0">
                          <a:solidFill>
                            <a:srgbClr val="0070C0"/>
                          </a:solidFill>
                          <a:latin typeface="Calibri" panose="020F0502020204030204" pitchFamily="34" charset="0"/>
                          <a:cs typeface="Calibri" panose="020F0502020204030204" pitchFamily="34" charset="0"/>
                        </a:rPr>
                        <a:t>$2.44/share</a:t>
                      </a:r>
                      <a:endParaRPr lang="en-US" sz="1600" dirty="0">
                        <a:latin typeface="Calibri" panose="020F0502020204030204" pitchFamily="34" charset="0"/>
                        <a:cs typeface="Calibri" panose="020F0502020204030204" pitchFamily="34" charset="0"/>
                      </a:endParaRPr>
                    </a:p>
                  </a:txBody>
                  <a:tcPr marL="91434" marR="91434" marT="45717" marB="45717"/>
                </a:tc>
                <a:extLst>
                  <a:ext uri="{0D108BD9-81ED-4DB2-BD59-A6C34878D82A}">
                    <a16:rowId xmlns:a16="http://schemas.microsoft.com/office/drawing/2014/main" val="2201123223"/>
                  </a:ext>
                </a:extLst>
              </a:tr>
              <a:tr h="37636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rgbClr val="0070C0"/>
                          </a:solidFill>
                          <a:latin typeface="Calibri" panose="020F0502020204030204" pitchFamily="34" charset="0"/>
                          <a:ea typeface="+mn-ea"/>
                          <a:cs typeface="Calibri" panose="020F0502020204030204" pitchFamily="34" charset="0"/>
                        </a:rPr>
                        <a:t>Market cap</a:t>
                      </a:r>
                    </a:p>
                  </a:txBody>
                  <a:tcPr marL="91434" marR="91434" marT="45717" marB="45717"/>
                </a:tc>
                <a:tc>
                  <a:txBody>
                    <a:bodyPr/>
                    <a:lstStyle/>
                    <a:p>
                      <a:r>
                        <a:rPr lang="en-US" sz="1600" b="1" kern="0" spc="-6" dirty="0">
                          <a:solidFill>
                            <a:srgbClr val="0070C0"/>
                          </a:solidFill>
                          <a:latin typeface="Calibri" panose="020F0502020204030204" pitchFamily="34" charset="0"/>
                          <a:cs typeface="Calibri" panose="020F0502020204030204" pitchFamily="34" charset="0"/>
                        </a:rPr>
                        <a:t>$280 million </a:t>
                      </a:r>
                      <a:endParaRPr lang="en-US" sz="1600" dirty="0">
                        <a:latin typeface="Calibri" panose="020F0502020204030204" pitchFamily="34" charset="0"/>
                        <a:cs typeface="Calibri" panose="020F0502020204030204" pitchFamily="34" charset="0"/>
                      </a:endParaRPr>
                    </a:p>
                  </a:txBody>
                  <a:tcPr marL="91434" marR="91434" marT="45717" marB="45717"/>
                </a:tc>
                <a:extLst>
                  <a:ext uri="{0D108BD9-81ED-4DB2-BD59-A6C34878D82A}">
                    <a16:rowId xmlns:a16="http://schemas.microsoft.com/office/drawing/2014/main" val="2761249411"/>
                  </a:ext>
                </a:extLst>
              </a:tr>
              <a:tr h="466451">
                <a:tc gridSpan="2">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i="1" kern="0" spc="-6" dirty="0">
                          <a:solidFill>
                            <a:srgbClr val="0070C0"/>
                          </a:solidFill>
                          <a:latin typeface="Calibri" panose="020F0502020204030204" pitchFamily="34" charset="0"/>
                          <a:cs typeface="Calibri" panose="020F0502020204030204" pitchFamily="34" charset="0"/>
                        </a:rPr>
                        <a:t>* In terms of dividend rights, 1 F share is equivalent to 5 Ordinary shares</a:t>
                      </a:r>
                      <a:br>
                        <a:rPr lang="en-US" sz="1200" i="1" kern="0" spc="-6" dirty="0">
                          <a:solidFill>
                            <a:srgbClr val="0070C0"/>
                          </a:solidFill>
                          <a:latin typeface="Calibri" panose="020F0502020204030204" pitchFamily="34" charset="0"/>
                          <a:cs typeface="Calibri" panose="020F0502020204030204" pitchFamily="34" charset="0"/>
                        </a:rPr>
                      </a:br>
                      <a:r>
                        <a:rPr lang="en-US" sz="1200" i="1" kern="0" spc="-6" dirty="0">
                          <a:solidFill>
                            <a:srgbClr val="0070C0"/>
                          </a:solidFill>
                          <a:latin typeface="Calibri" panose="020F0502020204030204" pitchFamily="34" charset="0"/>
                          <a:cs typeface="Calibri" panose="020F0502020204030204" pitchFamily="34" charset="0"/>
                        </a:rPr>
                        <a:t>** Data as of May 14, 2025</a:t>
                      </a:r>
                    </a:p>
                  </a:txBody>
                  <a:tcPr marL="91434" marR="91434" marT="45717" marB="45717"/>
                </a:tc>
                <a:tc hMerge="1">
                  <a:txBody>
                    <a:bodyPr/>
                    <a:lstStyle/>
                    <a:p>
                      <a:endParaRPr lang="en-US" dirty="0"/>
                    </a:p>
                  </a:txBody>
                  <a:tcPr/>
                </a:tc>
                <a:extLst>
                  <a:ext uri="{0D108BD9-81ED-4DB2-BD59-A6C34878D82A}">
                    <a16:rowId xmlns:a16="http://schemas.microsoft.com/office/drawing/2014/main" val="234245236"/>
                  </a:ext>
                </a:extLst>
              </a:tr>
            </a:tbl>
          </a:graphicData>
        </a:graphic>
      </p:graphicFrame>
      <p:pic>
        <p:nvPicPr>
          <p:cNvPr id="17" name="Picture 16">
            <a:extLst>
              <a:ext uri="{FF2B5EF4-FFF2-40B4-BE49-F238E27FC236}">
                <a16:creationId xmlns:a16="http://schemas.microsoft.com/office/drawing/2014/main" id="{D28A1E5D-32F4-E85A-5524-43AE112713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2231" y="5376937"/>
            <a:ext cx="1405284" cy="451595"/>
          </a:xfrm>
          <a:prstGeom prst="rect">
            <a:avLst/>
          </a:prstGeom>
        </p:spPr>
      </p:pic>
      <p:pic>
        <p:nvPicPr>
          <p:cNvPr id="18" name="Picture 17">
            <a:extLst>
              <a:ext uri="{FF2B5EF4-FFF2-40B4-BE49-F238E27FC236}">
                <a16:creationId xmlns:a16="http://schemas.microsoft.com/office/drawing/2014/main" id="{0C378D00-9B5F-369F-A2D8-F3645AE354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38793" y="5353843"/>
            <a:ext cx="1405284" cy="451966"/>
          </a:xfrm>
          <a:prstGeom prst="rect">
            <a:avLst/>
          </a:prstGeom>
        </p:spPr>
      </p:pic>
      <p:sp>
        <p:nvSpPr>
          <p:cNvPr id="2" name="object 18">
            <a:extLst>
              <a:ext uri="{FF2B5EF4-FFF2-40B4-BE49-F238E27FC236}">
                <a16:creationId xmlns:a16="http://schemas.microsoft.com/office/drawing/2014/main" id="{C82E2348-6FD4-4E16-F90B-E98B05AC9C4B}"/>
              </a:ext>
            </a:extLst>
          </p:cNvPr>
          <p:cNvSpPr txBox="1">
            <a:spLocks/>
          </p:cNvSpPr>
          <p:nvPr/>
        </p:nvSpPr>
        <p:spPr>
          <a:xfrm>
            <a:off x="429768" y="274320"/>
            <a:ext cx="3940118" cy="561385"/>
          </a:xfrm>
          <a:prstGeom prst="rect">
            <a:avLst/>
          </a:prstGeom>
        </p:spPr>
        <p:txBody>
          <a:bodyPr vert="horz" wrap="square" lIns="0" tIns="7316" rIns="0" bIns="0" rtlCol="0" anchor="ctr">
            <a:spAutoFit/>
          </a:bodyPr>
          <a:lstStyle>
            <a:lvl1pPr eaLnBrk="1" hangingPunct="1">
              <a:defRPr sz="5003" b="0" i="0">
                <a:solidFill>
                  <a:srgbClr val="202329"/>
                </a:solidFill>
                <a:latin typeface="Roboto Medium"/>
                <a:ea typeface="+mj-ea"/>
                <a:cs typeface="Roboto Medium"/>
              </a:defRPr>
            </a:lvl1pPr>
          </a:lstStyle>
          <a:p>
            <a:pPr marL="7701">
              <a:spcBef>
                <a:spcPts val="58"/>
              </a:spcBef>
            </a:pPr>
            <a:r>
              <a:rPr lang="en-US" sz="3600" b="1" dirty="0">
                <a:solidFill>
                  <a:schemeClr val="bg1"/>
                </a:solidFill>
                <a:latin typeface="Calibri" panose="020F0502020204030204" pitchFamily="34" charset="0"/>
                <a:cs typeface="Calibri" panose="020F0502020204030204" pitchFamily="34" charset="0"/>
              </a:rPr>
              <a:t>About SEALSQ</a:t>
            </a:r>
          </a:p>
        </p:txBody>
      </p:sp>
    </p:spTree>
    <p:extLst>
      <p:ext uri="{BB962C8B-B14F-4D97-AF65-F5344CB8AC3E}">
        <p14:creationId xmlns:p14="http://schemas.microsoft.com/office/powerpoint/2010/main" val="2645426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75EC0-5F31-08C5-0368-8BA8D6998776}"/>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04F369A-C16A-EB37-2D8D-9996CDB5FA92}"/>
              </a:ext>
            </a:extLst>
          </p:cNvPr>
          <p:cNvGraphicFramePr>
            <a:graphicFrameLocks noGrp="1"/>
          </p:cNvGraphicFramePr>
          <p:nvPr>
            <p:extLst>
              <p:ext uri="{D42A27DB-BD31-4B8C-83A1-F6EECF244321}">
                <p14:modId xmlns:p14="http://schemas.microsoft.com/office/powerpoint/2010/main" val="100588146"/>
              </p:ext>
            </p:extLst>
          </p:nvPr>
        </p:nvGraphicFramePr>
        <p:xfrm>
          <a:off x="1" y="1683945"/>
          <a:ext cx="5201220" cy="4146488"/>
        </p:xfrm>
        <a:graphic>
          <a:graphicData uri="http://schemas.openxmlformats.org/drawingml/2006/table">
            <a:tbl>
              <a:tblPr bandRow="1">
                <a:tableStyleId>{5C22544A-7EE6-4342-B048-85BDC9FD1C3A}</a:tableStyleId>
              </a:tblPr>
              <a:tblGrid>
                <a:gridCol w="5201220">
                  <a:extLst>
                    <a:ext uri="{9D8B030D-6E8A-4147-A177-3AD203B41FA5}">
                      <a16:colId xmlns:a16="http://schemas.microsoft.com/office/drawing/2014/main" val="2713039502"/>
                    </a:ext>
                  </a:extLst>
                </a:gridCol>
              </a:tblGrid>
              <a:tr h="4146488">
                <a:tc>
                  <a:txBody>
                    <a:bodyPr/>
                    <a:lstStyle/>
                    <a:p>
                      <a:pPr marR="0" lvl="1" algn="ctr">
                        <a:spcBef>
                          <a:spcPts val="0"/>
                        </a:spcBef>
                        <a:spcAft>
                          <a:spcPts val="0"/>
                        </a:spcAft>
                        <a:tabLst>
                          <a:tab pos="914400" algn="l"/>
                        </a:tabLst>
                      </a:pPr>
                      <a:endParaRPr lang="en-US" sz="3200" b="1" dirty="0">
                        <a:solidFill>
                          <a:srgbClr val="0070C0"/>
                        </a:solidFill>
                        <a:effectLst/>
                        <a:latin typeface="+mn-lt"/>
                        <a:ea typeface="Times New Roman" panose="02020603050405020304" pitchFamily="18" charset="0"/>
                        <a:cs typeface="Aptos" panose="020B0004020202020204" pitchFamily="34" charset="0"/>
                      </a:endParaRPr>
                    </a:p>
                    <a:p>
                      <a:endParaRPr lang="en-US" dirty="0">
                        <a:latin typeface="+mn-lt"/>
                      </a:endParaRPr>
                    </a:p>
                  </a:txBody>
                  <a:tcPr>
                    <a:solidFill>
                      <a:schemeClr val="bg1">
                        <a:lumMod val="95000"/>
                      </a:schemeClr>
                    </a:solidFill>
                  </a:tcPr>
                </a:tc>
                <a:extLst>
                  <a:ext uri="{0D108BD9-81ED-4DB2-BD59-A6C34878D82A}">
                    <a16:rowId xmlns:a16="http://schemas.microsoft.com/office/drawing/2014/main" val="2132316018"/>
                  </a:ext>
                </a:extLst>
              </a:tr>
            </a:tbl>
          </a:graphicData>
        </a:graphic>
      </p:graphicFrame>
      <p:graphicFrame>
        <p:nvGraphicFramePr>
          <p:cNvPr id="9" name="Table 8">
            <a:extLst>
              <a:ext uri="{FF2B5EF4-FFF2-40B4-BE49-F238E27FC236}">
                <a16:creationId xmlns:a16="http://schemas.microsoft.com/office/drawing/2014/main" id="{195B3A99-0249-D2AD-87A9-4B300D9F778F}"/>
              </a:ext>
            </a:extLst>
          </p:cNvPr>
          <p:cNvGraphicFramePr>
            <a:graphicFrameLocks noGrp="1"/>
          </p:cNvGraphicFramePr>
          <p:nvPr>
            <p:extLst>
              <p:ext uri="{D42A27DB-BD31-4B8C-83A1-F6EECF244321}">
                <p14:modId xmlns:p14="http://schemas.microsoft.com/office/powerpoint/2010/main" val="2583604698"/>
              </p:ext>
            </p:extLst>
          </p:nvPr>
        </p:nvGraphicFramePr>
        <p:xfrm>
          <a:off x="5257813" y="1683945"/>
          <a:ext cx="6934188" cy="4146488"/>
        </p:xfrm>
        <a:graphic>
          <a:graphicData uri="http://schemas.openxmlformats.org/drawingml/2006/table">
            <a:tbl>
              <a:tblPr firstRow="1" bandRow="1">
                <a:tableStyleId>{5C22544A-7EE6-4342-B048-85BDC9FD1C3A}</a:tableStyleId>
              </a:tblPr>
              <a:tblGrid>
                <a:gridCol w="3467094">
                  <a:extLst>
                    <a:ext uri="{9D8B030D-6E8A-4147-A177-3AD203B41FA5}">
                      <a16:colId xmlns:a16="http://schemas.microsoft.com/office/drawing/2014/main" val="3065626791"/>
                    </a:ext>
                  </a:extLst>
                </a:gridCol>
                <a:gridCol w="3467094">
                  <a:extLst>
                    <a:ext uri="{9D8B030D-6E8A-4147-A177-3AD203B41FA5}">
                      <a16:colId xmlns:a16="http://schemas.microsoft.com/office/drawing/2014/main" val="3624969162"/>
                    </a:ext>
                  </a:extLst>
                </a:gridCol>
              </a:tblGrid>
              <a:tr h="2073244">
                <a:tc>
                  <a:txBody>
                    <a:bodyPr/>
                    <a:lstStyle/>
                    <a:p>
                      <a:endParaRPr lang="en-US" dirty="0"/>
                    </a:p>
                  </a:txBody>
                  <a:tcP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dirty="0"/>
                    </a:p>
                  </a:txBody>
                  <a:tcP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83851228"/>
                  </a:ext>
                </a:extLst>
              </a:tr>
              <a:tr h="2073244">
                <a:tc>
                  <a:txBody>
                    <a:bodyPr/>
                    <a:lstStyle/>
                    <a:p>
                      <a:endParaRPr lang="en-US" dirty="0"/>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endParaRPr lang="en-US" dirty="0"/>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404976823"/>
                  </a:ext>
                </a:extLst>
              </a:tr>
            </a:tbl>
          </a:graphicData>
        </a:graphic>
      </p:graphicFrame>
      <p:sp>
        <p:nvSpPr>
          <p:cNvPr id="3" name="ZoneTexte 2">
            <a:extLst>
              <a:ext uri="{FF2B5EF4-FFF2-40B4-BE49-F238E27FC236}">
                <a16:creationId xmlns:a16="http://schemas.microsoft.com/office/drawing/2014/main" id="{70A763CF-43C8-2B36-5644-78B9A637D39C}"/>
              </a:ext>
            </a:extLst>
          </p:cNvPr>
          <p:cNvSpPr txBox="1"/>
          <p:nvPr/>
        </p:nvSpPr>
        <p:spPr>
          <a:xfrm>
            <a:off x="8872023" y="2181449"/>
            <a:ext cx="3352800" cy="984885"/>
          </a:xfrm>
          <a:prstGeom prst="rect">
            <a:avLst/>
          </a:prstGeom>
          <a:noFill/>
        </p:spPr>
        <p:txBody>
          <a:bodyPr wrap="square">
            <a:spAutoFit/>
          </a:bodyPr>
          <a:lstStyle/>
          <a:p>
            <a:pPr marL="0" lvl="1" algn="ctr">
              <a:tabLst>
                <a:tab pos="914400" algn="l"/>
              </a:tabLst>
            </a:pPr>
            <a:r>
              <a:rPr lang="en-US" sz="2000" b="1" dirty="0">
                <a:solidFill>
                  <a:schemeClr val="accent3"/>
                </a:solidFill>
                <a:latin typeface="+mj-lt"/>
              </a:rPr>
              <a:t>$85M </a:t>
            </a:r>
          </a:p>
          <a:p>
            <a:pPr marL="0" lvl="1" algn="ctr">
              <a:tabLst>
                <a:tab pos="914400" algn="l"/>
              </a:tabLst>
            </a:pPr>
            <a:r>
              <a:rPr lang="en-US" sz="2000" b="1" dirty="0">
                <a:solidFill>
                  <a:schemeClr val="accent3"/>
                </a:solidFill>
                <a:latin typeface="+mj-lt"/>
              </a:rPr>
              <a:t>cash reserve</a:t>
            </a:r>
          </a:p>
          <a:p>
            <a:pPr marL="0" marR="0" lvl="1" algn="ctr">
              <a:spcBef>
                <a:spcPts val="0"/>
              </a:spcBef>
              <a:spcAft>
                <a:spcPts val="0"/>
              </a:spcAft>
              <a:tabLst>
                <a:tab pos="914400" algn="l"/>
              </a:tabLst>
            </a:pPr>
            <a:r>
              <a:rPr lang="en-US" sz="1600" i="1" dirty="0">
                <a:latin typeface="+mj-lt"/>
              </a:rPr>
              <a:t>at December 31, 2024</a:t>
            </a:r>
            <a:endParaRPr lang="fr-FR" sz="3600" dirty="0">
              <a:latin typeface="+mj-lt"/>
            </a:endParaRPr>
          </a:p>
        </p:txBody>
      </p:sp>
      <p:sp>
        <p:nvSpPr>
          <p:cNvPr id="7" name="Title 5">
            <a:extLst>
              <a:ext uri="{FF2B5EF4-FFF2-40B4-BE49-F238E27FC236}">
                <a16:creationId xmlns:a16="http://schemas.microsoft.com/office/drawing/2014/main" id="{29BB94CD-077B-4861-A250-705625BEF9B0}"/>
              </a:ext>
            </a:extLst>
          </p:cNvPr>
          <p:cNvSpPr>
            <a:spLocks noGrp="1"/>
          </p:cNvSpPr>
          <p:nvPr>
            <p:ph type="title"/>
          </p:nvPr>
        </p:nvSpPr>
        <p:spPr>
          <a:xfrm>
            <a:off x="566280" y="155952"/>
            <a:ext cx="10742520" cy="850189"/>
          </a:xfrm>
        </p:spPr>
        <p:txBody>
          <a:bodyPr/>
          <a:lstStyle/>
          <a:p>
            <a:r>
              <a:rPr lang="en-US" sz="3600" b="1" dirty="0">
                <a:latin typeface="+mj-lt"/>
              </a:rPr>
              <a:t>FY 2024 Financial Overview</a:t>
            </a:r>
          </a:p>
        </p:txBody>
      </p:sp>
      <p:sp>
        <p:nvSpPr>
          <p:cNvPr id="2" name="ZoneTexte 2">
            <a:extLst>
              <a:ext uri="{FF2B5EF4-FFF2-40B4-BE49-F238E27FC236}">
                <a16:creationId xmlns:a16="http://schemas.microsoft.com/office/drawing/2014/main" id="{AF028D6C-394F-60AE-B3C5-BF2D2B9A4200}"/>
              </a:ext>
            </a:extLst>
          </p:cNvPr>
          <p:cNvSpPr txBox="1"/>
          <p:nvPr/>
        </p:nvSpPr>
        <p:spPr>
          <a:xfrm>
            <a:off x="5360222" y="2181449"/>
            <a:ext cx="3352800" cy="954107"/>
          </a:xfrm>
          <a:prstGeom prst="rect">
            <a:avLst/>
          </a:prstGeom>
          <a:noFill/>
        </p:spPr>
        <p:txBody>
          <a:bodyPr wrap="square">
            <a:spAutoFit/>
          </a:bodyPr>
          <a:lstStyle/>
          <a:p>
            <a:pPr marL="0" marR="0" lvl="1" algn="ctr">
              <a:spcBef>
                <a:spcPts val="0"/>
              </a:spcBef>
              <a:spcAft>
                <a:spcPts val="0"/>
              </a:spcAft>
              <a:tabLst>
                <a:tab pos="914400" algn="l"/>
              </a:tabLst>
            </a:pPr>
            <a:r>
              <a:rPr lang="en-US" sz="2000" b="1" dirty="0">
                <a:solidFill>
                  <a:schemeClr val="accent3"/>
                </a:solidFill>
                <a:latin typeface="+mj-lt"/>
              </a:rPr>
              <a:t>$11M </a:t>
            </a:r>
          </a:p>
          <a:p>
            <a:pPr marL="0" marR="0" lvl="1" algn="ctr">
              <a:spcBef>
                <a:spcPts val="0"/>
              </a:spcBef>
              <a:spcAft>
                <a:spcPts val="0"/>
              </a:spcAft>
              <a:tabLst>
                <a:tab pos="914400" algn="l"/>
              </a:tabLst>
            </a:pPr>
            <a:r>
              <a:rPr lang="en-US" sz="2000" b="1" dirty="0">
                <a:solidFill>
                  <a:schemeClr val="accent3"/>
                </a:solidFill>
                <a:latin typeface="+mj-lt"/>
              </a:rPr>
              <a:t>Revenue</a:t>
            </a:r>
          </a:p>
          <a:p>
            <a:pPr marL="0" marR="0" lvl="1" algn="ctr">
              <a:spcBef>
                <a:spcPts val="0"/>
              </a:spcBef>
              <a:spcAft>
                <a:spcPts val="0"/>
              </a:spcAft>
              <a:tabLst>
                <a:tab pos="914400" algn="l"/>
              </a:tabLst>
            </a:pPr>
            <a:r>
              <a:rPr lang="en-US" sz="1600" i="1" dirty="0">
                <a:latin typeface="+mj-lt"/>
                <a:ea typeface="Times New Roman" panose="02020603050405020304" pitchFamily="18" charset="0"/>
                <a:cs typeface="Aptos" panose="020B0004020202020204" pitchFamily="34" charset="0"/>
              </a:rPr>
              <a:t>FY 2024 (</a:t>
            </a:r>
            <a:r>
              <a:rPr lang="en-US" sz="1600" i="1" dirty="0">
                <a:effectLst/>
                <a:latin typeface="+mj-lt"/>
                <a:ea typeface="Times New Roman" panose="02020603050405020304" pitchFamily="18" charset="0"/>
                <a:cs typeface="Aptos" panose="020B0004020202020204" pitchFamily="34" charset="0"/>
              </a:rPr>
              <a:t>unaudited)</a:t>
            </a:r>
            <a:endParaRPr lang="fr-FR" sz="2400" i="1" dirty="0">
              <a:latin typeface="+mj-lt"/>
            </a:endParaRPr>
          </a:p>
        </p:txBody>
      </p:sp>
      <p:sp>
        <p:nvSpPr>
          <p:cNvPr id="5" name="ZoneTexte 2">
            <a:extLst>
              <a:ext uri="{FF2B5EF4-FFF2-40B4-BE49-F238E27FC236}">
                <a16:creationId xmlns:a16="http://schemas.microsoft.com/office/drawing/2014/main" id="{A322B9D9-0F24-0291-68AB-D3F313E1252A}"/>
              </a:ext>
            </a:extLst>
          </p:cNvPr>
          <p:cNvSpPr txBox="1"/>
          <p:nvPr/>
        </p:nvSpPr>
        <p:spPr>
          <a:xfrm>
            <a:off x="8839199" y="4262160"/>
            <a:ext cx="3352800" cy="1200329"/>
          </a:xfrm>
          <a:prstGeom prst="rect">
            <a:avLst/>
          </a:prstGeom>
          <a:noFill/>
        </p:spPr>
        <p:txBody>
          <a:bodyPr wrap="square">
            <a:spAutoFit/>
          </a:bodyPr>
          <a:lstStyle/>
          <a:p>
            <a:pPr marL="0" lvl="1" algn="ctr">
              <a:tabLst>
                <a:tab pos="914400" algn="l"/>
              </a:tabLst>
            </a:pPr>
            <a:r>
              <a:rPr lang="en-US" sz="2000" b="1" dirty="0">
                <a:solidFill>
                  <a:schemeClr val="accent3"/>
                </a:solidFill>
                <a:latin typeface="+mj-lt"/>
              </a:rPr>
              <a:t>$5M </a:t>
            </a:r>
          </a:p>
          <a:p>
            <a:pPr marL="0" lvl="1" algn="ctr">
              <a:tabLst>
                <a:tab pos="914400" algn="l"/>
              </a:tabLst>
            </a:pPr>
            <a:r>
              <a:rPr lang="en-US" sz="2000" b="1" dirty="0">
                <a:solidFill>
                  <a:schemeClr val="accent3"/>
                </a:solidFill>
                <a:latin typeface="+mj-lt"/>
              </a:rPr>
              <a:t>R&amp;D Investments</a:t>
            </a:r>
          </a:p>
          <a:p>
            <a:pPr marL="0" marR="0" lvl="1" algn="ctr">
              <a:spcBef>
                <a:spcPts val="0"/>
              </a:spcBef>
              <a:spcAft>
                <a:spcPts val="0"/>
              </a:spcAft>
              <a:tabLst>
                <a:tab pos="914400" algn="l"/>
              </a:tabLst>
            </a:pPr>
            <a:r>
              <a:rPr lang="en-US" sz="1600" i="1" dirty="0">
                <a:latin typeface="+mj-lt"/>
              </a:rPr>
              <a:t>In FY 2024</a:t>
            </a:r>
          </a:p>
          <a:p>
            <a:pPr marL="0" marR="0" lvl="1" algn="ctr">
              <a:spcBef>
                <a:spcPts val="0"/>
              </a:spcBef>
              <a:spcAft>
                <a:spcPts val="0"/>
              </a:spcAft>
              <a:tabLst>
                <a:tab pos="914400" algn="l"/>
              </a:tabLst>
            </a:pPr>
            <a:r>
              <a:rPr lang="en-US" sz="1600" i="1" dirty="0">
                <a:latin typeface="+mj-lt"/>
              </a:rPr>
              <a:t>$7.2M planned for FY 2025</a:t>
            </a:r>
          </a:p>
        </p:txBody>
      </p:sp>
      <p:sp>
        <p:nvSpPr>
          <p:cNvPr id="8" name="ZoneTexte 2">
            <a:extLst>
              <a:ext uri="{FF2B5EF4-FFF2-40B4-BE49-F238E27FC236}">
                <a16:creationId xmlns:a16="http://schemas.microsoft.com/office/drawing/2014/main" id="{69EF9AB4-9811-13F3-795D-40F36E99818D}"/>
              </a:ext>
            </a:extLst>
          </p:cNvPr>
          <p:cNvSpPr txBox="1"/>
          <p:nvPr/>
        </p:nvSpPr>
        <p:spPr>
          <a:xfrm>
            <a:off x="5257813" y="4262160"/>
            <a:ext cx="3455210" cy="954107"/>
          </a:xfrm>
          <a:prstGeom prst="rect">
            <a:avLst/>
          </a:prstGeom>
          <a:noFill/>
        </p:spPr>
        <p:txBody>
          <a:bodyPr wrap="square">
            <a:spAutoFit/>
          </a:bodyPr>
          <a:lstStyle/>
          <a:p>
            <a:pPr marL="0" marR="0" lvl="1" algn="ctr">
              <a:spcBef>
                <a:spcPts val="0"/>
              </a:spcBef>
              <a:spcAft>
                <a:spcPts val="0"/>
              </a:spcAft>
              <a:tabLst>
                <a:tab pos="914400" algn="l"/>
              </a:tabLst>
            </a:pPr>
            <a:r>
              <a:rPr lang="en-US" sz="2000" b="1" dirty="0">
                <a:solidFill>
                  <a:schemeClr val="accent3"/>
                </a:solidFill>
                <a:latin typeface="+mj-lt"/>
              </a:rPr>
              <a:t>Entirely clean </a:t>
            </a:r>
          </a:p>
          <a:p>
            <a:pPr marL="0" marR="0" lvl="1" algn="ctr">
              <a:spcBef>
                <a:spcPts val="0"/>
              </a:spcBef>
              <a:spcAft>
                <a:spcPts val="0"/>
              </a:spcAft>
              <a:tabLst>
                <a:tab pos="914400" algn="l"/>
              </a:tabLst>
            </a:pPr>
            <a:r>
              <a:rPr lang="en-US" sz="2000" b="1" dirty="0">
                <a:solidFill>
                  <a:schemeClr val="accent3"/>
                </a:solidFill>
                <a:latin typeface="+mj-lt"/>
              </a:rPr>
              <a:t>balance sheet </a:t>
            </a:r>
          </a:p>
          <a:p>
            <a:pPr marL="0" marR="0" lvl="1" algn="ctr">
              <a:spcBef>
                <a:spcPts val="0"/>
              </a:spcBef>
              <a:spcAft>
                <a:spcPts val="0"/>
              </a:spcAft>
              <a:tabLst>
                <a:tab pos="914400" algn="l"/>
              </a:tabLst>
            </a:pPr>
            <a:r>
              <a:rPr lang="en-US" sz="1600" i="1" dirty="0">
                <a:latin typeface="+mj-lt"/>
              </a:rPr>
              <a:t>no warrants / no convertible debt</a:t>
            </a:r>
          </a:p>
        </p:txBody>
      </p:sp>
      <p:sp>
        <p:nvSpPr>
          <p:cNvPr id="4" name="TextBox 3">
            <a:extLst>
              <a:ext uri="{FF2B5EF4-FFF2-40B4-BE49-F238E27FC236}">
                <a16:creationId xmlns:a16="http://schemas.microsoft.com/office/drawing/2014/main" id="{4A7C4051-ECF6-1CFB-4D4B-8D37CABB8170}"/>
              </a:ext>
            </a:extLst>
          </p:cNvPr>
          <p:cNvSpPr txBox="1"/>
          <p:nvPr/>
        </p:nvSpPr>
        <p:spPr>
          <a:xfrm>
            <a:off x="311020" y="1765429"/>
            <a:ext cx="4787792" cy="3808735"/>
          </a:xfrm>
          <a:prstGeom prst="rect">
            <a:avLst/>
          </a:prstGeom>
          <a:noFill/>
        </p:spPr>
        <p:txBody>
          <a:bodyPr wrap="square">
            <a:spAutoFit/>
          </a:bodyPr>
          <a:lstStyle/>
          <a:p>
            <a:pPr marL="7316" defTabSz="554466">
              <a:tabLst>
                <a:tab pos="275308" algn="l"/>
                <a:tab pos="275692" algn="l"/>
              </a:tabLst>
            </a:pPr>
            <a:r>
              <a:rPr lang="en-US" sz="1600" spc="-6" dirty="0">
                <a:latin typeface="Calibri" panose="020F0502020204030204" pitchFamily="34" charset="0"/>
                <a:cs typeface="Calibri" panose="020F0502020204030204" pitchFamily="34" charset="0"/>
              </a:rPr>
              <a:t>As expected, </a:t>
            </a:r>
            <a:r>
              <a:rPr lang="en-US" sz="1600" b="1" spc="-6" dirty="0">
                <a:latin typeface="Calibri" panose="020F0502020204030204" pitchFamily="34" charset="0"/>
                <a:cs typeface="Calibri" panose="020F0502020204030204" pitchFamily="34" charset="0"/>
              </a:rPr>
              <a:t>2024 was a transitional year</a:t>
            </a:r>
            <a:r>
              <a:rPr lang="en-US" sz="1600" spc="-6" dirty="0">
                <a:latin typeface="Calibri" panose="020F0502020204030204" pitchFamily="34" charset="0"/>
                <a:cs typeface="Calibri" panose="020F0502020204030204" pitchFamily="34" charset="0"/>
              </a:rPr>
              <a:t> given:</a:t>
            </a:r>
          </a:p>
          <a:p>
            <a:pPr marL="228600" indent="-228600" defTabSz="554466">
              <a:spcBef>
                <a:spcPts val="300"/>
              </a:spcBef>
              <a:buFont typeface="Arial" panose="020B0604020202020204" pitchFamily="34" charset="0"/>
              <a:buChar char="•"/>
              <a:tabLst>
                <a:tab pos="275308" algn="l"/>
                <a:tab pos="275692" algn="l"/>
              </a:tabLst>
            </a:pPr>
            <a:r>
              <a:rPr lang="en-US" sz="1600" spc="-6" dirty="0">
                <a:latin typeface="Calibri" panose="020F0502020204030204" pitchFamily="34" charset="0"/>
                <a:cs typeface="Calibri" panose="020F0502020204030204" pitchFamily="34" charset="0"/>
              </a:rPr>
              <a:t>Excess inventories at legacy customers</a:t>
            </a:r>
          </a:p>
          <a:p>
            <a:pPr marL="228600" indent="-228600" defTabSz="554466">
              <a:spcBef>
                <a:spcPts val="300"/>
              </a:spcBef>
              <a:buFont typeface="Arial" panose="020B0604020202020204" pitchFamily="34" charset="0"/>
              <a:buChar char="•"/>
              <a:tabLst>
                <a:tab pos="275308" algn="l"/>
                <a:tab pos="275692" algn="l"/>
              </a:tabLst>
            </a:pPr>
            <a:r>
              <a:rPr lang="en-US" sz="1600" spc="-6" dirty="0">
                <a:latin typeface="Calibri" panose="020F0502020204030204" pitchFamily="34" charset="0"/>
                <a:cs typeface="Calibri" panose="020F0502020204030204" pitchFamily="34" charset="0"/>
              </a:rPr>
              <a:t>Customers and prospects awaiting availability of next-generation chips</a:t>
            </a:r>
          </a:p>
          <a:p>
            <a:pPr marL="228600" indent="-228600" defTabSz="554466">
              <a:spcBef>
                <a:spcPts val="300"/>
              </a:spcBef>
              <a:buFont typeface="Arial" panose="020B0604020202020204" pitchFamily="34" charset="0"/>
              <a:buChar char="•"/>
              <a:tabLst>
                <a:tab pos="275308" algn="l"/>
                <a:tab pos="275692" algn="l"/>
              </a:tabLst>
            </a:pPr>
            <a:r>
              <a:rPr lang="en-US" sz="1600" spc="-6" dirty="0">
                <a:latin typeface="Calibri" panose="020F0502020204030204" pitchFamily="34" charset="0"/>
                <a:cs typeface="Calibri" panose="020F0502020204030204" pitchFamily="34" charset="0"/>
              </a:rPr>
              <a:t>Impact of global economic slowdown</a:t>
            </a:r>
          </a:p>
          <a:p>
            <a:pPr defTabSz="554466">
              <a:spcBef>
                <a:spcPts val="600"/>
              </a:spcBef>
              <a:tabLst>
                <a:tab pos="275308" algn="l"/>
                <a:tab pos="275692" algn="l"/>
              </a:tabLst>
            </a:pPr>
            <a:endParaRPr lang="en-US" sz="100" spc="-6" dirty="0">
              <a:latin typeface="Calibri" panose="020F0502020204030204" pitchFamily="34" charset="0"/>
              <a:cs typeface="Calibri" panose="020F0502020204030204" pitchFamily="34" charset="0"/>
            </a:endParaRPr>
          </a:p>
          <a:p>
            <a:pPr defTabSz="554466">
              <a:spcBef>
                <a:spcPts val="600"/>
              </a:spcBef>
              <a:tabLst>
                <a:tab pos="275308" algn="l"/>
                <a:tab pos="275692" algn="l"/>
              </a:tabLst>
            </a:pPr>
            <a:endParaRPr lang="en-US" sz="1600" spc="-6" dirty="0">
              <a:latin typeface="Calibri" panose="020F0502020204030204" pitchFamily="34" charset="0"/>
              <a:cs typeface="Calibri" panose="020F0502020204030204" pitchFamily="34" charset="0"/>
            </a:endParaRPr>
          </a:p>
          <a:p>
            <a:pPr defTabSz="554466">
              <a:spcBef>
                <a:spcPts val="600"/>
              </a:spcBef>
              <a:tabLst>
                <a:tab pos="275308" algn="l"/>
                <a:tab pos="275692" algn="l"/>
              </a:tabLst>
            </a:pPr>
            <a:r>
              <a:rPr lang="en-US" sz="1600" spc="-6" dirty="0">
                <a:latin typeface="Calibri" panose="020F0502020204030204" pitchFamily="34" charset="0"/>
                <a:cs typeface="Calibri" panose="020F0502020204030204" pitchFamily="34" charset="0"/>
              </a:rPr>
              <a:t>FY 2024 performance was reflected of this slowdown, but also of the resilience of SEALSQ to adapt to ever changing technology standards. </a:t>
            </a:r>
          </a:p>
          <a:p>
            <a:pPr defTabSz="554466">
              <a:spcBef>
                <a:spcPts val="600"/>
              </a:spcBef>
              <a:tabLst>
                <a:tab pos="275308" algn="l"/>
                <a:tab pos="275692" algn="l"/>
              </a:tabLst>
            </a:pPr>
            <a:endParaRPr lang="en-US" sz="1600" spc="-6" dirty="0">
              <a:latin typeface="Calibri" panose="020F0502020204030204" pitchFamily="34" charset="0"/>
              <a:cs typeface="Calibri" panose="020F0502020204030204" pitchFamily="34" charset="0"/>
            </a:endParaRPr>
          </a:p>
          <a:p>
            <a:pPr defTabSz="554466">
              <a:spcBef>
                <a:spcPts val="600"/>
              </a:spcBef>
              <a:tabLst>
                <a:tab pos="275308" algn="l"/>
                <a:tab pos="275692" algn="l"/>
              </a:tabLst>
            </a:pPr>
            <a:r>
              <a:rPr lang="en-US" sz="1600" spc="-6" dirty="0">
                <a:latin typeface="Calibri" panose="020F0502020204030204" pitchFamily="34" charset="0"/>
                <a:cs typeface="Calibri" panose="020F0502020204030204" pitchFamily="34" charset="0"/>
              </a:rPr>
              <a:t>The Company is well positioned to capitalize on pre-shortage demand from legacy customers and new business opportunities, expected to materialize in 2025.</a:t>
            </a:r>
          </a:p>
        </p:txBody>
      </p:sp>
    </p:spTree>
    <p:extLst>
      <p:ext uri="{BB962C8B-B14F-4D97-AF65-F5344CB8AC3E}">
        <p14:creationId xmlns:p14="http://schemas.microsoft.com/office/powerpoint/2010/main" val="3645161138"/>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75EC0-5F31-08C5-0368-8BA8D6998776}"/>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195B3A99-0249-D2AD-87A9-4B300D9F778F}"/>
              </a:ext>
            </a:extLst>
          </p:cNvPr>
          <p:cNvGraphicFramePr>
            <a:graphicFrameLocks noGrp="1"/>
          </p:cNvGraphicFramePr>
          <p:nvPr/>
        </p:nvGraphicFramePr>
        <p:xfrm>
          <a:off x="0" y="1612900"/>
          <a:ext cx="12192000" cy="43424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065626791"/>
                    </a:ext>
                  </a:extLst>
                </a:gridCol>
                <a:gridCol w="6096000">
                  <a:extLst>
                    <a:ext uri="{9D8B030D-6E8A-4147-A177-3AD203B41FA5}">
                      <a16:colId xmlns:a16="http://schemas.microsoft.com/office/drawing/2014/main" val="3624969162"/>
                    </a:ext>
                  </a:extLst>
                </a:gridCol>
              </a:tblGrid>
              <a:tr h="2171200">
                <a:tc>
                  <a:txBody>
                    <a:bodyPr/>
                    <a:lstStyle/>
                    <a:p>
                      <a:endParaRPr lang="en-US" dirty="0"/>
                    </a:p>
                  </a:txBody>
                  <a:tcPr>
                    <a:solidFill>
                      <a:schemeClr val="accent2">
                        <a:lumMod val="20000"/>
                        <a:lumOff val="80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783851228"/>
                  </a:ext>
                </a:extLst>
              </a:tr>
              <a:tr h="2171200">
                <a:tc>
                  <a:txBody>
                    <a:bodyPr/>
                    <a:lstStyle/>
                    <a:p>
                      <a:endParaRPr lang="en-US"/>
                    </a:p>
                  </a:txBody>
                  <a:tcPr>
                    <a:solidFill>
                      <a:schemeClr val="bg1">
                        <a:lumMod val="95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404976823"/>
                  </a:ext>
                </a:extLst>
              </a:tr>
            </a:tbl>
          </a:graphicData>
        </a:graphic>
      </p:graphicFrame>
      <p:sp>
        <p:nvSpPr>
          <p:cNvPr id="3" name="ZoneTexte 2">
            <a:extLst>
              <a:ext uri="{FF2B5EF4-FFF2-40B4-BE49-F238E27FC236}">
                <a16:creationId xmlns:a16="http://schemas.microsoft.com/office/drawing/2014/main" id="{70A763CF-43C8-2B36-5644-78B9A637D39C}"/>
              </a:ext>
            </a:extLst>
          </p:cNvPr>
          <p:cNvSpPr txBox="1"/>
          <p:nvPr/>
        </p:nvSpPr>
        <p:spPr>
          <a:xfrm>
            <a:off x="6096000" y="2122350"/>
            <a:ext cx="6096000" cy="830997"/>
          </a:xfrm>
          <a:prstGeom prst="rect">
            <a:avLst/>
          </a:prstGeom>
          <a:noFill/>
        </p:spPr>
        <p:txBody>
          <a:bodyPr wrap="square">
            <a:spAutoFit/>
          </a:bodyPr>
          <a:lstStyle/>
          <a:p>
            <a:pPr marL="0" marR="0" lvl="1" algn="ctr">
              <a:spcBef>
                <a:spcPts val="0"/>
              </a:spcBef>
              <a:spcAft>
                <a:spcPts val="0"/>
              </a:spcAft>
              <a:tabLst>
                <a:tab pos="914400" algn="l"/>
              </a:tabLst>
            </a:pPr>
            <a:r>
              <a:rPr lang="en-US" sz="2800" b="1" dirty="0">
                <a:solidFill>
                  <a:schemeClr val="accent3"/>
                </a:solidFill>
                <a:latin typeface="+mj-lt"/>
              </a:rPr>
              <a:t>$93M pipeline</a:t>
            </a:r>
          </a:p>
          <a:p>
            <a:pPr marL="0" marR="0" lvl="1" algn="ctr">
              <a:spcBef>
                <a:spcPts val="0"/>
              </a:spcBef>
              <a:spcAft>
                <a:spcPts val="0"/>
              </a:spcAft>
              <a:tabLst>
                <a:tab pos="914400" algn="l"/>
              </a:tabLst>
            </a:pPr>
            <a:r>
              <a:rPr lang="en-US" sz="2000" i="1" dirty="0">
                <a:latin typeface="+mj-lt"/>
              </a:rPr>
              <a:t>Potential contracts </a:t>
            </a:r>
            <a:endParaRPr lang="fr-FR" sz="4400" dirty="0">
              <a:latin typeface="+mj-lt"/>
            </a:endParaRPr>
          </a:p>
        </p:txBody>
      </p:sp>
      <p:sp>
        <p:nvSpPr>
          <p:cNvPr id="7" name="Title 5">
            <a:extLst>
              <a:ext uri="{FF2B5EF4-FFF2-40B4-BE49-F238E27FC236}">
                <a16:creationId xmlns:a16="http://schemas.microsoft.com/office/drawing/2014/main" id="{29BB94CD-077B-4861-A250-705625BEF9B0}"/>
              </a:ext>
            </a:extLst>
          </p:cNvPr>
          <p:cNvSpPr>
            <a:spLocks noGrp="1"/>
          </p:cNvSpPr>
          <p:nvPr>
            <p:ph type="title"/>
          </p:nvPr>
        </p:nvSpPr>
        <p:spPr>
          <a:xfrm>
            <a:off x="566280" y="155952"/>
            <a:ext cx="10742520" cy="850189"/>
          </a:xfrm>
        </p:spPr>
        <p:txBody>
          <a:bodyPr/>
          <a:lstStyle/>
          <a:p>
            <a:r>
              <a:rPr lang="en-US" sz="3600" b="1" dirty="0">
                <a:latin typeface="+mj-lt"/>
              </a:rPr>
              <a:t>2025 Outlook</a:t>
            </a:r>
          </a:p>
        </p:txBody>
      </p:sp>
      <p:sp>
        <p:nvSpPr>
          <p:cNvPr id="2" name="ZoneTexte 2">
            <a:extLst>
              <a:ext uri="{FF2B5EF4-FFF2-40B4-BE49-F238E27FC236}">
                <a16:creationId xmlns:a16="http://schemas.microsoft.com/office/drawing/2014/main" id="{AF028D6C-394F-60AE-B3C5-BF2D2B9A4200}"/>
              </a:ext>
            </a:extLst>
          </p:cNvPr>
          <p:cNvSpPr txBox="1"/>
          <p:nvPr/>
        </p:nvSpPr>
        <p:spPr>
          <a:xfrm>
            <a:off x="0" y="2122351"/>
            <a:ext cx="6096000" cy="830997"/>
          </a:xfrm>
          <a:prstGeom prst="rect">
            <a:avLst/>
          </a:prstGeom>
          <a:noFill/>
        </p:spPr>
        <p:txBody>
          <a:bodyPr wrap="square">
            <a:spAutoFit/>
          </a:bodyPr>
          <a:lstStyle/>
          <a:p>
            <a:pPr marL="0" lvl="1" algn="ctr">
              <a:tabLst>
                <a:tab pos="914400" algn="l"/>
              </a:tabLst>
            </a:pPr>
            <a:r>
              <a:rPr lang="en-US" sz="2800" b="1" dirty="0">
                <a:solidFill>
                  <a:schemeClr val="accent3"/>
                </a:solidFill>
                <a:latin typeface="+mj-lt"/>
              </a:rPr>
              <a:t>Bookings +80%</a:t>
            </a:r>
          </a:p>
          <a:p>
            <a:pPr marL="0" marR="0" lvl="1" algn="ctr">
              <a:spcBef>
                <a:spcPts val="0"/>
              </a:spcBef>
              <a:spcAft>
                <a:spcPts val="0"/>
              </a:spcAft>
              <a:tabLst>
                <a:tab pos="914400" algn="l"/>
              </a:tabLst>
            </a:pPr>
            <a:r>
              <a:rPr lang="en-US" sz="2000" i="1" dirty="0">
                <a:latin typeface="+mj-lt"/>
                <a:ea typeface="Times New Roman" panose="02020603050405020304" pitchFamily="18" charset="0"/>
                <a:cs typeface="Aptos" panose="020B0004020202020204" pitchFamily="34" charset="0"/>
              </a:rPr>
              <a:t>vs. same time in prior year</a:t>
            </a:r>
            <a:endParaRPr lang="fr-FR" sz="3200" i="1" dirty="0">
              <a:latin typeface="+mj-lt"/>
            </a:endParaRPr>
          </a:p>
        </p:txBody>
      </p:sp>
      <p:sp>
        <p:nvSpPr>
          <p:cNvPr id="5" name="ZoneTexte 2">
            <a:extLst>
              <a:ext uri="{FF2B5EF4-FFF2-40B4-BE49-F238E27FC236}">
                <a16:creationId xmlns:a16="http://schemas.microsoft.com/office/drawing/2014/main" id="{A322B9D9-0F24-0291-68AB-D3F313E1252A}"/>
              </a:ext>
            </a:extLst>
          </p:cNvPr>
          <p:cNvSpPr txBox="1"/>
          <p:nvPr/>
        </p:nvSpPr>
        <p:spPr>
          <a:xfrm>
            <a:off x="6096000" y="4290993"/>
            <a:ext cx="6096001" cy="1138773"/>
          </a:xfrm>
          <a:prstGeom prst="rect">
            <a:avLst/>
          </a:prstGeom>
          <a:noFill/>
        </p:spPr>
        <p:txBody>
          <a:bodyPr wrap="square">
            <a:spAutoFit/>
          </a:bodyPr>
          <a:lstStyle/>
          <a:p>
            <a:pPr lvl="1" algn="ctr">
              <a:tabLst>
                <a:tab pos="914400" algn="l"/>
              </a:tabLst>
            </a:pPr>
            <a:r>
              <a:rPr lang="en-US" sz="2800" b="1" dirty="0">
                <a:solidFill>
                  <a:schemeClr val="accent3"/>
                </a:solidFill>
                <a:latin typeface="+mj-lt"/>
              </a:rPr>
              <a:t>OSPT projects</a:t>
            </a:r>
          </a:p>
          <a:p>
            <a:pPr marL="0" marR="0" lvl="1" algn="ctr">
              <a:spcBef>
                <a:spcPts val="0"/>
              </a:spcBef>
              <a:spcAft>
                <a:spcPts val="0"/>
              </a:spcAft>
              <a:tabLst>
                <a:tab pos="914400" algn="l"/>
              </a:tabLst>
            </a:pPr>
            <a:r>
              <a:rPr lang="en-US" sz="2000" i="1" dirty="0">
                <a:latin typeface="+mj-lt"/>
              </a:rPr>
              <a:t>At least one agreement expected to </a:t>
            </a:r>
          </a:p>
          <a:p>
            <a:pPr marL="0" marR="0" lvl="1" algn="ctr">
              <a:spcBef>
                <a:spcPts val="0"/>
              </a:spcBef>
              <a:spcAft>
                <a:spcPts val="0"/>
              </a:spcAft>
              <a:tabLst>
                <a:tab pos="914400" algn="l"/>
              </a:tabLst>
            </a:pPr>
            <a:r>
              <a:rPr lang="en-US" sz="2000" i="1" dirty="0">
                <a:latin typeface="+mj-lt"/>
              </a:rPr>
              <a:t>be signed in H1 2025</a:t>
            </a:r>
          </a:p>
        </p:txBody>
      </p:sp>
      <p:sp>
        <p:nvSpPr>
          <p:cNvPr id="8" name="ZoneTexte 2">
            <a:extLst>
              <a:ext uri="{FF2B5EF4-FFF2-40B4-BE49-F238E27FC236}">
                <a16:creationId xmlns:a16="http://schemas.microsoft.com/office/drawing/2014/main" id="{69EF9AB4-9811-13F3-795D-40F36E99818D}"/>
              </a:ext>
            </a:extLst>
          </p:cNvPr>
          <p:cNvSpPr txBox="1"/>
          <p:nvPr/>
        </p:nvSpPr>
        <p:spPr>
          <a:xfrm>
            <a:off x="0" y="4446476"/>
            <a:ext cx="6096001" cy="830997"/>
          </a:xfrm>
          <a:prstGeom prst="rect">
            <a:avLst/>
          </a:prstGeom>
          <a:noFill/>
        </p:spPr>
        <p:txBody>
          <a:bodyPr wrap="square">
            <a:spAutoFit/>
          </a:bodyPr>
          <a:lstStyle/>
          <a:p>
            <a:pPr marR="0" lvl="1" algn="ctr">
              <a:spcBef>
                <a:spcPts val="0"/>
              </a:spcBef>
              <a:spcAft>
                <a:spcPts val="0"/>
              </a:spcAft>
              <a:tabLst>
                <a:tab pos="914400" algn="l"/>
              </a:tabLst>
            </a:pPr>
            <a:r>
              <a:rPr lang="en-US" sz="2800" b="1" dirty="0">
                <a:solidFill>
                  <a:schemeClr val="accent3"/>
                </a:solidFill>
                <a:latin typeface="+mj-lt"/>
              </a:rPr>
              <a:t>&gt;80 active engagements </a:t>
            </a:r>
          </a:p>
          <a:p>
            <a:pPr marR="0" lvl="1" algn="ctr">
              <a:spcBef>
                <a:spcPts val="0"/>
              </a:spcBef>
              <a:spcAft>
                <a:spcPts val="0"/>
              </a:spcAft>
              <a:tabLst>
                <a:tab pos="914400" algn="l"/>
              </a:tabLst>
            </a:pPr>
            <a:r>
              <a:rPr lang="en-US" sz="2000" i="1" dirty="0">
                <a:latin typeface="+mj-lt"/>
              </a:rPr>
              <a:t>On new post-quantum TPM product opportunities</a:t>
            </a:r>
          </a:p>
        </p:txBody>
      </p:sp>
    </p:spTree>
    <p:extLst>
      <p:ext uri="{BB962C8B-B14F-4D97-AF65-F5344CB8AC3E}">
        <p14:creationId xmlns:p14="http://schemas.microsoft.com/office/powerpoint/2010/main" val="2098069289"/>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75EC0-5F31-08C5-0368-8BA8D6998776}"/>
            </a:ext>
          </a:extLst>
        </p:cNvPr>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EE551FD0-5CC7-B116-9D24-9881C67F7153}"/>
              </a:ext>
            </a:extLst>
          </p:cNvPr>
          <p:cNvGraphicFramePr>
            <a:graphicFrameLocks noGrp="1"/>
          </p:cNvGraphicFramePr>
          <p:nvPr>
            <p:extLst>
              <p:ext uri="{D42A27DB-BD31-4B8C-83A1-F6EECF244321}">
                <p14:modId xmlns:p14="http://schemas.microsoft.com/office/powerpoint/2010/main" val="355676965"/>
              </p:ext>
            </p:extLst>
          </p:nvPr>
        </p:nvGraphicFramePr>
        <p:xfrm>
          <a:off x="1" y="1126435"/>
          <a:ext cx="4944139" cy="5731564"/>
        </p:xfrm>
        <a:graphic>
          <a:graphicData uri="http://schemas.openxmlformats.org/drawingml/2006/table">
            <a:tbl>
              <a:tblPr bandRow="1">
                <a:tableStyleId>{5C22544A-7EE6-4342-B048-85BDC9FD1C3A}</a:tableStyleId>
              </a:tblPr>
              <a:tblGrid>
                <a:gridCol w="4944139">
                  <a:extLst>
                    <a:ext uri="{9D8B030D-6E8A-4147-A177-3AD203B41FA5}">
                      <a16:colId xmlns:a16="http://schemas.microsoft.com/office/drawing/2014/main" val="2713039502"/>
                    </a:ext>
                  </a:extLst>
                </a:gridCol>
              </a:tblGrid>
              <a:tr h="5731564">
                <a:tc>
                  <a:txBody>
                    <a:bodyPr/>
                    <a:lstStyle/>
                    <a:p>
                      <a:pPr marL="457200" marR="0" lvl="1" algn="ctr" defTabSz="914400" rtl="0" eaLnBrk="1" latinLnBrk="0" hangingPunct="1">
                        <a:spcBef>
                          <a:spcPts val="0"/>
                        </a:spcBef>
                        <a:spcAft>
                          <a:spcPts val="0"/>
                        </a:spcAft>
                        <a:tabLst>
                          <a:tab pos="914400" algn="l"/>
                        </a:tabLst>
                      </a:pPr>
                      <a:endParaRPr lang="en-US" sz="3200" b="1" kern="0" dirty="0">
                        <a:solidFill>
                          <a:srgbClr val="0070C0"/>
                        </a:solidFill>
                        <a:effectLst/>
                        <a:latin typeface="+mn-lt"/>
                        <a:ea typeface="+mn-ea"/>
                        <a:cs typeface="+mn-cs"/>
                      </a:endParaRPr>
                    </a:p>
                    <a:p>
                      <a:pPr marL="0" marR="0" lvl="1" algn="ctr" defTabSz="914400" rtl="0" eaLnBrk="1" latinLnBrk="0" hangingPunct="1">
                        <a:spcBef>
                          <a:spcPts val="0"/>
                        </a:spcBef>
                        <a:spcAft>
                          <a:spcPts val="0"/>
                        </a:spcAft>
                        <a:tabLst>
                          <a:tab pos="914400" algn="l"/>
                        </a:tabLst>
                      </a:pPr>
                      <a:r>
                        <a:rPr lang="en-US" sz="3200" b="1" kern="1200" dirty="0">
                          <a:solidFill>
                            <a:schemeClr val="accent3"/>
                          </a:solidFill>
                          <a:latin typeface="+mj-lt"/>
                          <a:ea typeface="+mn-ea"/>
                          <a:cs typeface="+mn-cs"/>
                        </a:rPr>
                        <a:t>Quantum </a:t>
                      </a:r>
                    </a:p>
                    <a:p>
                      <a:pPr marL="0" marR="0" lvl="1" algn="ctr" defTabSz="914400" rtl="0" eaLnBrk="1" latinLnBrk="0" hangingPunct="1">
                        <a:spcBef>
                          <a:spcPts val="0"/>
                        </a:spcBef>
                        <a:spcAft>
                          <a:spcPts val="0"/>
                        </a:spcAft>
                        <a:tabLst>
                          <a:tab pos="914400" algn="l"/>
                        </a:tabLst>
                      </a:pPr>
                      <a:r>
                        <a:rPr lang="en-US" sz="3200" b="1" kern="1200" dirty="0">
                          <a:solidFill>
                            <a:schemeClr val="accent3"/>
                          </a:solidFill>
                          <a:latin typeface="+mj-lt"/>
                          <a:ea typeface="+mn-ea"/>
                          <a:cs typeface="+mn-cs"/>
                        </a:rPr>
                        <a:t>Roadmap</a:t>
                      </a:r>
                    </a:p>
                    <a:p>
                      <a:pPr marR="0" lvl="1" algn="ctr">
                        <a:spcBef>
                          <a:spcPts val="0"/>
                        </a:spcBef>
                        <a:spcAft>
                          <a:spcPts val="0"/>
                        </a:spcAft>
                        <a:tabLst>
                          <a:tab pos="914400" algn="l"/>
                        </a:tabLst>
                      </a:pPr>
                      <a:endParaRPr lang="en-US" sz="3200" b="1" dirty="0">
                        <a:solidFill>
                          <a:srgbClr val="0070C0"/>
                        </a:solidFill>
                        <a:effectLst/>
                        <a:latin typeface="+mn-lt"/>
                        <a:ea typeface="Times New Roman" panose="02020603050405020304" pitchFamily="18" charset="0"/>
                        <a:cs typeface="Aptos" panose="020B0004020202020204" pitchFamily="34" charset="0"/>
                      </a:endParaRPr>
                    </a:p>
                    <a:p>
                      <a:pPr marL="0" marR="0" lvl="2" algn="ctr">
                        <a:spcBef>
                          <a:spcPts val="0"/>
                        </a:spcBef>
                        <a:spcAft>
                          <a:spcPts val="0"/>
                        </a:spcAft>
                        <a:tabLst>
                          <a:tab pos="1371600" algn="l"/>
                        </a:tabLst>
                      </a:pPr>
                      <a:r>
                        <a:rPr lang="en-US" sz="2400" b="1" dirty="0">
                          <a:effectLst/>
                          <a:latin typeface="+mn-lt"/>
                          <a:ea typeface="Aptos" panose="020B0004020202020204" pitchFamily="34" charset="0"/>
                          <a:cs typeface="Aptos" panose="020B0004020202020204" pitchFamily="34" charset="0"/>
                        </a:rPr>
                        <a:t>$20M investment </a:t>
                      </a:r>
                    </a:p>
                    <a:p>
                      <a:pPr marL="0" marR="0" lvl="2" algn="ctr">
                        <a:spcBef>
                          <a:spcPts val="0"/>
                        </a:spcBef>
                        <a:spcAft>
                          <a:spcPts val="0"/>
                        </a:spcAft>
                        <a:tabLst>
                          <a:tab pos="1371600" algn="l"/>
                        </a:tabLst>
                      </a:pPr>
                      <a:r>
                        <a:rPr lang="en-US" sz="2400" dirty="0">
                          <a:effectLst/>
                          <a:latin typeface="+mn-lt"/>
                          <a:ea typeface="Aptos" panose="020B0004020202020204" pitchFamily="34" charset="0"/>
                          <a:cs typeface="Aptos" panose="020B0004020202020204" pitchFamily="34" charset="0"/>
                        </a:rPr>
                        <a:t>in multiple Quantum companies</a:t>
                      </a:r>
                      <a:endParaRPr lang="en-US" sz="2800" dirty="0">
                        <a:effectLst/>
                        <a:latin typeface="+mn-lt"/>
                        <a:ea typeface="Aptos" panose="020B0004020202020204" pitchFamily="34" charset="0"/>
                        <a:cs typeface="Aptos" panose="020B0004020202020204" pitchFamily="34" charset="0"/>
                      </a:endParaRPr>
                    </a:p>
                    <a:p>
                      <a:pPr marR="0" lvl="2" algn="ctr">
                        <a:spcBef>
                          <a:spcPts val="0"/>
                        </a:spcBef>
                        <a:spcAft>
                          <a:spcPts val="0"/>
                        </a:spcAft>
                        <a:tabLst>
                          <a:tab pos="1371600" algn="l"/>
                        </a:tabLst>
                      </a:pPr>
                      <a:endParaRPr lang="en-US" sz="2400" dirty="0">
                        <a:effectLst/>
                        <a:latin typeface="+mn-lt"/>
                        <a:ea typeface="Aptos" panose="020B0004020202020204" pitchFamily="34" charset="0"/>
                        <a:cs typeface="Aptos" panose="020B0004020202020204" pitchFamily="34" charset="0"/>
                      </a:endParaRPr>
                    </a:p>
                    <a:p>
                      <a:pPr marL="0" marR="0" lvl="2" algn="ctr">
                        <a:spcBef>
                          <a:spcPts val="0"/>
                        </a:spcBef>
                        <a:spcAft>
                          <a:spcPts val="0"/>
                        </a:spcAft>
                        <a:tabLst>
                          <a:tab pos="1371600" algn="l"/>
                        </a:tabLst>
                      </a:pPr>
                      <a:r>
                        <a:rPr lang="en-US" sz="2400" b="1" dirty="0">
                          <a:effectLst/>
                          <a:latin typeface="+mn-lt"/>
                          <a:ea typeface="Aptos" panose="020B0004020202020204" pitchFamily="34" charset="0"/>
                          <a:cs typeface="Aptos" panose="020B0004020202020204" pitchFamily="34" charset="0"/>
                        </a:rPr>
                        <a:t>Goal </a:t>
                      </a:r>
                    </a:p>
                    <a:p>
                      <a:pPr marL="0" marR="0" lvl="2" algn="ctr">
                        <a:spcBef>
                          <a:spcPts val="0"/>
                        </a:spcBef>
                        <a:spcAft>
                          <a:spcPts val="0"/>
                        </a:spcAft>
                        <a:tabLst>
                          <a:tab pos="1371600" algn="l"/>
                        </a:tabLst>
                      </a:pPr>
                      <a:r>
                        <a:rPr lang="en-US" sz="2400" dirty="0">
                          <a:effectLst/>
                          <a:latin typeface="+mn-lt"/>
                          <a:ea typeface="Aptos" panose="020B0004020202020204" pitchFamily="34" charset="0"/>
                          <a:cs typeface="Aptos" panose="020B0004020202020204" pitchFamily="34" charset="0"/>
                        </a:rPr>
                        <a:t>Identify opportunities </a:t>
                      </a:r>
                    </a:p>
                    <a:p>
                      <a:pPr marL="0" marR="0" lvl="2" algn="ctr">
                        <a:spcBef>
                          <a:spcPts val="0"/>
                        </a:spcBef>
                        <a:spcAft>
                          <a:spcPts val="0"/>
                        </a:spcAft>
                        <a:tabLst>
                          <a:tab pos="1371600" algn="l"/>
                        </a:tabLst>
                      </a:pPr>
                      <a:r>
                        <a:rPr lang="en-US" sz="2400" dirty="0">
                          <a:effectLst/>
                          <a:latin typeface="+mn-lt"/>
                          <a:ea typeface="Aptos" panose="020B0004020202020204" pitchFamily="34" charset="0"/>
                          <a:cs typeface="Aptos" panose="020B0004020202020204" pitchFamily="34" charset="0"/>
                        </a:rPr>
                        <a:t>to integrate our technologies and enhance our Quantum Roadmap</a:t>
                      </a:r>
                      <a:endParaRPr lang="en-US" sz="2800" dirty="0">
                        <a:effectLst/>
                        <a:latin typeface="+mn-lt"/>
                        <a:ea typeface="Aptos" panose="020B0004020202020204" pitchFamily="34" charset="0"/>
                        <a:cs typeface="Aptos" panose="020B0004020202020204" pitchFamily="34" charset="0"/>
                      </a:endParaRPr>
                    </a:p>
                    <a:p>
                      <a:endParaRPr lang="en-US" dirty="0">
                        <a:latin typeface="+mn-lt"/>
                      </a:endParaRPr>
                    </a:p>
                  </a:txBody>
                  <a:tcPr>
                    <a:solidFill>
                      <a:schemeClr val="bg1">
                        <a:lumMod val="95000"/>
                      </a:schemeClr>
                    </a:solidFill>
                  </a:tcPr>
                </a:tc>
                <a:extLst>
                  <a:ext uri="{0D108BD9-81ED-4DB2-BD59-A6C34878D82A}">
                    <a16:rowId xmlns:a16="http://schemas.microsoft.com/office/drawing/2014/main" val="2132316018"/>
                  </a:ext>
                </a:extLst>
              </a:tr>
            </a:tbl>
          </a:graphicData>
        </a:graphic>
      </p:graphicFrame>
      <p:sp>
        <p:nvSpPr>
          <p:cNvPr id="7" name="Title 5">
            <a:extLst>
              <a:ext uri="{FF2B5EF4-FFF2-40B4-BE49-F238E27FC236}">
                <a16:creationId xmlns:a16="http://schemas.microsoft.com/office/drawing/2014/main" id="{29BB94CD-077B-4861-A250-705625BEF9B0}"/>
              </a:ext>
            </a:extLst>
          </p:cNvPr>
          <p:cNvSpPr>
            <a:spLocks noGrp="1"/>
          </p:cNvSpPr>
          <p:nvPr>
            <p:ph type="title"/>
          </p:nvPr>
        </p:nvSpPr>
        <p:spPr>
          <a:xfrm>
            <a:off x="566280" y="155952"/>
            <a:ext cx="10742520" cy="850189"/>
          </a:xfrm>
        </p:spPr>
        <p:txBody>
          <a:bodyPr/>
          <a:lstStyle/>
          <a:p>
            <a:r>
              <a:rPr lang="en-US" sz="3600" b="1" dirty="0">
                <a:latin typeface="+mj-lt"/>
              </a:rPr>
              <a:t>Strategy for 2025 and Beyond</a:t>
            </a:r>
          </a:p>
        </p:txBody>
      </p:sp>
      <p:graphicFrame>
        <p:nvGraphicFramePr>
          <p:cNvPr id="11" name="Diagram 10">
            <a:extLst>
              <a:ext uri="{FF2B5EF4-FFF2-40B4-BE49-F238E27FC236}">
                <a16:creationId xmlns:a16="http://schemas.microsoft.com/office/drawing/2014/main" id="{20559AE4-3FA2-62BB-43B3-79E8A4AE1059}"/>
              </a:ext>
            </a:extLst>
          </p:cNvPr>
          <p:cNvGraphicFramePr/>
          <p:nvPr>
            <p:extLst>
              <p:ext uri="{D42A27DB-BD31-4B8C-83A1-F6EECF244321}">
                <p14:modId xmlns:p14="http://schemas.microsoft.com/office/powerpoint/2010/main" val="2365012494"/>
              </p:ext>
            </p:extLst>
          </p:nvPr>
        </p:nvGraphicFramePr>
        <p:xfrm>
          <a:off x="4594448" y="128338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4761903"/>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E10D6A0-E08F-3613-1617-DCC36BC43AC9}"/>
              </a:ext>
            </a:extLst>
          </p:cNvPr>
          <p:cNvSpPr/>
          <p:nvPr/>
        </p:nvSpPr>
        <p:spPr>
          <a:xfrm>
            <a:off x="428" y="241"/>
            <a:ext cx="12191144" cy="1114639"/>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grpSp>
        <p:nvGrpSpPr>
          <p:cNvPr id="97" name="Group 96">
            <a:extLst>
              <a:ext uri="{FF2B5EF4-FFF2-40B4-BE49-F238E27FC236}">
                <a16:creationId xmlns:a16="http://schemas.microsoft.com/office/drawing/2014/main" id="{2BE97999-8B88-D6DD-FD43-BC99E6AD8E25}"/>
              </a:ext>
            </a:extLst>
          </p:cNvPr>
          <p:cNvGrpSpPr/>
          <p:nvPr/>
        </p:nvGrpSpPr>
        <p:grpSpPr>
          <a:xfrm>
            <a:off x="6110313" y="4352358"/>
            <a:ext cx="4022930" cy="2081658"/>
            <a:chOff x="5194653" y="3595727"/>
            <a:chExt cx="6634109" cy="3432808"/>
          </a:xfrm>
        </p:grpSpPr>
        <p:sp>
          <p:nvSpPr>
            <p:cNvPr id="6" name="object 6"/>
            <p:cNvSpPr txBox="1"/>
            <p:nvPr/>
          </p:nvSpPr>
          <p:spPr>
            <a:xfrm>
              <a:off x="7614991" y="3595727"/>
              <a:ext cx="2128097" cy="422709"/>
            </a:xfrm>
            <a:prstGeom prst="rect">
              <a:avLst/>
            </a:prstGeom>
          </p:spPr>
          <p:txBody>
            <a:bodyPr vert="horz" wrap="square" lIns="0" tIns="10012" rIns="0" bIns="0" rtlCol="0">
              <a:spAutoFit/>
            </a:bodyPr>
            <a:lstStyle/>
            <a:p>
              <a:pPr marL="7701">
                <a:spcBef>
                  <a:spcPts val="79"/>
                </a:spcBef>
              </a:pPr>
              <a:r>
                <a:rPr sz="1600" b="1" spc="-15" dirty="0">
                  <a:latin typeface="Calibri" panose="020F0502020204030204" pitchFamily="34" charset="0"/>
                  <a:cs typeface="Calibri" panose="020F0502020204030204" pitchFamily="34" charset="0"/>
                </a:rPr>
                <a:t>TPM</a:t>
              </a:r>
              <a:endParaRPr sz="1600" b="1" dirty="0">
                <a:latin typeface="Calibri" panose="020F0502020204030204" pitchFamily="34" charset="0"/>
                <a:cs typeface="Calibri" panose="020F0502020204030204" pitchFamily="34" charset="0"/>
              </a:endParaRPr>
            </a:p>
          </p:txBody>
        </p:sp>
        <p:sp>
          <p:nvSpPr>
            <p:cNvPr id="18" name="object 18"/>
            <p:cNvSpPr txBox="1"/>
            <p:nvPr/>
          </p:nvSpPr>
          <p:spPr>
            <a:xfrm>
              <a:off x="7792731" y="4323605"/>
              <a:ext cx="481965" cy="245709"/>
            </a:xfrm>
            <a:prstGeom prst="rect">
              <a:avLst/>
            </a:prstGeom>
          </p:spPr>
          <p:txBody>
            <a:bodyPr vert="horz" wrap="square" lIns="0" tIns="10397" rIns="0" bIns="0" rtlCol="0">
              <a:spAutoFit/>
            </a:bodyPr>
            <a:lstStyle/>
            <a:p>
              <a:pPr marL="7701">
                <a:spcBef>
                  <a:spcPts val="82"/>
                </a:spcBef>
              </a:pPr>
              <a:r>
                <a:rPr sz="900" spc="-12" dirty="0">
                  <a:latin typeface="Calibri" panose="020F0502020204030204" pitchFamily="34" charset="0"/>
                  <a:cs typeface="Calibri" panose="020F0502020204030204" pitchFamily="34" charset="0"/>
                </a:rPr>
                <a:t>+31%</a:t>
              </a:r>
              <a:endParaRPr sz="900">
                <a:latin typeface="Calibri" panose="020F0502020204030204" pitchFamily="34" charset="0"/>
                <a:cs typeface="Calibri" panose="020F0502020204030204" pitchFamily="34" charset="0"/>
              </a:endParaRPr>
            </a:p>
          </p:txBody>
        </p:sp>
        <p:sp>
          <p:nvSpPr>
            <p:cNvPr id="25" name="object 25"/>
            <p:cNvSpPr txBox="1"/>
            <p:nvPr/>
          </p:nvSpPr>
          <p:spPr>
            <a:xfrm>
              <a:off x="8012871" y="4994391"/>
              <a:ext cx="481965" cy="245709"/>
            </a:xfrm>
            <a:prstGeom prst="rect">
              <a:avLst/>
            </a:prstGeom>
          </p:spPr>
          <p:txBody>
            <a:bodyPr vert="horz" wrap="square" lIns="0" tIns="10397" rIns="0" bIns="0" rtlCol="0">
              <a:spAutoFit/>
            </a:bodyPr>
            <a:lstStyle/>
            <a:p>
              <a:pPr marL="7701">
                <a:spcBef>
                  <a:spcPts val="82"/>
                </a:spcBef>
              </a:pPr>
              <a:r>
                <a:rPr sz="900" spc="-12" dirty="0">
                  <a:latin typeface="Calibri" panose="020F0502020204030204" pitchFamily="34" charset="0"/>
                  <a:cs typeface="Calibri" panose="020F0502020204030204" pitchFamily="34" charset="0"/>
                </a:rPr>
                <a:t>+21%</a:t>
              </a:r>
              <a:endParaRPr sz="900">
                <a:latin typeface="Calibri" panose="020F0502020204030204" pitchFamily="34" charset="0"/>
                <a:cs typeface="Calibri" panose="020F0502020204030204" pitchFamily="34" charset="0"/>
              </a:endParaRPr>
            </a:p>
          </p:txBody>
        </p:sp>
        <p:sp>
          <p:nvSpPr>
            <p:cNvPr id="26" name="object 26"/>
            <p:cNvSpPr txBox="1"/>
            <p:nvPr/>
          </p:nvSpPr>
          <p:spPr>
            <a:xfrm>
              <a:off x="10137561" y="5670269"/>
              <a:ext cx="481965" cy="245709"/>
            </a:xfrm>
            <a:prstGeom prst="rect">
              <a:avLst/>
            </a:prstGeom>
          </p:spPr>
          <p:txBody>
            <a:bodyPr vert="horz" wrap="square" lIns="0" tIns="10397" rIns="0" bIns="0" rtlCol="0">
              <a:spAutoFit/>
            </a:bodyPr>
            <a:lstStyle/>
            <a:p>
              <a:pPr marL="7701">
                <a:spcBef>
                  <a:spcPts val="82"/>
                </a:spcBef>
              </a:pPr>
              <a:r>
                <a:rPr sz="900" spc="-12" dirty="0">
                  <a:latin typeface="Calibri" panose="020F0502020204030204" pitchFamily="34" charset="0"/>
                  <a:cs typeface="Calibri" panose="020F0502020204030204" pitchFamily="34" charset="0"/>
                </a:rPr>
                <a:t>+30%</a:t>
              </a:r>
              <a:endParaRPr sz="900" dirty="0">
                <a:latin typeface="Calibri" panose="020F0502020204030204" pitchFamily="34" charset="0"/>
                <a:cs typeface="Calibri" panose="020F0502020204030204" pitchFamily="34" charset="0"/>
              </a:endParaRPr>
            </a:p>
          </p:txBody>
        </p:sp>
        <p:sp>
          <p:nvSpPr>
            <p:cNvPr id="27" name="object 27"/>
            <p:cNvSpPr txBox="1"/>
            <p:nvPr/>
          </p:nvSpPr>
          <p:spPr>
            <a:xfrm>
              <a:off x="11204146" y="6318247"/>
              <a:ext cx="375920" cy="245709"/>
            </a:xfrm>
            <a:prstGeom prst="rect">
              <a:avLst/>
            </a:prstGeom>
          </p:spPr>
          <p:txBody>
            <a:bodyPr vert="horz" wrap="square" lIns="0" tIns="10397" rIns="0" bIns="0" rtlCol="0">
              <a:spAutoFit/>
            </a:bodyPr>
            <a:lstStyle/>
            <a:p>
              <a:pPr marL="7701">
                <a:spcBef>
                  <a:spcPts val="82"/>
                </a:spcBef>
              </a:pPr>
              <a:r>
                <a:rPr sz="900" spc="-15" dirty="0">
                  <a:latin typeface="Calibri" panose="020F0502020204030204" pitchFamily="34" charset="0"/>
                  <a:cs typeface="Calibri" panose="020F0502020204030204" pitchFamily="34" charset="0"/>
                </a:rPr>
                <a:t>+3%</a:t>
              </a:r>
              <a:endParaRPr sz="900">
                <a:latin typeface="Calibri" panose="020F0502020204030204" pitchFamily="34" charset="0"/>
                <a:cs typeface="Calibri" panose="020F0502020204030204" pitchFamily="34" charset="0"/>
              </a:endParaRPr>
            </a:p>
          </p:txBody>
        </p:sp>
        <p:sp>
          <p:nvSpPr>
            <p:cNvPr id="28" name="object 28"/>
            <p:cNvSpPr txBox="1"/>
            <p:nvPr/>
          </p:nvSpPr>
          <p:spPr>
            <a:xfrm>
              <a:off x="7523469" y="6808204"/>
              <a:ext cx="119380" cy="220331"/>
            </a:xfrm>
            <a:prstGeom prst="rect">
              <a:avLst/>
            </a:prstGeom>
          </p:spPr>
          <p:txBody>
            <a:bodyPr vert="horz" wrap="square" lIns="0" tIns="10397" rIns="0" bIns="0" rtlCol="0">
              <a:spAutoFit/>
            </a:bodyPr>
            <a:lstStyle/>
            <a:p>
              <a:pPr marL="7701">
                <a:spcBef>
                  <a:spcPts val="82"/>
                </a:spcBef>
              </a:pPr>
              <a:r>
                <a:rPr sz="800" b="1" spc="9" dirty="0">
                  <a:solidFill>
                    <a:schemeClr val="tx2"/>
                  </a:solidFill>
                  <a:latin typeface="Calibri" panose="020F0502020204030204" pitchFamily="34" charset="0"/>
                  <a:cs typeface="Calibri" panose="020F0502020204030204" pitchFamily="34" charset="0"/>
                </a:rPr>
                <a:t>0</a:t>
              </a:r>
              <a:endParaRPr sz="800">
                <a:solidFill>
                  <a:schemeClr val="tx2"/>
                </a:solidFill>
                <a:latin typeface="Calibri" panose="020F0502020204030204" pitchFamily="34" charset="0"/>
                <a:cs typeface="Calibri" panose="020F0502020204030204" pitchFamily="34" charset="0"/>
              </a:endParaRPr>
            </a:p>
          </p:txBody>
        </p:sp>
        <p:sp>
          <p:nvSpPr>
            <p:cNvPr id="29" name="object 29"/>
            <p:cNvSpPr txBox="1"/>
            <p:nvPr/>
          </p:nvSpPr>
          <p:spPr>
            <a:xfrm>
              <a:off x="8295232" y="6808204"/>
              <a:ext cx="212726" cy="220331"/>
            </a:xfrm>
            <a:prstGeom prst="rect">
              <a:avLst/>
            </a:prstGeom>
          </p:spPr>
          <p:txBody>
            <a:bodyPr vert="horz" wrap="square" lIns="0" tIns="10397" rIns="0" bIns="0" rtlCol="0">
              <a:spAutoFit/>
            </a:bodyPr>
            <a:lstStyle/>
            <a:p>
              <a:pPr marL="7701">
                <a:spcBef>
                  <a:spcPts val="82"/>
                </a:spcBef>
              </a:pPr>
              <a:r>
                <a:rPr sz="800" b="1" spc="-15" dirty="0">
                  <a:solidFill>
                    <a:schemeClr val="tx2"/>
                  </a:solidFill>
                  <a:latin typeface="Calibri" panose="020F0502020204030204" pitchFamily="34" charset="0"/>
                  <a:cs typeface="Calibri" panose="020F0502020204030204" pitchFamily="34" charset="0"/>
                </a:rPr>
                <a:t>50</a:t>
              </a:r>
              <a:endParaRPr sz="800" dirty="0">
                <a:solidFill>
                  <a:schemeClr val="tx2"/>
                </a:solidFill>
                <a:latin typeface="Calibri" panose="020F0502020204030204" pitchFamily="34" charset="0"/>
                <a:cs typeface="Calibri" panose="020F0502020204030204" pitchFamily="34" charset="0"/>
              </a:endParaRPr>
            </a:p>
          </p:txBody>
        </p:sp>
        <p:sp>
          <p:nvSpPr>
            <p:cNvPr id="30" name="object 30"/>
            <p:cNvSpPr txBox="1"/>
            <p:nvPr/>
          </p:nvSpPr>
          <p:spPr>
            <a:xfrm>
              <a:off x="9066832" y="6808204"/>
              <a:ext cx="306705" cy="220331"/>
            </a:xfrm>
            <a:prstGeom prst="rect">
              <a:avLst/>
            </a:prstGeom>
          </p:spPr>
          <p:txBody>
            <a:bodyPr vert="horz" wrap="square" lIns="0" tIns="10397" rIns="0" bIns="0" rtlCol="0">
              <a:spAutoFit/>
            </a:bodyPr>
            <a:lstStyle/>
            <a:p>
              <a:pPr marL="7701">
                <a:spcBef>
                  <a:spcPts val="82"/>
                </a:spcBef>
              </a:pPr>
              <a:r>
                <a:rPr sz="800" b="1" spc="-15" dirty="0">
                  <a:solidFill>
                    <a:schemeClr val="tx2"/>
                  </a:solidFill>
                  <a:latin typeface="Calibri" panose="020F0502020204030204" pitchFamily="34" charset="0"/>
                  <a:cs typeface="Calibri" panose="020F0502020204030204" pitchFamily="34" charset="0"/>
                </a:rPr>
                <a:t>100</a:t>
              </a:r>
              <a:endParaRPr sz="800" dirty="0">
                <a:solidFill>
                  <a:schemeClr val="tx2"/>
                </a:solidFill>
                <a:latin typeface="Calibri" panose="020F0502020204030204" pitchFamily="34" charset="0"/>
                <a:cs typeface="Calibri" panose="020F0502020204030204" pitchFamily="34" charset="0"/>
              </a:endParaRPr>
            </a:p>
          </p:txBody>
        </p:sp>
        <p:sp>
          <p:nvSpPr>
            <p:cNvPr id="31" name="object 31"/>
            <p:cNvSpPr txBox="1"/>
            <p:nvPr/>
          </p:nvSpPr>
          <p:spPr>
            <a:xfrm>
              <a:off x="9885239" y="6808204"/>
              <a:ext cx="306705" cy="220331"/>
            </a:xfrm>
            <a:prstGeom prst="rect">
              <a:avLst/>
            </a:prstGeom>
          </p:spPr>
          <p:txBody>
            <a:bodyPr vert="horz" wrap="square" lIns="0" tIns="10397" rIns="0" bIns="0" rtlCol="0">
              <a:spAutoFit/>
            </a:bodyPr>
            <a:lstStyle/>
            <a:p>
              <a:pPr marL="7701">
                <a:spcBef>
                  <a:spcPts val="82"/>
                </a:spcBef>
              </a:pPr>
              <a:r>
                <a:rPr sz="800" b="1" spc="-15" dirty="0">
                  <a:solidFill>
                    <a:schemeClr val="tx2"/>
                  </a:solidFill>
                  <a:latin typeface="Calibri" panose="020F0502020204030204" pitchFamily="34" charset="0"/>
                  <a:cs typeface="Calibri" panose="020F0502020204030204" pitchFamily="34" charset="0"/>
                </a:rPr>
                <a:t>150</a:t>
              </a:r>
              <a:endParaRPr sz="800">
                <a:solidFill>
                  <a:schemeClr val="tx2"/>
                </a:solidFill>
                <a:latin typeface="Calibri" panose="020F0502020204030204" pitchFamily="34" charset="0"/>
                <a:cs typeface="Calibri" panose="020F0502020204030204" pitchFamily="34" charset="0"/>
              </a:endParaRPr>
            </a:p>
          </p:txBody>
        </p:sp>
        <p:sp>
          <p:nvSpPr>
            <p:cNvPr id="32" name="object 32"/>
            <p:cNvSpPr txBox="1"/>
            <p:nvPr/>
          </p:nvSpPr>
          <p:spPr>
            <a:xfrm>
              <a:off x="10703648" y="6808204"/>
              <a:ext cx="306705" cy="220331"/>
            </a:xfrm>
            <a:prstGeom prst="rect">
              <a:avLst/>
            </a:prstGeom>
          </p:spPr>
          <p:txBody>
            <a:bodyPr vert="horz" wrap="square" lIns="0" tIns="10397" rIns="0" bIns="0" rtlCol="0">
              <a:spAutoFit/>
            </a:bodyPr>
            <a:lstStyle/>
            <a:p>
              <a:pPr marL="7701">
                <a:spcBef>
                  <a:spcPts val="82"/>
                </a:spcBef>
              </a:pPr>
              <a:r>
                <a:rPr sz="800" b="1" spc="-15" dirty="0">
                  <a:solidFill>
                    <a:schemeClr val="tx2"/>
                  </a:solidFill>
                  <a:latin typeface="Calibri" panose="020F0502020204030204" pitchFamily="34" charset="0"/>
                  <a:cs typeface="Calibri" panose="020F0502020204030204" pitchFamily="34" charset="0"/>
                </a:rPr>
                <a:t>200</a:t>
              </a:r>
              <a:endParaRPr sz="800" dirty="0">
                <a:solidFill>
                  <a:schemeClr val="tx2"/>
                </a:solidFill>
                <a:latin typeface="Calibri" panose="020F0502020204030204" pitchFamily="34" charset="0"/>
                <a:cs typeface="Calibri" panose="020F0502020204030204" pitchFamily="34" charset="0"/>
              </a:endParaRPr>
            </a:p>
          </p:txBody>
        </p:sp>
        <p:sp>
          <p:nvSpPr>
            <p:cNvPr id="33" name="object 33"/>
            <p:cNvSpPr txBox="1"/>
            <p:nvPr/>
          </p:nvSpPr>
          <p:spPr>
            <a:xfrm>
              <a:off x="11522057" y="6808204"/>
              <a:ext cx="306705" cy="220331"/>
            </a:xfrm>
            <a:prstGeom prst="rect">
              <a:avLst/>
            </a:prstGeom>
          </p:spPr>
          <p:txBody>
            <a:bodyPr vert="horz" wrap="square" lIns="0" tIns="10397" rIns="0" bIns="0" rtlCol="0">
              <a:spAutoFit/>
            </a:bodyPr>
            <a:lstStyle/>
            <a:p>
              <a:pPr marL="7701">
                <a:spcBef>
                  <a:spcPts val="82"/>
                </a:spcBef>
              </a:pPr>
              <a:r>
                <a:rPr sz="800" b="1" spc="-15" dirty="0">
                  <a:solidFill>
                    <a:schemeClr val="tx2"/>
                  </a:solidFill>
                  <a:latin typeface="Calibri" panose="020F0502020204030204" pitchFamily="34" charset="0"/>
                  <a:cs typeface="Calibri" panose="020F0502020204030204" pitchFamily="34" charset="0"/>
                </a:rPr>
                <a:t>250</a:t>
              </a:r>
              <a:endParaRPr sz="800">
                <a:solidFill>
                  <a:schemeClr val="tx2"/>
                </a:solidFill>
                <a:latin typeface="Calibri" panose="020F0502020204030204" pitchFamily="34" charset="0"/>
                <a:cs typeface="Calibri" panose="020F0502020204030204" pitchFamily="34" charset="0"/>
              </a:endParaRPr>
            </a:p>
          </p:txBody>
        </p:sp>
        <p:grpSp>
          <p:nvGrpSpPr>
            <p:cNvPr id="34" name="object 34"/>
            <p:cNvGrpSpPr/>
            <p:nvPr/>
          </p:nvGrpSpPr>
          <p:grpSpPr>
            <a:xfrm>
              <a:off x="7582967" y="4118222"/>
              <a:ext cx="4092582" cy="2680340"/>
              <a:chOff x="7582967" y="4118222"/>
              <a:chExt cx="4092582" cy="2680340"/>
            </a:xfrm>
          </p:grpSpPr>
          <p:sp>
            <p:nvSpPr>
              <p:cNvPr id="35" name="object 35"/>
              <p:cNvSpPr/>
              <p:nvPr/>
            </p:nvSpPr>
            <p:spPr>
              <a:xfrm>
                <a:off x="7582974" y="6731252"/>
                <a:ext cx="4092575" cy="67310"/>
              </a:xfrm>
              <a:custGeom>
                <a:avLst/>
                <a:gdLst/>
                <a:ahLst/>
                <a:cxnLst/>
                <a:rect l="l" t="t" r="r" b="b"/>
                <a:pathLst>
                  <a:path w="4092575" h="67309">
                    <a:moveTo>
                      <a:pt x="0" y="67003"/>
                    </a:moveTo>
                    <a:lnTo>
                      <a:pt x="4092346" y="67003"/>
                    </a:lnTo>
                  </a:path>
                  <a:path w="4092575" h="67309">
                    <a:moveTo>
                      <a:pt x="0" y="67003"/>
                    </a:moveTo>
                    <a:lnTo>
                      <a:pt x="0" y="0"/>
                    </a:lnTo>
                  </a:path>
                </a:pathLst>
              </a:custGeom>
              <a:ln w="10470">
                <a:solidFill>
                  <a:schemeClr val="tx2"/>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36" name="object 36"/>
              <p:cNvSpPr/>
              <p:nvPr/>
            </p:nvSpPr>
            <p:spPr>
              <a:xfrm>
                <a:off x="8401442" y="6731252"/>
                <a:ext cx="0" cy="67310"/>
              </a:xfrm>
              <a:custGeom>
                <a:avLst/>
                <a:gdLst/>
                <a:ahLst/>
                <a:cxnLst/>
                <a:rect l="l" t="t" r="r" b="b"/>
                <a:pathLst>
                  <a:path h="67309">
                    <a:moveTo>
                      <a:pt x="0" y="67003"/>
                    </a:moveTo>
                    <a:lnTo>
                      <a:pt x="0" y="0"/>
                    </a:lnTo>
                  </a:path>
                </a:pathLst>
              </a:custGeom>
              <a:ln w="10470">
                <a:solidFill>
                  <a:srgbClr val="7950F1"/>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37" name="object 37"/>
              <p:cNvSpPr/>
              <p:nvPr/>
            </p:nvSpPr>
            <p:spPr>
              <a:xfrm>
                <a:off x="9219911" y="6731252"/>
                <a:ext cx="0" cy="67310"/>
              </a:xfrm>
              <a:custGeom>
                <a:avLst/>
                <a:gdLst/>
                <a:ahLst/>
                <a:cxnLst/>
                <a:rect l="l" t="t" r="r" b="b"/>
                <a:pathLst>
                  <a:path h="67309">
                    <a:moveTo>
                      <a:pt x="0" y="67003"/>
                    </a:moveTo>
                    <a:lnTo>
                      <a:pt x="0" y="0"/>
                    </a:lnTo>
                  </a:path>
                </a:pathLst>
              </a:custGeom>
              <a:ln w="10470">
                <a:solidFill>
                  <a:srgbClr val="7950F1"/>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38" name="object 38"/>
              <p:cNvSpPr/>
              <p:nvPr/>
            </p:nvSpPr>
            <p:spPr>
              <a:xfrm>
                <a:off x="10038379" y="6731252"/>
                <a:ext cx="0" cy="67310"/>
              </a:xfrm>
              <a:custGeom>
                <a:avLst/>
                <a:gdLst/>
                <a:ahLst/>
                <a:cxnLst/>
                <a:rect l="l" t="t" r="r" b="b"/>
                <a:pathLst>
                  <a:path h="67309">
                    <a:moveTo>
                      <a:pt x="0" y="67003"/>
                    </a:moveTo>
                    <a:lnTo>
                      <a:pt x="0" y="0"/>
                    </a:lnTo>
                  </a:path>
                </a:pathLst>
              </a:custGeom>
              <a:ln w="10470">
                <a:solidFill>
                  <a:srgbClr val="7950F1"/>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39" name="object 39"/>
              <p:cNvSpPr/>
              <p:nvPr/>
            </p:nvSpPr>
            <p:spPr>
              <a:xfrm>
                <a:off x="10856847" y="6731252"/>
                <a:ext cx="0" cy="67310"/>
              </a:xfrm>
              <a:custGeom>
                <a:avLst/>
                <a:gdLst/>
                <a:ahLst/>
                <a:cxnLst/>
                <a:rect l="l" t="t" r="r" b="b"/>
                <a:pathLst>
                  <a:path h="67309">
                    <a:moveTo>
                      <a:pt x="0" y="67003"/>
                    </a:moveTo>
                    <a:lnTo>
                      <a:pt x="0" y="0"/>
                    </a:lnTo>
                  </a:path>
                </a:pathLst>
              </a:custGeom>
              <a:ln w="10470">
                <a:solidFill>
                  <a:srgbClr val="7950F1"/>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40" name="object 40"/>
              <p:cNvSpPr/>
              <p:nvPr/>
            </p:nvSpPr>
            <p:spPr>
              <a:xfrm>
                <a:off x="11675315" y="6731252"/>
                <a:ext cx="0" cy="67310"/>
              </a:xfrm>
              <a:custGeom>
                <a:avLst/>
                <a:gdLst/>
                <a:ahLst/>
                <a:cxnLst/>
                <a:rect l="l" t="t" r="r" b="b"/>
                <a:pathLst>
                  <a:path h="67309">
                    <a:moveTo>
                      <a:pt x="0" y="67003"/>
                    </a:moveTo>
                    <a:lnTo>
                      <a:pt x="0" y="0"/>
                    </a:lnTo>
                  </a:path>
                </a:pathLst>
              </a:custGeom>
              <a:ln w="10470">
                <a:solidFill>
                  <a:srgbClr val="7950F1"/>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41" name="object 41"/>
              <p:cNvSpPr/>
              <p:nvPr/>
            </p:nvSpPr>
            <p:spPr>
              <a:xfrm>
                <a:off x="7582974" y="4118222"/>
                <a:ext cx="0" cy="2680335"/>
              </a:xfrm>
              <a:custGeom>
                <a:avLst/>
                <a:gdLst/>
                <a:ahLst/>
                <a:cxnLst/>
                <a:rect l="l" t="t" r="r" b="b"/>
                <a:pathLst>
                  <a:path h="2680334">
                    <a:moveTo>
                      <a:pt x="0" y="2680033"/>
                    </a:moveTo>
                    <a:lnTo>
                      <a:pt x="0" y="0"/>
                    </a:lnTo>
                  </a:path>
                </a:pathLst>
              </a:custGeom>
              <a:ln w="10470">
                <a:solidFill>
                  <a:schemeClr val="tx2"/>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42" name="object 42"/>
              <p:cNvSpPr/>
              <p:nvPr/>
            </p:nvSpPr>
            <p:spPr>
              <a:xfrm>
                <a:off x="7582974" y="4453225"/>
                <a:ext cx="102870" cy="0"/>
              </a:xfrm>
              <a:custGeom>
                <a:avLst/>
                <a:gdLst/>
                <a:ahLst/>
                <a:cxnLst/>
                <a:rect l="l" t="t" r="r" b="b"/>
                <a:pathLst>
                  <a:path w="102870">
                    <a:moveTo>
                      <a:pt x="0" y="0"/>
                    </a:moveTo>
                    <a:lnTo>
                      <a:pt x="102311" y="0"/>
                    </a:lnTo>
                  </a:path>
                </a:pathLst>
              </a:custGeom>
              <a:ln w="10470">
                <a:solidFill>
                  <a:srgbClr val="7950F1"/>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43" name="object 43"/>
              <p:cNvSpPr/>
              <p:nvPr/>
            </p:nvSpPr>
            <p:spPr>
              <a:xfrm>
                <a:off x="7582967" y="4319225"/>
                <a:ext cx="3454400" cy="2278380"/>
              </a:xfrm>
              <a:custGeom>
                <a:avLst/>
                <a:gdLst/>
                <a:ahLst/>
                <a:cxnLst/>
                <a:rect l="l" t="t" r="r" b="b"/>
                <a:pathLst>
                  <a:path w="3454400" h="2278379">
                    <a:moveTo>
                      <a:pt x="49110" y="0"/>
                    </a:moveTo>
                    <a:lnTo>
                      <a:pt x="0" y="0"/>
                    </a:lnTo>
                    <a:lnTo>
                      <a:pt x="0" y="268008"/>
                    </a:lnTo>
                    <a:lnTo>
                      <a:pt x="49110" y="268008"/>
                    </a:lnTo>
                    <a:lnTo>
                      <a:pt x="49110" y="0"/>
                    </a:lnTo>
                    <a:close/>
                  </a:path>
                  <a:path w="3454400" h="2278379">
                    <a:moveTo>
                      <a:pt x="278269" y="670013"/>
                    </a:moveTo>
                    <a:lnTo>
                      <a:pt x="0" y="670013"/>
                    </a:lnTo>
                    <a:lnTo>
                      <a:pt x="0" y="938009"/>
                    </a:lnTo>
                    <a:lnTo>
                      <a:pt x="278269" y="938009"/>
                    </a:lnTo>
                    <a:lnTo>
                      <a:pt x="278269" y="670013"/>
                    </a:lnTo>
                    <a:close/>
                  </a:path>
                  <a:path w="3454400" h="2278379">
                    <a:moveTo>
                      <a:pt x="1898840" y="1340027"/>
                    </a:moveTo>
                    <a:lnTo>
                      <a:pt x="0" y="1340027"/>
                    </a:lnTo>
                    <a:lnTo>
                      <a:pt x="0" y="1608023"/>
                    </a:lnTo>
                    <a:lnTo>
                      <a:pt x="1898840" y="1608023"/>
                    </a:lnTo>
                    <a:lnTo>
                      <a:pt x="1898840" y="1340027"/>
                    </a:lnTo>
                    <a:close/>
                  </a:path>
                  <a:path w="3454400" h="2278379">
                    <a:moveTo>
                      <a:pt x="3453942" y="2010029"/>
                    </a:moveTo>
                    <a:lnTo>
                      <a:pt x="0" y="2010029"/>
                    </a:lnTo>
                    <a:lnTo>
                      <a:pt x="0" y="2278037"/>
                    </a:lnTo>
                    <a:lnTo>
                      <a:pt x="3453942" y="2278037"/>
                    </a:lnTo>
                    <a:lnTo>
                      <a:pt x="3453942" y="2010029"/>
                    </a:lnTo>
                    <a:close/>
                  </a:path>
                </a:pathLst>
              </a:custGeom>
              <a:solidFill>
                <a:srgbClr val="2370B0"/>
              </a:solidFill>
            </p:spPr>
            <p:txBody>
              <a:bodyPr wrap="square" lIns="0" tIns="0" rIns="0" bIns="0" rtlCol="0"/>
              <a:lstStyle/>
              <a:p>
                <a:endParaRPr sz="1100" dirty="0">
                  <a:latin typeface="Calibri" panose="020F0502020204030204" pitchFamily="34" charset="0"/>
                  <a:cs typeface="Calibri" panose="020F0502020204030204" pitchFamily="34" charset="0"/>
                </a:endParaRPr>
              </a:p>
            </p:txBody>
          </p:sp>
          <p:sp>
            <p:nvSpPr>
              <p:cNvPr id="44" name="object 44"/>
              <p:cNvSpPr/>
              <p:nvPr/>
            </p:nvSpPr>
            <p:spPr>
              <a:xfrm>
                <a:off x="11037367" y="6329254"/>
                <a:ext cx="89929" cy="268350"/>
              </a:xfrm>
              <a:custGeom>
                <a:avLst/>
                <a:gdLst/>
                <a:ahLst/>
                <a:cxnLst/>
                <a:rect l="l" t="t" r="r" b="b"/>
                <a:pathLst>
                  <a:path w="98425" h="268604">
                    <a:moveTo>
                      <a:pt x="98216" y="0"/>
                    </a:moveTo>
                    <a:lnTo>
                      <a:pt x="0" y="0"/>
                    </a:lnTo>
                    <a:lnTo>
                      <a:pt x="0" y="268002"/>
                    </a:lnTo>
                    <a:lnTo>
                      <a:pt x="98216" y="268002"/>
                    </a:lnTo>
                    <a:lnTo>
                      <a:pt x="98216" y="0"/>
                    </a:lnTo>
                    <a:close/>
                  </a:path>
                </a:pathLst>
              </a:custGeom>
              <a:solidFill>
                <a:schemeClr val="accent3">
                  <a:lumMod val="40000"/>
                  <a:lumOff val="60000"/>
                </a:schemeClr>
              </a:solidFill>
              <a:ln>
                <a:solidFill>
                  <a:srgbClr val="B4D0F9"/>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46" name="object 46"/>
              <p:cNvSpPr/>
              <p:nvPr/>
            </p:nvSpPr>
            <p:spPr>
              <a:xfrm>
                <a:off x="9481813" y="5669750"/>
                <a:ext cx="573404" cy="251449"/>
              </a:xfrm>
              <a:custGeom>
                <a:avLst/>
                <a:gdLst/>
                <a:ahLst/>
                <a:cxnLst/>
                <a:rect l="l" t="t" r="r" b="b"/>
                <a:pathLst>
                  <a:path w="573404" h="268604">
                    <a:moveTo>
                      <a:pt x="572924" y="0"/>
                    </a:moveTo>
                    <a:lnTo>
                      <a:pt x="0" y="0"/>
                    </a:lnTo>
                    <a:lnTo>
                      <a:pt x="0" y="268002"/>
                    </a:lnTo>
                    <a:lnTo>
                      <a:pt x="572924" y="268002"/>
                    </a:lnTo>
                    <a:lnTo>
                      <a:pt x="572924" y="0"/>
                    </a:lnTo>
                    <a:close/>
                  </a:path>
                </a:pathLst>
              </a:custGeom>
              <a:solidFill>
                <a:schemeClr val="accent3">
                  <a:lumMod val="40000"/>
                  <a:lumOff val="60000"/>
                </a:schemeClr>
              </a:solidFill>
              <a:ln>
                <a:solidFill>
                  <a:srgbClr val="B4D0F9"/>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48" name="object 48"/>
              <p:cNvSpPr/>
              <p:nvPr/>
            </p:nvSpPr>
            <p:spPr>
              <a:xfrm>
                <a:off x="7861258" y="4989230"/>
                <a:ext cx="66040" cy="268605"/>
              </a:xfrm>
              <a:custGeom>
                <a:avLst/>
                <a:gdLst/>
                <a:ahLst/>
                <a:cxnLst/>
                <a:rect l="l" t="t" r="r" b="b"/>
                <a:pathLst>
                  <a:path w="66040" h="268604">
                    <a:moveTo>
                      <a:pt x="65474" y="0"/>
                    </a:moveTo>
                    <a:lnTo>
                      <a:pt x="0" y="0"/>
                    </a:lnTo>
                    <a:lnTo>
                      <a:pt x="0" y="268002"/>
                    </a:lnTo>
                    <a:lnTo>
                      <a:pt x="65474" y="268002"/>
                    </a:lnTo>
                    <a:lnTo>
                      <a:pt x="65474" y="0"/>
                    </a:lnTo>
                    <a:close/>
                  </a:path>
                </a:pathLst>
              </a:custGeom>
              <a:solidFill>
                <a:srgbClr val="3388EF"/>
              </a:solidFill>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49" name="object 49"/>
              <p:cNvSpPr/>
              <p:nvPr/>
            </p:nvSpPr>
            <p:spPr>
              <a:xfrm>
                <a:off x="7861258" y="4989230"/>
                <a:ext cx="66040" cy="268605"/>
              </a:xfrm>
              <a:custGeom>
                <a:avLst/>
                <a:gdLst/>
                <a:ahLst/>
                <a:cxnLst/>
                <a:rect l="l" t="t" r="r" b="b"/>
                <a:pathLst>
                  <a:path w="66040" h="268604">
                    <a:moveTo>
                      <a:pt x="0" y="0"/>
                    </a:moveTo>
                    <a:lnTo>
                      <a:pt x="65474" y="0"/>
                    </a:lnTo>
                    <a:lnTo>
                      <a:pt x="65474" y="268002"/>
                    </a:lnTo>
                    <a:lnTo>
                      <a:pt x="0" y="268002"/>
                    </a:lnTo>
                    <a:lnTo>
                      <a:pt x="0" y="0"/>
                    </a:lnTo>
                    <a:close/>
                  </a:path>
                </a:pathLst>
              </a:custGeom>
              <a:solidFill>
                <a:schemeClr val="accent3">
                  <a:lumMod val="40000"/>
                  <a:lumOff val="60000"/>
                </a:schemeClr>
              </a:solidFill>
              <a:ln w="5235">
                <a:solidFill>
                  <a:srgbClr val="B4D0F9"/>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50" name="object 50"/>
              <p:cNvSpPr/>
              <p:nvPr/>
            </p:nvSpPr>
            <p:spPr>
              <a:xfrm>
                <a:off x="7632081" y="4319219"/>
                <a:ext cx="16510" cy="268605"/>
              </a:xfrm>
              <a:custGeom>
                <a:avLst/>
                <a:gdLst/>
                <a:ahLst/>
                <a:cxnLst/>
                <a:rect l="l" t="t" r="r" b="b"/>
                <a:pathLst>
                  <a:path w="16509" h="268604">
                    <a:moveTo>
                      <a:pt x="16365" y="0"/>
                    </a:moveTo>
                    <a:lnTo>
                      <a:pt x="0" y="0"/>
                    </a:lnTo>
                    <a:lnTo>
                      <a:pt x="0" y="268002"/>
                    </a:lnTo>
                    <a:lnTo>
                      <a:pt x="16365" y="268002"/>
                    </a:lnTo>
                    <a:lnTo>
                      <a:pt x="16365" y="0"/>
                    </a:lnTo>
                    <a:close/>
                  </a:path>
                </a:pathLst>
              </a:custGeom>
              <a:solidFill>
                <a:srgbClr val="3388EF"/>
              </a:solidFill>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51" name="object 51"/>
              <p:cNvSpPr/>
              <p:nvPr/>
            </p:nvSpPr>
            <p:spPr>
              <a:xfrm>
                <a:off x="7632081" y="4319219"/>
                <a:ext cx="16510" cy="268605"/>
              </a:xfrm>
              <a:custGeom>
                <a:avLst/>
                <a:gdLst/>
                <a:ahLst/>
                <a:cxnLst/>
                <a:rect l="l" t="t" r="r" b="b"/>
                <a:pathLst>
                  <a:path w="16509" h="268604">
                    <a:moveTo>
                      <a:pt x="0" y="0"/>
                    </a:moveTo>
                    <a:lnTo>
                      <a:pt x="16365" y="0"/>
                    </a:lnTo>
                    <a:lnTo>
                      <a:pt x="16365" y="268002"/>
                    </a:lnTo>
                    <a:lnTo>
                      <a:pt x="0" y="268002"/>
                    </a:lnTo>
                    <a:lnTo>
                      <a:pt x="0" y="0"/>
                    </a:lnTo>
                    <a:close/>
                  </a:path>
                </a:pathLst>
              </a:custGeom>
              <a:solidFill>
                <a:srgbClr val="0D64AB"/>
              </a:solidFill>
              <a:ln w="5235">
                <a:solidFill>
                  <a:schemeClr val="tx2"/>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grpSp>
        <p:sp>
          <p:nvSpPr>
            <p:cNvPr id="52" name="object 52"/>
            <p:cNvSpPr txBox="1"/>
            <p:nvPr/>
          </p:nvSpPr>
          <p:spPr>
            <a:xfrm>
              <a:off x="5194653" y="6330663"/>
              <a:ext cx="2337435" cy="267879"/>
            </a:xfrm>
            <a:prstGeom prst="rect">
              <a:avLst/>
            </a:prstGeom>
          </p:spPr>
          <p:txBody>
            <a:bodyPr vert="horz" wrap="square" lIns="0" tIns="8471" rIns="0" bIns="0" rtlCol="0">
              <a:spAutoFit/>
            </a:bodyPr>
            <a:lstStyle/>
            <a:p>
              <a:pPr marL="7701">
                <a:spcBef>
                  <a:spcPts val="67"/>
                </a:spcBef>
              </a:pPr>
              <a:r>
                <a:rPr sz="1000" b="1" dirty="0">
                  <a:latin typeface="Calibri" panose="020F0502020204030204" pitchFamily="34" charset="0"/>
                  <a:cs typeface="Calibri" panose="020F0502020204030204" pitchFamily="34" charset="0"/>
                </a:rPr>
                <a:t>PC</a:t>
              </a:r>
              <a:r>
                <a:rPr sz="1000" b="1" spc="-9"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Devices</a:t>
              </a:r>
              <a:r>
                <a:rPr sz="1000" b="1" spc="-6"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&amp;</a:t>
              </a:r>
              <a:r>
                <a:rPr sz="1000" b="1" spc="-6"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Digital</a:t>
              </a:r>
              <a:r>
                <a:rPr sz="1000" b="1" spc="-6" dirty="0">
                  <a:latin typeface="Calibri" panose="020F0502020204030204" pitchFamily="34" charset="0"/>
                  <a:cs typeface="Calibri" panose="020F0502020204030204" pitchFamily="34" charset="0"/>
                </a:rPr>
                <a:t> </a:t>
              </a:r>
              <a:r>
                <a:rPr sz="1000" b="1" spc="-12" dirty="0">
                  <a:latin typeface="Calibri" panose="020F0502020204030204" pitchFamily="34" charset="0"/>
                  <a:cs typeface="Calibri" panose="020F0502020204030204" pitchFamily="34" charset="0"/>
                </a:rPr>
                <a:t>Home</a:t>
              </a:r>
              <a:endParaRPr sz="1000" dirty="0">
                <a:latin typeface="Calibri" panose="020F0502020204030204" pitchFamily="34" charset="0"/>
                <a:cs typeface="Calibri" panose="020F0502020204030204" pitchFamily="34" charset="0"/>
              </a:endParaRPr>
            </a:p>
          </p:txBody>
        </p:sp>
        <p:sp>
          <p:nvSpPr>
            <p:cNvPr id="53" name="object 53"/>
            <p:cNvSpPr txBox="1"/>
            <p:nvPr/>
          </p:nvSpPr>
          <p:spPr>
            <a:xfrm>
              <a:off x="5481246" y="5660607"/>
              <a:ext cx="2056765" cy="521652"/>
            </a:xfrm>
            <a:prstGeom prst="rect">
              <a:avLst/>
            </a:prstGeom>
          </p:spPr>
          <p:txBody>
            <a:bodyPr vert="horz" wrap="square" lIns="0" tIns="8471" rIns="0" bIns="0" rtlCol="0">
              <a:spAutoFit/>
            </a:bodyPr>
            <a:lstStyle/>
            <a:p>
              <a:pPr marL="7701">
                <a:spcBef>
                  <a:spcPts val="67"/>
                </a:spcBef>
              </a:pPr>
              <a:r>
                <a:rPr sz="1000" b="1" dirty="0">
                  <a:latin typeface="Calibri" panose="020F0502020204030204" pitchFamily="34" charset="0"/>
                  <a:cs typeface="Calibri" panose="020F0502020204030204" pitchFamily="34" charset="0"/>
                </a:rPr>
                <a:t>Utilities</a:t>
              </a:r>
              <a:r>
                <a:rPr sz="1000" b="1" spc="-9"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&amp;</a:t>
              </a:r>
              <a:r>
                <a:rPr sz="1000" b="1" spc="-9"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Industrial</a:t>
              </a:r>
              <a:r>
                <a:rPr sz="1000" b="1" spc="-6" dirty="0">
                  <a:latin typeface="Calibri" panose="020F0502020204030204" pitchFamily="34" charset="0"/>
                  <a:cs typeface="Calibri" panose="020F0502020204030204" pitchFamily="34" charset="0"/>
                </a:rPr>
                <a:t> </a:t>
              </a:r>
              <a:r>
                <a:rPr sz="1000" b="1" spc="-15" dirty="0">
                  <a:latin typeface="Calibri" panose="020F0502020204030204" pitchFamily="34" charset="0"/>
                  <a:cs typeface="Calibri" panose="020F0502020204030204" pitchFamily="34" charset="0"/>
                </a:rPr>
                <a:t>IoT</a:t>
              </a:r>
              <a:endParaRPr sz="1000">
                <a:latin typeface="Calibri" panose="020F0502020204030204" pitchFamily="34" charset="0"/>
                <a:cs typeface="Calibri" panose="020F0502020204030204" pitchFamily="34" charset="0"/>
              </a:endParaRPr>
            </a:p>
          </p:txBody>
        </p:sp>
        <p:sp>
          <p:nvSpPr>
            <p:cNvPr id="54" name="object 54"/>
            <p:cNvSpPr txBox="1"/>
            <p:nvPr/>
          </p:nvSpPr>
          <p:spPr>
            <a:xfrm>
              <a:off x="6231104" y="4990549"/>
              <a:ext cx="1300479" cy="267879"/>
            </a:xfrm>
            <a:prstGeom prst="rect">
              <a:avLst/>
            </a:prstGeom>
          </p:spPr>
          <p:txBody>
            <a:bodyPr vert="horz" wrap="square" lIns="0" tIns="8471" rIns="0" bIns="0" rtlCol="0">
              <a:spAutoFit/>
            </a:bodyPr>
            <a:lstStyle/>
            <a:p>
              <a:pPr marL="7701">
                <a:spcBef>
                  <a:spcPts val="67"/>
                </a:spcBef>
              </a:pPr>
              <a:r>
                <a:rPr sz="1000" b="1" dirty="0">
                  <a:latin typeface="Calibri" panose="020F0502020204030204" pitchFamily="34" charset="0"/>
                  <a:cs typeface="Calibri" panose="020F0502020204030204" pitchFamily="34" charset="0"/>
                </a:rPr>
                <a:t>Connected</a:t>
              </a:r>
              <a:r>
                <a:rPr sz="1000" b="1" spc="-24" dirty="0">
                  <a:latin typeface="Calibri" panose="020F0502020204030204" pitchFamily="34" charset="0"/>
                  <a:cs typeface="Calibri" panose="020F0502020204030204" pitchFamily="34" charset="0"/>
                </a:rPr>
                <a:t> </a:t>
              </a:r>
              <a:r>
                <a:rPr sz="1000" b="1" spc="-15" dirty="0">
                  <a:latin typeface="Calibri" panose="020F0502020204030204" pitchFamily="34" charset="0"/>
                  <a:cs typeface="Calibri" panose="020F0502020204030204" pitchFamily="34" charset="0"/>
                </a:rPr>
                <a:t>Car</a:t>
              </a:r>
              <a:endParaRPr sz="1000" dirty="0">
                <a:latin typeface="Calibri" panose="020F0502020204030204" pitchFamily="34" charset="0"/>
                <a:cs typeface="Calibri" panose="020F0502020204030204" pitchFamily="34" charset="0"/>
              </a:endParaRPr>
            </a:p>
          </p:txBody>
        </p:sp>
        <p:sp>
          <p:nvSpPr>
            <p:cNvPr id="55" name="object 55"/>
            <p:cNvSpPr txBox="1"/>
            <p:nvPr/>
          </p:nvSpPr>
          <p:spPr>
            <a:xfrm>
              <a:off x="5410461" y="4320490"/>
              <a:ext cx="2121535" cy="267879"/>
            </a:xfrm>
            <a:prstGeom prst="rect">
              <a:avLst/>
            </a:prstGeom>
          </p:spPr>
          <p:txBody>
            <a:bodyPr vert="horz" wrap="square" lIns="0" tIns="8471" rIns="0" bIns="0" rtlCol="0">
              <a:spAutoFit/>
            </a:bodyPr>
            <a:lstStyle/>
            <a:p>
              <a:pPr marL="7701">
                <a:spcBef>
                  <a:spcPts val="67"/>
                </a:spcBef>
              </a:pPr>
              <a:r>
                <a:rPr sz="1000" b="1" dirty="0">
                  <a:latin typeface="Calibri" panose="020F0502020204030204" pitchFamily="34" charset="0"/>
                  <a:cs typeface="Calibri" panose="020F0502020204030204" pitchFamily="34" charset="0"/>
                </a:rPr>
                <a:t>Smart Cities</a:t>
              </a:r>
              <a:r>
                <a:rPr sz="1000" b="1" spc="3"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&amp;</a:t>
              </a:r>
              <a:r>
                <a:rPr sz="1000" b="1" spc="3" dirty="0">
                  <a:latin typeface="Calibri" panose="020F0502020204030204" pitchFamily="34" charset="0"/>
                  <a:cs typeface="Calibri" panose="020F0502020204030204" pitchFamily="34" charset="0"/>
                </a:rPr>
                <a:t> </a:t>
              </a:r>
              <a:r>
                <a:rPr sz="1000" b="1" spc="-6" dirty="0">
                  <a:latin typeface="Calibri" panose="020F0502020204030204" pitchFamily="34" charset="0"/>
                  <a:cs typeface="Calibri" panose="020F0502020204030204" pitchFamily="34" charset="0"/>
                </a:rPr>
                <a:t>Buildings</a:t>
              </a:r>
              <a:endParaRPr sz="1000">
                <a:latin typeface="Calibri" panose="020F0502020204030204" pitchFamily="34" charset="0"/>
                <a:cs typeface="Calibri" panose="020F0502020204030204" pitchFamily="34" charset="0"/>
              </a:endParaRPr>
            </a:p>
          </p:txBody>
        </p:sp>
      </p:grpSp>
      <p:grpSp>
        <p:nvGrpSpPr>
          <p:cNvPr id="98" name="Group 97">
            <a:extLst>
              <a:ext uri="{FF2B5EF4-FFF2-40B4-BE49-F238E27FC236}">
                <a16:creationId xmlns:a16="http://schemas.microsoft.com/office/drawing/2014/main" id="{82A89C23-9DB2-7762-5C9D-39EA5617D683}"/>
              </a:ext>
            </a:extLst>
          </p:cNvPr>
          <p:cNvGrpSpPr/>
          <p:nvPr/>
        </p:nvGrpSpPr>
        <p:grpSpPr>
          <a:xfrm>
            <a:off x="6110313" y="2043322"/>
            <a:ext cx="4188453" cy="2193862"/>
            <a:chOff x="12329503" y="3393233"/>
            <a:chExt cx="6907070" cy="3617841"/>
          </a:xfrm>
        </p:grpSpPr>
        <p:sp>
          <p:nvSpPr>
            <p:cNvPr id="7" name="object 7"/>
            <p:cNvSpPr txBox="1"/>
            <p:nvPr/>
          </p:nvSpPr>
          <p:spPr>
            <a:xfrm>
              <a:off x="14844810" y="3393233"/>
              <a:ext cx="3632312" cy="422709"/>
            </a:xfrm>
            <a:prstGeom prst="rect">
              <a:avLst/>
            </a:prstGeom>
          </p:spPr>
          <p:txBody>
            <a:bodyPr vert="horz" wrap="square" lIns="0" tIns="10012" rIns="0" bIns="0" rtlCol="0">
              <a:spAutoFit/>
            </a:bodyPr>
            <a:lstStyle/>
            <a:p>
              <a:pPr marL="7701">
                <a:spcBef>
                  <a:spcPts val="79"/>
                </a:spcBef>
              </a:pPr>
              <a:r>
                <a:rPr sz="1600" b="1" dirty="0">
                  <a:solidFill>
                    <a:schemeClr val="accent3"/>
                  </a:solidFill>
                  <a:latin typeface="+mj-lt"/>
                </a:rPr>
                <a:t>Secure Microcontroller</a:t>
              </a:r>
            </a:p>
          </p:txBody>
        </p:sp>
        <p:sp>
          <p:nvSpPr>
            <p:cNvPr id="19" name="object 19"/>
            <p:cNvSpPr txBox="1"/>
            <p:nvPr/>
          </p:nvSpPr>
          <p:spPr>
            <a:xfrm>
              <a:off x="14965937" y="4098567"/>
              <a:ext cx="481965" cy="245709"/>
            </a:xfrm>
            <a:prstGeom prst="rect">
              <a:avLst/>
            </a:prstGeom>
          </p:spPr>
          <p:txBody>
            <a:bodyPr vert="horz" wrap="square" lIns="0" tIns="10397" rIns="0" bIns="0" rtlCol="0">
              <a:spAutoFit/>
            </a:bodyPr>
            <a:lstStyle/>
            <a:p>
              <a:pPr marL="7701">
                <a:spcBef>
                  <a:spcPts val="82"/>
                </a:spcBef>
              </a:pPr>
              <a:r>
                <a:rPr sz="900" spc="-12" dirty="0">
                  <a:latin typeface="Calibri" panose="020F0502020204030204" pitchFamily="34" charset="0"/>
                  <a:cs typeface="Calibri" panose="020F0502020204030204" pitchFamily="34" charset="0"/>
                </a:rPr>
                <a:t>+32%</a:t>
              </a:r>
              <a:endParaRPr sz="900" dirty="0">
                <a:latin typeface="Calibri" panose="020F0502020204030204" pitchFamily="34" charset="0"/>
                <a:cs typeface="Calibri" panose="020F0502020204030204" pitchFamily="34" charset="0"/>
              </a:endParaRPr>
            </a:p>
          </p:txBody>
        </p:sp>
        <p:sp>
          <p:nvSpPr>
            <p:cNvPr id="20" name="object 20"/>
            <p:cNvSpPr txBox="1"/>
            <p:nvPr/>
          </p:nvSpPr>
          <p:spPr>
            <a:xfrm>
              <a:off x="15187017" y="4585965"/>
              <a:ext cx="481965" cy="245709"/>
            </a:xfrm>
            <a:prstGeom prst="rect">
              <a:avLst/>
            </a:prstGeom>
          </p:spPr>
          <p:txBody>
            <a:bodyPr vert="horz" wrap="square" lIns="0" tIns="10397" rIns="0" bIns="0" rtlCol="0">
              <a:spAutoFit/>
            </a:bodyPr>
            <a:lstStyle/>
            <a:p>
              <a:pPr marL="7701">
                <a:spcBef>
                  <a:spcPts val="82"/>
                </a:spcBef>
              </a:pPr>
              <a:r>
                <a:rPr sz="900" spc="-12" dirty="0">
                  <a:latin typeface="Calibri" panose="020F0502020204030204" pitchFamily="34" charset="0"/>
                  <a:cs typeface="Calibri" panose="020F0502020204030204" pitchFamily="34" charset="0"/>
                </a:rPr>
                <a:t>+27%</a:t>
              </a:r>
              <a:endParaRPr sz="900" dirty="0">
                <a:latin typeface="Calibri" panose="020F0502020204030204" pitchFamily="34" charset="0"/>
                <a:cs typeface="Calibri" panose="020F0502020204030204" pitchFamily="34" charset="0"/>
              </a:endParaRPr>
            </a:p>
          </p:txBody>
        </p:sp>
        <p:sp>
          <p:nvSpPr>
            <p:cNvPr id="21" name="object 21"/>
            <p:cNvSpPr txBox="1"/>
            <p:nvPr/>
          </p:nvSpPr>
          <p:spPr>
            <a:xfrm>
              <a:off x="15370218" y="5042830"/>
              <a:ext cx="481965" cy="245709"/>
            </a:xfrm>
            <a:prstGeom prst="rect">
              <a:avLst/>
            </a:prstGeom>
          </p:spPr>
          <p:txBody>
            <a:bodyPr vert="horz" wrap="square" lIns="0" tIns="10397" rIns="0" bIns="0" rtlCol="0">
              <a:spAutoFit/>
            </a:bodyPr>
            <a:lstStyle/>
            <a:p>
              <a:pPr marL="7701">
                <a:spcBef>
                  <a:spcPts val="82"/>
                </a:spcBef>
              </a:pPr>
              <a:r>
                <a:rPr sz="900" spc="-12" dirty="0">
                  <a:latin typeface="Calibri" panose="020F0502020204030204" pitchFamily="34" charset="0"/>
                  <a:cs typeface="Calibri" panose="020F0502020204030204" pitchFamily="34" charset="0"/>
                </a:rPr>
                <a:t>+33%</a:t>
              </a:r>
              <a:endParaRPr sz="900" dirty="0">
                <a:latin typeface="Calibri" panose="020F0502020204030204" pitchFamily="34" charset="0"/>
                <a:cs typeface="Calibri" panose="020F0502020204030204" pitchFamily="34" charset="0"/>
              </a:endParaRPr>
            </a:p>
          </p:txBody>
        </p:sp>
        <p:sp>
          <p:nvSpPr>
            <p:cNvPr id="22" name="object 22"/>
            <p:cNvSpPr txBox="1"/>
            <p:nvPr/>
          </p:nvSpPr>
          <p:spPr>
            <a:xfrm>
              <a:off x="15446362" y="5500637"/>
              <a:ext cx="481965" cy="245709"/>
            </a:xfrm>
            <a:prstGeom prst="rect">
              <a:avLst/>
            </a:prstGeom>
          </p:spPr>
          <p:txBody>
            <a:bodyPr vert="horz" wrap="square" lIns="0" tIns="10397" rIns="0" bIns="0" rtlCol="0">
              <a:spAutoFit/>
            </a:bodyPr>
            <a:lstStyle/>
            <a:p>
              <a:pPr marL="7701">
                <a:spcBef>
                  <a:spcPts val="82"/>
                </a:spcBef>
              </a:pPr>
              <a:r>
                <a:rPr sz="900" spc="-12" dirty="0">
                  <a:latin typeface="Calibri" panose="020F0502020204030204" pitchFamily="34" charset="0"/>
                  <a:cs typeface="Calibri" panose="020F0502020204030204" pitchFamily="34" charset="0"/>
                </a:rPr>
                <a:t>+32%</a:t>
              </a:r>
              <a:endParaRPr sz="900" dirty="0">
                <a:latin typeface="Calibri" panose="020F0502020204030204" pitchFamily="34" charset="0"/>
                <a:cs typeface="Calibri" panose="020F0502020204030204" pitchFamily="34" charset="0"/>
              </a:endParaRPr>
            </a:p>
          </p:txBody>
        </p:sp>
        <p:sp>
          <p:nvSpPr>
            <p:cNvPr id="23" name="object 23"/>
            <p:cNvSpPr txBox="1"/>
            <p:nvPr/>
          </p:nvSpPr>
          <p:spPr>
            <a:xfrm>
              <a:off x="15745663" y="5952982"/>
              <a:ext cx="481965" cy="245709"/>
            </a:xfrm>
            <a:prstGeom prst="rect">
              <a:avLst/>
            </a:prstGeom>
          </p:spPr>
          <p:txBody>
            <a:bodyPr vert="horz" wrap="square" lIns="0" tIns="10397" rIns="0" bIns="0" rtlCol="0">
              <a:spAutoFit/>
            </a:bodyPr>
            <a:lstStyle/>
            <a:p>
              <a:pPr marL="7701">
                <a:spcBef>
                  <a:spcPts val="82"/>
                </a:spcBef>
              </a:pPr>
              <a:r>
                <a:rPr sz="900" spc="-12" dirty="0">
                  <a:latin typeface="Calibri" panose="020F0502020204030204" pitchFamily="34" charset="0"/>
                  <a:cs typeface="Calibri" panose="020F0502020204030204" pitchFamily="34" charset="0"/>
                </a:rPr>
                <a:t>+29%</a:t>
              </a:r>
              <a:endParaRPr sz="900" dirty="0">
                <a:latin typeface="Calibri" panose="020F0502020204030204" pitchFamily="34" charset="0"/>
                <a:cs typeface="Calibri" panose="020F0502020204030204" pitchFamily="34" charset="0"/>
              </a:endParaRPr>
            </a:p>
          </p:txBody>
        </p:sp>
        <p:sp>
          <p:nvSpPr>
            <p:cNvPr id="24" name="object 24"/>
            <p:cNvSpPr txBox="1"/>
            <p:nvPr/>
          </p:nvSpPr>
          <p:spPr>
            <a:xfrm>
              <a:off x="18605596" y="6411919"/>
              <a:ext cx="321311" cy="245709"/>
            </a:xfrm>
            <a:prstGeom prst="rect">
              <a:avLst/>
            </a:prstGeom>
          </p:spPr>
          <p:txBody>
            <a:bodyPr vert="horz" wrap="square" lIns="0" tIns="10397" rIns="0" bIns="0" rtlCol="0">
              <a:spAutoFit/>
            </a:bodyPr>
            <a:lstStyle/>
            <a:p>
              <a:pPr marL="7701">
                <a:spcBef>
                  <a:spcPts val="82"/>
                </a:spcBef>
              </a:pPr>
              <a:r>
                <a:rPr sz="900" dirty="0">
                  <a:latin typeface="Calibri" panose="020F0502020204030204" pitchFamily="34" charset="0"/>
                  <a:cs typeface="Calibri" panose="020F0502020204030204" pitchFamily="34" charset="0"/>
                </a:rPr>
                <a:t>-</a:t>
              </a:r>
              <a:r>
                <a:rPr sz="900" spc="-15" dirty="0">
                  <a:latin typeface="Calibri" panose="020F0502020204030204" pitchFamily="34" charset="0"/>
                  <a:cs typeface="Calibri" panose="020F0502020204030204" pitchFamily="34" charset="0"/>
                </a:rPr>
                <a:t>6%</a:t>
              </a:r>
              <a:endParaRPr sz="900">
                <a:latin typeface="Calibri" panose="020F0502020204030204" pitchFamily="34" charset="0"/>
                <a:cs typeface="Calibri" panose="020F0502020204030204" pitchFamily="34" charset="0"/>
              </a:endParaRPr>
            </a:p>
          </p:txBody>
        </p:sp>
        <p:sp>
          <p:nvSpPr>
            <p:cNvPr id="56" name="object 56"/>
            <p:cNvSpPr txBox="1"/>
            <p:nvPr/>
          </p:nvSpPr>
          <p:spPr>
            <a:xfrm>
              <a:off x="14737511" y="6792024"/>
              <a:ext cx="122554" cy="219050"/>
            </a:xfrm>
            <a:prstGeom prst="rect">
              <a:avLst/>
            </a:prstGeom>
          </p:spPr>
          <p:txBody>
            <a:bodyPr vert="horz" wrap="square" lIns="0" tIns="9627" rIns="0" bIns="0" rtlCol="0">
              <a:spAutoFit/>
            </a:bodyPr>
            <a:lstStyle/>
            <a:p>
              <a:pPr marL="7701">
                <a:spcBef>
                  <a:spcPts val="76"/>
                </a:spcBef>
              </a:pPr>
              <a:r>
                <a:rPr sz="800" b="1" spc="9" dirty="0">
                  <a:solidFill>
                    <a:schemeClr val="tx2"/>
                  </a:solidFill>
                  <a:latin typeface="Calibri" panose="020F0502020204030204" pitchFamily="34" charset="0"/>
                  <a:cs typeface="Calibri" panose="020F0502020204030204" pitchFamily="34" charset="0"/>
                </a:rPr>
                <a:t>0</a:t>
              </a:r>
              <a:endParaRPr sz="800" dirty="0">
                <a:solidFill>
                  <a:schemeClr val="tx2"/>
                </a:solidFill>
                <a:latin typeface="Calibri" panose="020F0502020204030204" pitchFamily="34" charset="0"/>
                <a:cs typeface="Calibri" panose="020F0502020204030204" pitchFamily="34" charset="0"/>
              </a:endParaRPr>
            </a:p>
          </p:txBody>
        </p:sp>
        <p:sp>
          <p:nvSpPr>
            <p:cNvPr id="57" name="object 57"/>
            <p:cNvSpPr txBox="1"/>
            <p:nvPr/>
          </p:nvSpPr>
          <p:spPr>
            <a:xfrm>
              <a:off x="15487116" y="6792024"/>
              <a:ext cx="316230" cy="219050"/>
            </a:xfrm>
            <a:prstGeom prst="rect">
              <a:avLst/>
            </a:prstGeom>
          </p:spPr>
          <p:txBody>
            <a:bodyPr vert="horz" wrap="square" lIns="0" tIns="9627" rIns="0" bIns="0" rtlCol="0">
              <a:spAutoFit/>
            </a:bodyPr>
            <a:lstStyle/>
            <a:p>
              <a:pPr marL="7701">
                <a:spcBef>
                  <a:spcPts val="76"/>
                </a:spcBef>
              </a:pPr>
              <a:r>
                <a:rPr sz="800" b="1" spc="-15" dirty="0">
                  <a:solidFill>
                    <a:schemeClr val="tx2"/>
                  </a:solidFill>
                  <a:latin typeface="Calibri" panose="020F0502020204030204" pitchFamily="34" charset="0"/>
                  <a:cs typeface="Calibri" panose="020F0502020204030204" pitchFamily="34" charset="0"/>
                </a:rPr>
                <a:t>200</a:t>
              </a:r>
              <a:endParaRPr sz="800">
                <a:solidFill>
                  <a:schemeClr val="tx2"/>
                </a:solidFill>
                <a:latin typeface="Calibri" panose="020F0502020204030204" pitchFamily="34" charset="0"/>
                <a:cs typeface="Calibri" panose="020F0502020204030204" pitchFamily="34" charset="0"/>
              </a:endParaRPr>
            </a:p>
          </p:txBody>
        </p:sp>
        <p:sp>
          <p:nvSpPr>
            <p:cNvPr id="58" name="object 58"/>
            <p:cNvSpPr txBox="1"/>
            <p:nvPr/>
          </p:nvSpPr>
          <p:spPr>
            <a:xfrm>
              <a:off x="16333350" y="6792024"/>
              <a:ext cx="316230" cy="219050"/>
            </a:xfrm>
            <a:prstGeom prst="rect">
              <a:avLst/>
            </a:prstGeom>
          </p:spPr>
          <p:txBody>
            <a:bodyPr vert="horz" wrap="square" lIns="0" tIns="9627" rIns="0" bIns="0" rtlCol="0">
              <a:spAutoFit/>
            </a:bodyPr>
            <a:lstStyle/>
            <a:p>
              <a:pPr marL="7701">
                <a:spcBef>
                  <a:spcPts val="76"/>
                </a:spcBef>
              </a:pPr>
              <a:r>
                <a:rPr sz="800" b="1" spc="-15" dirty="0">
                  <a:solidFill>
                    <a:schemeClr val="tx2"/>
                  </a:solidFill>
                  <a:latin typeface="Calibri" panose="020F0502020204030204" pitchFamily="34" charset="0"/>
                  <a:cs typeface="Calibri" panose="020F0502020204030204" pitchFamily="34" charset="0"/>
                </a:rPr>
                <a:t>400</a:t>
              </a:r>
              <a:endParaRPr sz="800">
                <a:solidFill>
                  <a:schemeClr val="tx2"/>
                </a:solidFill>
                <a:latin typeface="Calibri" panose="020F0502020204030204" pitchFamily="34" charset="0"/>
                <a:cs typeface="Calibri" panose="020F0502020204030204" pitchFamily="34" charset="0"/>
              </a:endParaRPr>
            </a:p>
          </p:txBody>
        </p:sp>
        <p:sp>
          <p:nvSpPr>
            <p:cNvPr id="59" name="object 59"/>
            <p:cNvSpPr txBox="1"/>
            <p:nvPr/>
          </p:nvSpPr>
          <p:spPr>
            <a:xfrm>
              <a:off x="17179585" y="6792024"/>
              <a:ext cx="316230" cy="219050"/>
            </a:xfrm>
            <a:prstGeom prst="rect">
              <a:avLst/>
            </a:prstGeom>
          </p:spPr>
          <p:txBody>
            <a:bodyPr vert="horz" wrap="square" lIns="0" tIns="9627" rIns="0" bIns="0" rtlCol="0">
              <a:spAutoFit/>
            </a:bodyPr>
            <a:lstStyle/>
            <a:p>
              <a:pPr marL="7701">
                <a:spcBef>
                  <a:spcPts val="76"/>
                </a:spcBef>
              </a:pPr>
              <a:r>
                <a:rPr sz="800" b="1" spc="-15" dirty="0">
                  <a:solidFill>
                    <a:schemeClr val="tx2"/>
                  </a:solidFill>
                  <a:latin typeface="Calibri" panose="020F0502020204030204" pitchFamily="34" charset="0"/>
                  <a:cs typeface="Calibri" panose="020F0502020204030204" pitchFamily="34" charset="0"/>
                </a:rPr>
                <a:t>600</a:t>
              </a:r>
              <a:endParaRPr sz="800">
                <a:solidFill>
                  <a:schemeClr val="tx2"/>
                </a:solidFill>
                <a:latin typeface="Calibri" panose="020F0502020204030204" pitchFamily="34" charset="0"/>
                <a:cs typeface="Calibri" panose="020F0502020204030204" pitchFamily="34" charset="0"/>
              </a:endParaRPr>
            </a:p>
          </p:txBody>
        </p:sp>
        <p:sp>
          <p:nvSpPr>
            <p:cNvPr id="60" name="object 60"/>
            <p:cNvSpPr txBox="1"/>
            <p:nvPr/>
          </p:nvSpPr>
          <p:spPr>
            <a:xfrm>
              <a:off x="18025819" y="6792024"/>
              <a:ext cx="316230" cy="219050"/>
            </a:xfrm>
            <a:prstGeom prst="rect">
              <a:avLst/>
            </a:prstGeom>
          </p:spPr>
          <p:txBody>
            <a:bodyPr vert="horz" wrap="square" lIns="0" tIns="9627" rIns="0" bIns="0" rtlCol="0">
              <a:spAutoFit/>
            </a:bodyPr>
            <a:lstStyle/>
            <a:p>
              <a:pPr marL="7701">
                <a:spcBef>
                  <a:spcPts val="76"/>
                </a:spcBef>
              </a:pPr>
              <a:r>
                <a:rPr sz="800" b="1" spc="-15" dirty="0">
                  <a:solidFill>
                    <a:schemeClr val="tx2"/>
                  </a:solidFill>
                  <a:latin typeface="Calibri" panose="020F0502020204030204" pitchFamily="34" charset="0"/>
                  <a:cs typeface="Calibri" panose="020F0502020204030204" pitchFamily="34" charset="0"/>
                </a:rPr>
                <a:t>800</a:t>
              </a:r>
              <a:endParaRPr sz="800">
                <a:solidFill>
                  <a:schemeClr val="tx2"/>
                </a:solidFill>
                <a:latin typeface="Calibri" panose="020F0502020204030204" pitchFamily="34" charset="0"/>
                <a:cs typeface="Calibri" panose="020F0502020204030204" pitchFamily="34" charset="0"/>
              </a:endParaRPr>
            </a:p>
          </p:txBody>
        </p:sp>
        <p:sp>
          <p:nvSpPr>
            <p:cNvPr id="61" name="object 61"/>
            <p:cNvSpPr txBox="1"/>
            <p:nvPr/>
          </p:nvSpPr>
          <p:spPr>
            <a:xfrm>
              <a:off x="18823823" y="6792024"/>
              <a:ext cx="412750" cy="219050"/>
            </a:xfrm>
            <a:prstGeom prst="rect">
              <a:avLst/>
            </a:prstGeom>
          </p:spPr>
          <p:txBody>
            <a:bodyPr vert="horz" wrap="square" lIns="0" tIns="9627" rIns="0" bIns="0" rtlCol="0">
              <a:spAutoFit/>
            </a:bodyPr>
            <a:lstStyle/>
            <a:p>
              <a:pPr marL="7701">
                <a:spcBef>
                  <a:spcPts val="76"/>
                </a:spcBef>
              </a:pPr>
              <a:r>
                <a:rPr sz="800" b="1" spc="-12" dirty="0">
                  <a:solidFill>
                    <a:schemeClr val="tx2"/>
                  </a:solidFill>
                  <a:latin typeface="Calibri" panose="020F0502020204030204" pitchFamily="34" charset="0"/>
                  <a:cs typeface="Calibri" panose="020F0502020204030204" pitchFamily="34" charset="0"/>
                </a:rPr>
                <a:t>1000</a:t>
              </a:r>
              <a:endParaRPr sz="800">
                <a:solidFill>
                  <a:schemeClr val="tx2"/>
                </a:solidFill>
                <a:latin typeface="Calibri" panose="020F0502020204030204" pitchFamily="34" charset="0"/>
                <a:cs typeface="Calibri" panose="020F0502020204030204" pitchFamily="34" charset="0"/>
              </a:endParaRPr>
            </a:p>
          </p:txBody>
        </p:sp>
        <p:grpSp>
          <p:nvGrpSpPr>
            <p:cNvPr id="62" name="object 62"/>
            <p:cNvGrpSpPr/>
            <p:nvPr/>
          </p:nvGrpSpPr>
          <p:grpSpPr>
            <a:xfrm>
              <a:off x="14798582" y="4010148"/>
              <a:ext cx="4231640" cy="2771775"/>
              <a:chOff x="14798582" y="4010148"/>
              <a:chExt cx="4231640" cy="2771775"/>
            </a:xfrm>
          </p:grpSpPr>
          <p:sp>
            <p:nvSpPr>
              <p:cNvPr id="63" name="object 63"/>
              <p:cNvSpPr/>
              <p:nvPr/>
            </p:nvSpPr>
            <p:spPr>
              <a:xfrm>
                <a:off x="14798582" y="6712023"/>
                <a:ext cx="4231640" cy="69850"/>
              </a:xfrm>
              <a:custGeom>
                <a:avLst/>
                <a:gdLst/>
                <a:ahLst/>
                <a:cxnLst/>
                <a:rect l="l" t="t" r="r" b="b"/>
                <a:pathLst>
                  <a:path w="4231640" h="69850">
                    <a:moveTo>
                      <a:pt x="0" y="69275"/>
                    </a:moveTo>
                    <a:lnTo>
                      <a:pt x="4231473" y="69275"/>
                    </a:lnTo>
                  </a:path>
                  <a:path w="4231640" h="69850">
                    <a:moveTo>
                      <a:pt x="0" y="69275"/>
                    </a:moveTo>
                    <a:lnTo>
                      <a:pt x="0" y="0"/>
                    </a:lnTo>
                  </a:path>
                </a:pathLst>
              </a:custGeom>
              <a:ln w="10470">
                <a:solidFill>
                  <a:schemeClr val="tx2"/>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64" name="object 64"/>
              <p:cNvSpPr/>
              <p:nvPr/>
            </p:nvSpPr>
            <p:spPr>
              <a:xfrm>
                <a:off x="15644877" y="6712023"/>
                <a:ext cx="0" cy="69850"/>
              </a:xfrm>
              <a:custGeom>
                <a:avLst/>
                <a:gdLst/>
                <a:ahLst/>
                <a:cxnLst/>
                <a:rect l="l" t="t" r="r" b="b"/>
                <a:pathLst>
                  <a:path h="69850">
                    <a:moveTo>
                      <a:pt x="0" y="69275"/>
                    </a:moveTo>
                    <a:lnTo>
                      <a:pt x="0" y="0"/>
                    </a:lnTo>
                  </a:path>
                </a:pathLst>
              </a:custGeom>
              <a:ln w="10470">
                <a:solidFill>
                  <a:srgbClr val="7950F1"/>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65" name="object 65"/>
              <p:cNvSpPr/>
              <p:nvPr/>
            </p:nvSpPr>
            <p:spPr>
              <a:xfrm>
                <a:off x="16491173" y="6712023"/>
                <a:ext cx="0" cy="69850"/>
              </a:xfrm>
              <a:custGeom>
                <a:avLst/>
                <a:gdLst/>
                <a:ahLst/>
                <a:cxnLst/>
                <a:rect l="l" t="t" r="r" b="b"/>
                <a:pathLst>
                  <a:path h="69850">
                    <a:moveTo>
                      <a:pt x="0" y="69275"/>
                    </a:moveTo>
                    <a:lnTo>
                      <a:pt x="0" y="0"/>
                    </a:lnTo>
                  </a:path>
                </a:pathLst>
              </a:custGeom>
              <a:ln w="10470">
                <a:solidFill>
                  <a:srgbClr val="7950F1"/>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66" name="object 66"/>
              <p:cNvSpPr/>
              <p:nvPr/>
            </p:nvSpPr>
            <p:spPr>
              <a:xfrm>
                <a:off x="17337467" y="6712023"/>
                <a:ext cx="0" cy="69850"/>
              </a:xfrm>
              <a:custGeom>
                <a:avLst/>
                <a:gdLst/>
                <a:ahLst/>
                <a:cxnLst/>
                <a:rect l="l" t="t" r="r" b="b"/>
                <a:pathLst>
                  <a:path h="69850">
                    <a:moveTo>
                      <a:pt x="0" y="69275"/>
                    </a:moveTo>
                    <a:lnTo>
                      <a:pt x="0" y="0"/>
                    </a:lnTo>
                  </a:path>
                </a:pathLst>
              </a:custGeom>
              <a:ln w="10470">
                <a:solidFill>
                  <a:srgbClr val="7950F1"/>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67" name="object 67"/>
              <p:cNvSpPr/>
              <p:nvPr/>
            </p:nvSpPr>
            <p:spPr>
              <a:xfrm>
                <a:off x="18183762" y="6712023"/>
                <a:ext cx="0" cy="69850"/>
              </a:xfrm>
              <a:custGeom>
                <a:avLst/>
                <a:gdLst/>
                <a:ahLst/>
                <a:cxnLst/>
                <a:rect l="l" t="t" r="r" b="b"/>
                <a:pathLst>
                  <a:path h="69850">
                    <a:moveTo>
                      <a:pt x="0" y="69275"/>
                    </a:moveTo>
                    <a:lnTo>
                      <a:pt x="0" y="0"/>
                    </a:lnTo>
                  </a:path>
                </a:pathLst>
              </a:custGeom>
              <a:ln w="10470">
                <a:solidFill>
                  <a:srgbClr val="7950F1"/>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68" name="object 68"/>
              <p:cNvSpPr/>
              <p:nvPr/>
            </p:nvSpPr>
            <p:spPr>
              <a:xfrm>
                <a:off x="19030056" y="6712023"/>
                <a:ext cx="0" cy="69850"/>
              </a:xfrm>
              <a:custGeom>
                <a:avLst/>
                <a:gdLst/>
                <a:ahLst/>
                <a:cxnLst/>
                <a:rect l="l" t="t" r="r" b="b"/>
                <a:pathLst>
                  <a:path h="69850">
                    <a:moveTo>
                      <a:pt x="0" y="69275"/>
                    </a:moveTo>
                    <a:lnTo>
                      <a:pt x="0" y="0"/>
                    </a:lnTo>
                  </a:path>
                </a:pathLst>
              </a:custGeom>
              <a:ln w="10470">
                <a:solidFill>
                  <a:srgbClr val="7950F1"/>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69" name="object 69"/>
              <p:cNvSpPr/>
              <p:nvPr/>
            </p:nvSpPr>
            <p:spPr>
              <a:xfrm>
                <a:off x="14798582" y="4010148"/>
                <a:ext cx="0" cy="2771775"/>
              </a:xfrm>
              <a:custGeom>
                <a:avLst/>
                <a:gdLst/>
                <a:ahLst/>
                <a:cxnLst/>
                <a:rect l="l" t="t" r="r" b="b"/>
                <a:pathLst>
                  <a:path h="2771775">
                    <a:moveTo>
                      <a:pt x="0" y="2771151"/>
                    </a:moveTo>
                    <a:lnTo>
                      <a:pt x="0" y="0"/>
                    </a:lnTo>
                  </a:path>
                </a:pathLst>
              </a:custGeom>
              <a:ln w="10470">
                <a:solidFill>
                  <a:schemeClr val="tx2"/>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70" name="object 70"/>
              <p:cNvSpPr/>
              <p:nvPr/>
            </p:nvSpPr>
            <p:spPr>
              <a:xfrm>
                <a:off x="14798582" y="4241078"/>
                <a:ext cx="106045" cy="0"/>
              </a:xfrm>
              <a:custGeom>
                <a:avLst/>
                <a:gdLst/>
                <a:ahLst/>
                <a:cxnLst/>
                <a:rect l="l" t="t" r="r" b="b"/>
                <a:pathLst>
                  <a:path w="106044">
                    <a:moveTo>
                      <a:pt x="0" y="0"/>
                    </a:moveTo>
                    <a:lnTo>
                      <a:pt x="105787" y="0"/>
                    </a:lnTo>
                  </a:path>
                </a:pathLst>
              </a:custGeom>
              <a:ln w="10470">
                <a:solidFill>
                  <a:schemeClr val="tx2"/>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71" name="object 71"/>
              <p:cNvSpPr/>
              <p:nvPr/>
            </p:nvSpPr>
            <p:spPr>
              <a:xfrm>
                <a:off x="14798586" y="4148714"/>
                <a:ext cx="3736975" cy="2494280"/>
              </a:xfrm>
              <a:custGeom>
                <a:avLst/>
                <a:gdLst/>
                <a:ahLst/>
                <a:cxnLst/>
                <a:rect l="l" t="t" r="r" b="b"/>
                <a:pathLst>
                  <a:path w="3736975" h="2494279">
                    <a:moveTo>
                      <a:pt x="21158" y="0"/>
                    </a:moveTo>
                    <a:lnTo>
                      <a:pt x="0" y="0"/>
                    </a:lnTo>
                    <a:lnTo>
                      <a:pt x="0" y="184746"/>
                    </a:lnTo>
                    <a:lnTo>
                      <a:pt x="21158" y="184746"/>
                    </a:lnTo>
                    <a:lnTo>
                      <a:pt x="21158" y="0"/>
                    </a:lnTo>
                    <a:close/>
                  </a:path>
                  <a:path w="3736975" h="2494279">
                    <a:moveTo>
                      <a:pt x="275043" y="461848"/>
                    </a:moveTo>
                    <a:lnTo>
                      <a:pt x="0" y="461848"/>
                    </a:lnTo>
                    <a:lnTo>
                      <a:pt x="0" y="646595"/>
                    </a:lnTo>
                    <a:lnTo>
                      <a:pt x="275043" y="646595"/>
                    </a:lnTo>
                    <a:lnTo>
                      <a:pt x="275043" y="461848"/>
                    </a:lnTo>
                    <a:close/>
                  </a:path>
                  <a:path w="3736975" h="2494279">
                    <a:moveTo>
                      <a:pt x="372364" y="923709"/>
                    </a:moveTo>
                    <a:lnTo>
                      <a:pt x="0" y="923709"/>
                    </a:lnTo>
                    <a:lnTo>
                      <a:pt x="0" y="1108456"/>
                    </a:lnTo>
                    <a:lnTo>
                      <a:pt x="372364" y="1108456"/>
                    </a:lnTo>
                    <a:lnTo>
                      <a:pt x="372364" y="923709"/>
                    </a:lnTo>
                    <a:close/>
                  </a:path>
                  <a:path w="3736975" h="2494279">
                    <a:moveTo>
                      <a:pt x="444296" y="1385570"/>
                    </a:moveTo>
                    <a:lnTo>
                      <a:pt x="0" y="1385570"/>
                    </a:lnTo>
                    <a:lnTo>
                      <a:pt x="0" y="1570304"/>
                    </a:lnTo>
                    <a:lnTo>
                      <a:pt x="444296" y="1570304"/>
                    </a:lnTo>
                    <a:lnTo>
                      <a:pt x="444296" y="1385570"/>
                    </a:lnTo>
                    <a:close/>
                  </a:path>
                  <a:path w="3736975" h="2494279">
                    <a:moveTo>
                      <a:pt x="685495" y="1847430"/>
                    </a:moveTo>
                    <a:lnTo>
                      <a:pt x="0" y="1847430"/>
                    </a:lnTo>
                    <a:lnTo>
                      <a:pt x="0" y="2032177"/>
                    </a:lnTo>
                    <a:lnTo>
                      <a:pt x="685495" y="2032177"/>
                    </a:lnTo>
                    <a:lnTo>
                      <a:pt x="685495" y="1847430"/>
                    </a:lnTo>
                    <a:close/>
                  </a:path>
                  <a:path w="3736975" h="2494279">
                    <a:moveTo>
                      <a:pt x="3736378" y="2309291"/>
                    </a:moveTo>
                    <a:lnTo>
                      <a:pt x="0" y="2309291"/>
                    </a:lnTo>
                    <a:lnTo>
                      <a:pt x="0" y="2494038"/>
                    </a:lnTo>
                    <a:lnTo>
                      <a:pt x="3736378" y="2494038"/>
                    </a:lnTo>
                    <a:lnTo>
                      <a:pt x="3736378" y="2309291"/>
                    </a:lnTo>
                    <a:close/>
                  </a:path>
                </a:pathLst>
              </a:custGeom>
              <a:solidFill>
                <a:srgbClr val="2370B0"/>
              </a:solidFill>
            </p:spPr>
            <p:txBody>
              <a:bodyPr wrap="square" lIns="0" tIns="0" rIns="0" bIns="0" rtlCol="0"/>
              <a:lstStyle/>
              <a:p>
                <a:endParaRPr sz="1100" dirty="0">
                  <a:latin typeface="Calibri" panose="020F0502020204030204" pitchFamily="34" charset="0"/>
                  <a:cs typeface="Calibri" panose="020F0502020204030204" pitchFamily="34" charset="0"/>
                </a:endParaRPr>
              </a:p>
            </p:txBody>
          </p:sp>
          <p:sp>
            <p:nvSpPr>
              <p:cNvPr id="72" name="object 72"/>
              <p:cNvSpPr/>
              <p:nvPr/>
            </p:nvSpPr>
            <p:spPr>
              <a:xfrm>
                <a:off x="18534977" y="6457991"/>
                <a:ext cx="0" cy="184785"/>
              </a:xfrm>
              <a:custGeom>
                <a:avLst/>
                <a:gdLst/>
                <a:ahLst/>
                <a:cxnLst/>
                <a:rect l="l" t="t" r="r" b="b"/>
                <a:pathLst>
                  <a:path h="184784">
                    <a:moveTo>
                      <a:pt x="0" y="0"/>
                    </a:moveTo>
                    <a:lnTo>
                      <a:pt x="0" y="184748"/>
                    </a:lnTo>
                  </a:path>
                </a:pathLst>
              </a:custGeom>
              <a:solidFill>
                <a:srgbClr val="3388EF"/>
              </a:solidFill>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73" name="object 73"/>
              <p:cNvSpPr/>
              <p:nvPr/>
            </p:nvSpPr>
            <p:spPr>
              <a:xfrm>
                <a:off x="18534973" y="6457998"/>
                <a:ext cx="0" cy="184785"/>
              </a:xfrm>
              <a:custGeom>
                <a:avLst/>
                <a:gdLst/>
                <a:ahLst/>
                <a:cxnLst/>
                <a:rect l="l" t="t" r="r" b="b"/>
                <a:pathLst>
                  <a:path h="184784">
                    <a:moveTo>
                      <a:pt x="0" y="0"/>
                    </a:moveTo>
                    <a:lnTo>
                      <a:pt x="0" y="184748"/>
                    </a:lnTo>
                    <a:lnTo>
                      <a:pt x="0" y="0"/>
                    </a:lnTo>
                    <a:close/>
                  </a:path>
                </a:pathLst>
              </a:custGeom>
              <a:ln w="5235">
                <a:solidFill>
                  <a:srgbClr val="7950F1"/>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74" name="object 74"/>
              <p:cNvSpPr/>
              <p:nvPr/>
            </p:nvSpPr>
            <p:spPr>
              <a:xfrm>
                <a:off x="15484143" y="5999710"/>
                <a:ext cx="203201" cy="184785"/>
              </a:xfrm>
              <a:custGeom>
                <a:avLst/>
                <a:gdLst/>
                <a:ahLst/>
                <a:cxnLst/>
                <a:rect l="l" t="t" r="r" b="b"/>
                <a:pathLst>
                  <a:path w="203200" h="184785">
                    <a:moveTo>
                      <a:pt x="203114" y="0"/>
                    </a:moveTo>
                    <a:lnTo>
                      <a:pt x="0" y="0"/>
                    </a:lnTo>
                    <a:lnTo>
                      <a:pt x="0" y="184748"/>
                    </a:lnTo>
                    <a:lnTo>
                      <a:pt x="203114" y="184748"/>
                    </a:lnTo>
                    <a:lnTo>
                      <a:pt x="203114" y="0"/>
                    </a:lnTo>
                    <a:close/>
                  </a:path>
                </a:pathLst>
              </a:custGeom>
              <a:solidFill>
                <a:schemeClr val="accent3">
                  <a:lumMod val="40000"/>
                  <a:lumOff val="60000"/>
                </a:schemeClr>
              </a:solidFill>
              <a:ln>
                <a:noFill/>
              </a:ln>
            </p:spPr>
            <p:txBody>
              <a:bodyPr wrap="square" lIns="0" tIns="0" rIns="0" bIns="0" rtlCol="0"/>
              <a:lstStyle/>
              <a:p>
                <a:endParaRPr sz="1100" dirty="0">
                  <a:latin typeface="Calibri" panose="020F0502020204030204" pitchFamily="34" charset="0"/>
                  <a:cs typeface="Calibri" panose="020F0502020204030204" pitchFamily="34" charset="0"/>
                </a:endParaRPr>
              </a:p>
            </p:txBody>
          </p:sp>
          <p:sp>
            <p:nvSpPr>
              <p:cNvPr id="76" name="object 76"/>
              <p:cNvSpPr/>
              <p:nvPr/>
            </p:nvSpPr>
            <p:spPr>
              <a:xfrm>
                <a:off x="15242345" y="5542369"/>
                <a:ext cx="144146" cy="184785"/>
              </a:xfrm>
              <a:custGeom>
                <a:avLst/>
                <a:gdLst/>
                <a:ahLst/>
                <a:cxnLst/>
                <a:rect l="l" t="t" r="r" b="b"/>
                <a:pathLst>
                  <a:path w="144144" h="184785">
                    <a:moveTo>
                      <a:pt x="143869" y="0"/>
                    </a:moveTo>
                    <a:lnTo>
                      <a:pt x="0" y="0"/>
                    </a:lnTo>
                    <a:lnTo>
                      <a:pt x="0" y="184737"/>
                    </a:lnTo>
                    <a:lnTo>
                      <a:pt x="143869" y="184737"/>
                    </a:lnTo>
                    <a:lnTo>
                      <a:pt x="143869" y="0"/>
                    </a:lnTo>
                    <a:close/>
                  </a:path>
                </a:pathLst>
              </a:custGeom>
              <a:solidFill>
                <a:schemeClr val="accent3">
                  <a:lumMod val="40000"/>
                  <a:lumOff val="60000"/>
                </a:schemeClr>
              </a:solidFill>
              <a:ln>
                <a:no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78" name="object 78"/>
              <p:cNvSpPr/>
              <p:nvPr/>
            </p:nvSpPr>
            <p:spPr>
              <a:xfrm>
                <a:off x="15174391" y="5073364"/>
                <a:ext cx="132005" cy="174023"/>
              </a:xfrm>
              <a:custGeom>
                <a:avLst/>
                <a:gdLst/>
                <a:ahLst/>
                <a:cxnLst/>
                <a:rect l="l" t="t" r="r" b="b"/>
                <a:pathLst>
                  <a:path w="123190" h="184785">
                    <a:moveTo>
                      <a:pt x="122708" y="0"/>
                    </a:moveTo>
                    <a:lnTo>
                      <a:pt x="0" y="0"/>
                    </a:lnTo>
                    <a:lnTo>
                      <a:pt x="0" y="184737"/>
                    </a:lnTo>
                    <a:lnTo>
                      <a:pt x="122708" y="184737"/>
                    </a:lnTo>
                    <a:lnTo>
                      <a:pt x="122708" y="0"/>
                    </a:lnTo>
                    <a:close/>
                  </a:path>
                </a:pathLst>
              </a:custGeom>
              <a:solidFill>
                <a:schemeClr val="accent3">
                  <a:lumMod val="40000"/>
                  <a:lumOff val="60000"/>
                </a:schemeClr>
              </a:solidFill>
              <a:ln>
                <a:solidFill>
                  <a:srgbClr val="B4D0F9"/>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80" name="object 80"/>
              <p:cNvSpPr/>
              <p:nvPr/>
            </p:nvSpPr>
            <p:spPr>
              <a:xfrm>
                <a:off x="15073624" y="4610561"/>
                <a:ext cx="76200" cy="184785"/>
              </a:xfrm>
              <a:custGeom>
                <a:avLst/>
                <a:gdLst/>
                <a:ahLst/>
                <a:cxnLst/>
                <a:rect l="l" t="t" r="r" b="b"/>
                <a:pathLst>
                  <a:path w="76200" h="184785">
                    <a:moveTo>
                      <a:pt x="76165" y="0"/>
                    </a:moveTo>
                    <a:lnTo>
                      <a:pt x="0" y="0"/>
                    </a:lnTo>
                    <a:lnTo>
                      <a:pt x="0" y="184748"/>
                    </a:lnTo>
                    <a:lnTo>
                      <a:pt x="76165" y="184748"/>
                    </a:lnTo>
                    <a:lnTo>
                      <a:pt x="76165" y="0"/>
                    </a:lnTo>
                    <a:close/>
                  </a:path>
                </a:pathLst>
              </a:custGeom>
              <a:solidFill>
                <a:srgbClr val="3388EF"/>
              </a:solidFill>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81" name="object 81"/>
              <p:cNvSpPr/>
              <p:nvPr/>
            </p:nvSpPr>
            <p:spPr>
              <a:xfrm>
                <a:off x="15073625" y="4610561"/>
                <a:ext cx="76200" cy="184785"/>
              </a:xfrm>
              <a:custGeom>
                <a:avLst/>
                <a:gdLst/>
                <a:ahLst/>
                <a:cxnLst/>
                <a:rect l="l" t="t" r="r" b="b"/>
                <a:pathLst>
                  <a:path w="76200" h="184785">
                    <a:moveTo>
                      <a:pt x="0" y="0"/>
                    </a:moveTo>
                    <a:lnTo>
                      <a:pt x="76165" y="0"/>
                    </a:lnTo>
                    <a:lnTo>
                      <a:pt x="76165" y="184748"/>
                    </a:lnTo>
                    <a:lnTo>
                      <a:pt x="0" y="184748"/>
                    </a:lnTo>
                    <a:lnTo>
                      <a:pt x="0" y="0"/>
                    </a:lnTo>
                    <a:close/>
                  </a:path>
                </a:pathLst>
              </a:custGeom>
              <a:solidFill>
                <a:schemeClr val="accent3">
                  <a:lumMod val="40000"/>
                  <a:lumOff val="60000"/>
                </a:schemeClr>
              </a:solidFill>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82" name="object 82"/>
              <p:cNvSpPr/>
              <p:nvPr/>
            </p:nvSpPr>
            <p:spPr>
              <a:xfrm>
                <a:off x="14819737" y="4148700"/>
                <a:ext cx="4445" cy="184785"/>
              </a:xfrm>
              <a:custGeom>
                <a:avLst/>
                <a:gdLst/>
                <a:ahLst/>
                <a:cxnLst/>
                <a:rect l="l" t="t" r="r" b="b"/>
                <a:pathLst>
                  <a:path w="4444" h="184785">
                    <a:moveTo>
                      <a:pt x="4230" y="0"/>
                    </a:moveTo>
                    <a:lnTo>
                      <a:pt x="0" y="0"/>
                    </a:lnTo>
                    <a:lnTo>
                      <a:pt x="0" y="184748"/>
                    </a:lnTo>
                    <a:lnTo>
                      <a:pt x="4230" y="184748"/>
                    </a:lnTo>
                    <a:lnTo>
                      <a:pt x="4230" y="0"/>
                    </a:lnTo>
                    <a:close/>
                  </a:path>
                </a:pathLst>
              </a:custGeom>
              <a:solidFill>
                <a:srgbClr val="3388EF"/>
              </a:solidFill>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83" name="object 83"/>
              <p:cNvSpPr/>
              <p:nvPr/>
            </p:nvSpPr>
            <p:spPr>
              <a:xfrm>
                <a:off x="14819737" y="4148711"/>
                <a:ext cx="4445" cy="184785"/>
              </a:xfrm>
              <a:custGeom>
                <a:avLst/>
                <a:gdLst/>
                <a:ahLst/>
                <a:cxnLst/>
                <a:rect l="l" t="t" r="r" b="b"/>
                <a:pathLst>
                  <a:path w="4444" h="184785">
                    <a:moveTo>
                      <a:pt x="0" y="0"/>
                    </a:moveTo>
                    <a:lnTo>
                      <a:pt x="4230" y="0"/>
                    </a:lnTo>
                    <a:lnTo>
                      <a:pt x="4230" y="184748"/>
                    </a:lnTo>
                    <a:lnTo>
                      <a:pt x="0" y="184748"/>
                    </a:lnTo>
                    <a:lnTo>
                      <a:pt x="0" y="0"/>
                    </a:lnTo>
                    <a:close/>
                  </a:path>
                </a:pathLst>
              </a:custGeom>
              <a:solidFill>
                <a:srgbClr val="0D64AB"/>
              </a:solidFill>
              <a:ln w="5235">
                <a:solidFill>
                  <a:srgbClr val="7950F1"/>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grpSp>
        <p:sp>
          <p:nvSpPr>
            <p:cNvPr id="84" name="object 84"/>
            <p:cNvSpPr txBox="1"/>
            <p:nvPr/>
          </p:nvSpPr>
          <p:spPr>
            <a:xfrm>
              <a:off x="12329503" y="6413707"/>
              <a:ext cx="2416176" cy="267879"/>
            </a:xfrm>
            <a:prstGeom prst="rect">
              <a:avLst/>
            </a:prstGeom>
          </p:spPr>
          <p:txBody>
            <a:bodyPr vert="horz" wrap="square" lIns="0" tIns="8471" rIns="0" bIns="0" rtlCol="0">
              <a:spAutoFit/>
            </a:bodyPr>
            <a:lstStyle/>
            <a:p>
              <a:pPr marL="7701">
                <a:spcBef>
                  <a:spcPts val="67"/>
                </a:spcBef>
              </a:pPr>
              <a:r>
                <a:rPr sz="1000" b="1" dirty="0">
                  <a:latin typeface="Calibri" panose="020F0502020204030204" pitchFamily="34" charset="0"/>
                  <a:cs typeface="Calibri" panose="020F0502020204030204" pitchFamily="34" charset="0"/>
                </a:rPr>
                <a:t>PC</a:t>
              </a:r>
              <a:r>
                <a:rPr sz="1000" b="1" spc="-9"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Devices</a:t>
              </a:r>
              <a:r>
                <a:rPr sz="1000" b="1" spc="-6"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&amp;</a:t>
              </a:r>
              <a:r>
                <a:rPr sz="1000" b="1" spc="-6"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Digital</a:t>
              </a:r>
              <a:r>
                <a:rPr sz="1000" b="1" spc="-6" dirty="0">
                  <a:latin typeface="Calibri" panose="020F0502020204030204" pitchFamily="34" charset="0"/>
                  <a:cs typeface="Calibri" panose="020F0502020204030204" pitchFamily="34" charset="0"/>
                </a:rPr>
                <a:t> </a:t>
              </a:r>
              <a:r>
                <a:rPr sz="1000" b="1" spc="-12" dirty="0">
                  <a:latin typeface="Calibri" panose="020F0502020204030204" pitchFamily="34" charset="0"/>
                  <a:cs typeface="Calibri" panose="020F0502020204030204" pitchFamily="34" charset="0"/>
                </a:rPr>
                <a:t>Home</a:t>
              </a:r>
              <a:endParaRPr sz="1000" dirty="0">
                <a:latin typeface="Calibri" panose="020F0502020204030204" pitchFamily="34" charset="0"/>
                <a:cs typeface="Calibri" panose="020F0502020204030204" pitchFamily="34" charset="0"/>
              </a:endParaRPr>
            </a:p>
          </p:txBody>
        </p:sp>
        <p:sp>
          <p:nvSpPr>
            <p:cNvPr id="85" name="object 85"/>
            <p:cNvSpPr txBox="1"/>
            <p:nvPr/>
          </p:nvSpPr>
          <p:spPr>
            <a:xfrm>
              <a:off x="14225332" y="5951948"/>
              <a:ext cx="520700" cy="267879"/>
            </a:xfrm>
            <a:prstGeom prst="rect">
              <a:avLst/>
            </a:prstGeom>
          </p:spPr>
          <p:txBody>
            <a:bodyPr vert="horz" wrap="square" lIns="0" tIns="8471" rIns="0" bIns="0" rtlCol="0">
              <a:spAutoFit/>
            </a:bodyPr>
            <a:lstStyle/>
            <a:p>
              <a:pPr marL="7701">
                <a:spcBef>
                  <a:spcPts val="67"/>
                </a:spcBef>
              </a:pPr>
              <a:r>
                <a:rPr sz="1000" b="1" spc="-6" dirty="0">
                  <a:latin typeface="Calibri" panose="020F0502020204030204" pitchFamily="34" charset="0"/>
                  <a:cs typeface="Calibri" panose="020F0502020204030204" pitchFamily="34" charset="0"/>
                </a:rPr>
                <a:t>Other</a:t>
              </a:r>
              <a:endParaRPr sz="1000">
                <a:latin typeface="Calibri" panose="020F0502020204030204" pitchFamily="34" charset="0"/>
                <a:cs typeface="Calibri" panose="020F0502020204030204" pitchFamily="34" charset="0"/>
              </a:endParaRPr>
            </a:p>
          </p:txBody>
        </p:sp>
        <p:sp>
          <p:nvSpPr>
            <p:cNvPr id="86" name="object 86"/>
            <p:cNvSpPr txBox="1"/>
            <p:nvPr/>
          </p:nvSpPr>
          <p:spPr>
            <a:xfrm>
              <a:off x="12775393" y="5489991"/>
              <a:ext cx="1970405" cy="267879"/>
            </a:xfrm>
            <a:prstGeom prst="rect">
              <a:avLst/>
            </a:prstGeom>
          </p:spPr>
          <p:txBody>
            <a:bodyPr vert="horz" wrap="square" lIns="0" tIns="8471" rIns="0" bIns="0" rtlCol="0">
              <a:spAutoFit/>
            </a:bodyPr>
            <a:lstStyle/>
            <a:p>
              <a:pPr marL="7701">
                <a:spcBef>
                  <a:spcPts val="67"/>
                </a:spcBef>
              </a:pPr>
              <a:r>
                <a:rPr sz="1000" b="1" dirty="0">
                  <a:latin typeface="Calibri" panose="020F0502020204030204" pitchFamily="34" charset="0"/>
                  <a:cs typeface="Calibri" panose="020F0502020204030204" pitchFamily="34" charset="0"/>
                </a:rPr>
                <a:t>Smart</a:t>
              </a:r>
              <a:r>
                <a:rPr sz="1000" b="1" spc="9"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Cities</a:t>
              </a:r>
              <a:r>
                <a:rPr sz="1000" b="1" spc="12"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(Wi-</a:t>
              </a:r>
              <a:r>
                <a:rPr sz="1000" b="1" spc="-12" dirty="0">
                  <a:latin typeface="Calibri" panose="020F0502020204030204" pitchFamily="34" charset="0"/>
                  <a:cs typeface="Calibri" panose="020F0502020204030204" pitchFamily="34" charset="0"/>
                </a:rPr>
                <a:t>Sun)</a:t>
              </a:r>
              <a:endParaRPr sz="1000">
                <a:latin typeface="Calibri" panose="020F0502020204030204" pitchFamily="34" charset="0"/>
                <a:cs typeface="Calibri" panose="020F0502020204030204" pitchFamily="34" charset="0"/>
              </a:endParaRPr>
            </a:p>
          </p:txBody>
        </p:sp>
        <p:sp>
          <p:nvSpPr>
            <p:cNvPr id="87" name="object 87"/>
            <p:cNvSpPr txBox="1"/>
            <p:nvPr/>
          </p:nvSpPr>
          <p:spPr>
            <a:xfrm>
              <a:off x="12625837" y="5028234"/>
              <a:ext cx="2125980" cy="267879"/>
            </a:xfrm>
            <a:prstGeom prst="rect">
              <a:avLst/>
            </a:prstGeom>
          </p:spPr>
          <p:txBody>
            <a:bodyPr vert="horz" wrap="square" lIns="0" tIns="8471" rIns="0" bIns="0" rtlCol="0">
              <a:spAutoFit/>
            </a:bodyPr>
            <a:lstStyle/>
            <a:p>
              <a:pPr marL="7701">
                <a:spcBef>
                  <a:spcPts val="67"/>
                </a:spcBef>
              </a:pPr>
              <a:r>
                <a:rPr sz="1000" b="1" dirty="0">
                  <a:latin typeface="Calibri" panose="020F0502020204030204" pitchFamily="34" charset="0"/>
                  <a:cs typeface="Calibri" panose="020F0502020204030204" pitchFamily="34" charset="0"/>
                </a:rPr>
                <a:t>Utilities</a:t>
              </a:r>
              <a:r>
                <a:rPr sz="1000" b="1" spc="-12"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&amp;</a:t>
              </a:r>
              <a:r>
                <a:rPr sz="1000" b="1" spc="-6"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Industrial</a:t>
              </a:r>
              <a:r>
                <a:rPr sz="1000" b="1" spc="-6" dirty="0">
                  <a:latin typeface="Calibri" panose="020F0502020204030204" pitchFamily="34" charset="0"/>
                  <a:cs typeface="Calibri" panose="020F0502020204030204" pitchFamily="34" charset="0"/>
                </a:rPr>
                <a:t> </a:t>
              </a:r>
              <a:r>
                <a:rPr sz="1000" b="1" spc="-15" dirty="0">
                  <a:latin typeface="Calibri" panose="020F0502020204030204" pitchFamily="34" charset="0"/>
                  <a:cs typeface="Calibri" panose="020F0502020204030204" pitchFamily="34" charset="0"/>
                </a:rPr>
                <a:t>IoT</a:t>
              </a:r>
              <a:endParaRPr sz="1000" dirty="0">
                <a:latin typeface="Calibri" panose="020F0502020204030204" pitchFamily="34" charset="0"/>
                <a:cs typeface="Calibri" panose="020F0502020204030204" pitchFamily="34" charset="0"/>
              </a:endParaRPr>
            </a:p>
          </p:txBody>
        </p:sp>
        <p:sp>
          <p:nvSpPr>
            <p:cNvPr id="88" name="object 88"/>
            <p:cNvSpPr txBox="1"/>
            <p:nvPr/>
          </p:nvSpPr>
          <p:spPr>
            <a:xfrm>
              <a:off x="12812286" y="4566473"/>
              <a:ext cx="1934211" cy="267879"/>
            </a:xfrm>
            <a:prstGeom prst="rect">
              <a:avLst/>
            </a:prstGeom>
          </p:spPr>
          <p:txBody>
            <a:bodyPr vert="horz" wrap="square" lIns="0" tIns="8471" rIns="0" bIns="0" rtlCol="0">
              <a:spAutoFit/>
            </a:bodyPr>
            <a:lstStyle/>
            <a:p>
              <a:pPr marL="7701">
                <a:spcBef>
                  <a:spcPts val="67"/>
                </a:spcBef>
              </a:pPr>
              <a:r>
                <a:rPr sz="1000" b="1" dirty="0">
                  <a:latin typeface="Calibri" panose="020F0502020204030204" pitchFamily="34" charset="0"/>
                  <a:cs typeface="Calibri" panose="020F0502020204030204" pitchFamily="34" charset="0"/>
                </a:rPr>
                <a:t>Smart</a:t>
              </a:r>
              <a:r>
                <a:rPr sz="1000" b="1" spc="9" dirty="0">
                  <a:latin typeface="Calibri" panose="020F0502020204030204" pitchFamily="34" charset="0"/>
                  <a:cs typeface="Calibri" panose="020F0502020204030204" pitchFamily="34" charset="0"/>
                </a:rPr>
                <a:t> </a:t>
              </a:r>
              <a:r>
                <a:rPr sz="1000" b="1" dirty="0">
                  <a:latin typeface="Calibri" panose="020F0502020204030204" pitchFamily="34" charset="0"/>
                  <a:cs typeface="Calibri" panose="020F0502020204030204" pitchFamily="34" charset="0"/>
                </a:rPr>
                <a:t>Home</a:t>
              </a:r>
              <a:r>
                <a:rPr sz="1000" b="1" spc="9" dirty="0">
                  <a:latin typeface="Calibri" panose="020F0502020204030204" pitchFamily="34" charset="0"/>
                  <a:cs typeface="Calibri" panose="020F0502020204030204" pitchFamily="34" charset="0"/>
                </a:rPr>
                <a:t> </a:t>
              </a:r>
              <a:r>
                <a:rPr sz="1000" b="1" spc="-6" dirty="0">
                  <a:latin typeface="Calibri" panose="020F0502020204030204" pitchFamily="34" charset="0"/>
                  <a:cs typeface="Calibri" panose="020F0502020204030204" pitchFamily="34" charset="0"/>
                </a:rPr>
                <a:t>(Matter)</a:t>
              </a:r>
              <a:endParaRPr sz="1000" dirty="0">
                <a:latin typeface="Calibri" panose="020F0502020204030204" pitchFamily="34" charset="0"/>
                <a:cs typeface="Calibri" panose="020F0502020204030204" pitchFamily="34" charset="0"/>
              </a:endParaRPr>
            </a:p>
          </p:txBody>
        </p:sp>
        <p:sp>
          <p:nvSpPr>
            <p:cNvPr id="89" name="object 89"/>
            <p:cNvSpPr txBox="1"/>
            <p:nvPr/>
          </p:nvSpPr>
          <p:spPr>
            <a:xfrm>
              <a:off x="13786580" y="4104517"/>
              <a:ext cx="959486" cy="267879"/>
            </a:xfrm>
            <a:prstGeom prst="rect">
              <a:avLst/>
            </a:prstGeom>
          </p:spPr>
          <p:txBody>
            <a:bodyPr vert="horz" wrap="square" lIns="0" tIns="8471" rIns="0" bIns="0" rtlCol="0">
              <a:spAutoFit/>
            </a:bodyPr>
            <a:lstStyle/>
            <a:p>
              <a:pPr marL="7701">
                <a:spcBef>
                  <a:spcPts val="67"/>
                </a:spcBef>
              </a:pPr>
              <a:r>
                <a:rPr sz="1000" b="1" spc="-6" dirty="0">
                  <a:latin typeface="Calibri" panose="020F0502020204030204" pitchFamily="34" charset="0"/>
                  <a:cs typeface="Calibri" panose="020F0502020204030204" pitchFamily="34" charset="0"/>
                </a:rPr>
                <a:t>Wearables</a:t>
              </a:r>
              <a:endParaRPr sz="1000" dirty="0">
                <a:latin typeface="Calibri" panose="020F0502020204030204" pitchFamily="34" charset="0"/>
                <a:cs typeface="Calibri" panose="020F0502020204030204" pitchFamily="34" charset="0"/>
              </a:endParaRPr>
            </a:p>
          </p:txBody>
        </p:sp>
        <p:sp>
          <p:nvSpPr>
            <p:cNvPr id="90" name="object 90"/>
            <p:cNvSpPr txBox="1"/>
            <p:nvPr/>
          </p:nvSpPr>
          <p:spPr>
            <a:xfrm>
              <a:off x="17800864" y="4764151"/>
              <a:ext cx="477521" cy="516556"/>
            </a:xfrm>
            <a:prstGeom prst="rect">
              <a:avLst/>
            </a:prstGeom>
          </p:spPr>
          <p:txBody>
            <a:bodyPr vert="horz" wrap="square" lIns="0" tIns="7316" rIns="0" bIns="0" rtlCol="0">
              <a:spAutoFit/>
            </a:bodyPr>
            <a:lstStyle/>
            <a:p>
              <a:pPr marL="7701" marR="3081" indent="50058">
                <a:lnSpc>
                  <a:spcPct val="101099"/>
                </a:lnSpc>
                <a:spcBef>
                  <a:spcPts val="58"/>
                </a:spcBef>
              </a:pPr>
              <a:r>
                <a:rPr sz="1000" spc="-15" dirty="0">
                  <a:latin typeface="Calibri" panose="020F0502020204030204" pitchFamily="34" charset="0"/>
                  <a:cs typeface="Calibri" panose="020F0502020204030204" pitchFamily="34" charset="0"/>
                </a:rPr>
                <a:t>M$ </a:t>
              </a:r>
              <a:r>
                <a:rPr sz="1000" spc="-12" dirty="0">
                  <a:latin typeface="Calibri" panose="020F0502020204030204" pitchFamily="34" charset="0"/>
                  <a:cs typeface="Calibri" panose="020F0502020204030204" pitchFamily="34" charset="0"/>
                </a:rPr>
                <a:t>2023</a:t>
              </a:r>
              <a:endParaRPr sz="1000">
                <a:latin typeface="Calibri" panose="020F0502020204030204" pitchFamily="34" charset="0"/>
                <a:cs typeface="Calibri" panose="020F0502020204030204" pitchFamily="34" charset="0"/>
              </a:endParaRPr>
            </a:p>
          </p:txBody>
        </p:sp>
        <p:sp>
          <p:nvSpPr>
            <p:cNvPr id="91" name="object 91"/>
            <p:cNvSpPr txBox="1"/>
            <p:nvPr/>
          </p:nvSpPr>
          <p:spPr>
            <a:xfrm>
              <a:off x="18703089" y="4764151"/>
              <a:ext cx="477521" cy="516556"/>
            </a:xfrm>
            <a:prstGeom prst="rect">
              <a:avLst/>
            </a:prstGeom>
          </p:spPr>
          <p:txBody>
            <a:bodyPr vert="horz" wrap="square" lIns="0" tIns="7316" rIns="0" bIns="0" rtlCol="0">
              <a:spAutoFit/>
            </a:bodyPr>
            <a:lstStyle/>
            <a:p>
              <a:pPr marL="7701" marR="3081" indent="50058">
                <a:lnSpc>
                  <a:spcPct val="101099"/>
                </a:lnSpc>
                <a:spcBef>
                  <a:spcPts val="58"/>
                </a:spcBef>
              </a:pPr>
              <a:r>
                <a:rPr sz="1000" spc="-15" dirty="0">
                  <a:latin typeface="Calibri" panose="020F0502020204030204" pitchFamily="34" charset="0"/>
                  <a:cs typeface="Calibri" panose="020F0502020204030204" pitchFamily="34" charset="0"/>
                </a:rPr>
                <a:t>M$ </a:t>
              </a:r>
              <a:r>
                <a:rPr sz="1000" spc="-12" dirty="0">
                  <a:latin typeface="Calibri" panose="020F0502020204030204" pitchFamily="34" charset="0"/>
                  <a:cs typeface="Calibri" panose="020F0502020204030204" pitchFamily="34" charset="0"/>
                </a:rPr>
                <a:t>2024</a:t>
              </a:r>
              <a:endParaRPr sz="1000">
                <a:latin typeface="Calibri" panose="020F0502020204030204" pitchFamily="34" charset="0"/>
                <a:cs typeface="Calibri" panose="020F0502020204030204" pitchFamily="34" charset="0"/>
              </a:endParaRPr>
            </a:p>
          </p:txBody>
        </p:sp>
        <p:grpSp>
          <p:nvGrpSpPr>
            <p:cNvPr id="92" name="object 92"/>
            <p:cNvGrpSpPr/>
            <p:nvPr/>
          </p:nvGrpSpPr>
          <p:grpSpPr>
            <a:xfrm>
              <a:off x="17905297" y="4473549"/>
              <a:ext cx="1174115" cy="290830"/>
              <a:chOff x="17905297" y="4473549"/>
              <a:chExt cx="1174115" cy="290830"/>
            </a:xfrm>
          </p:grpSpPr>
          <p:sp>
            <p:nvSpPr>
              <p:cNvPr id="93" name="object 93"/>
              <p:cNvSpPr/>
              <p:nvPr/>
            </p:nvSpPr>
            <p:spPr>
              <a:xfrm>
                <a:off x="17905297" y="4473549"/>
                <a:ext cx="269240" cy="269240"/>
              </a:xfrm>
              <a:custGeom>
                <a:avLst/>
                <a:gdLst/>
                <a:ahLst/>
                <a:cxnLst/>
                <a:rect l="l" t="t" r="r" b="b"/>
                <a:pathLst>
                  <a:path w="269240" h="269239">
                    <a:moveTo>
                      <a:pt x="268913" y="0"/>
                    </a:moveTo>
                    <a:lnTo>
                      <a:pt x="0" y="0"/>
                    </a:lnTo>
                    <a:lnTo>
                      <a:pt x="0" y="268913"/>
                    </a:lnTo>
                    <a:lnTo>
                      <a:pt x="268913" y="268913"/>
                    </a:lnTo>
                    <a:lnTo>
                      <a:pt x="268913" y="0"/>
                    </a:lnTo>
                    <a:close/>
                  </a:path>
                </a:pathLst>
              </a:custGeom>
              <a:solidFill>
                <a:srgbClr val="0D64AB"/>
              </a:solidFill>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94" name="object 94"/>
              <p:cNvSpPr/>
              <p:nvPr/>
            </p:nvSpPr>
            <p:spPr>
              <a:xfrm>
                <a:off x="18807647" y="4492533"/>
                <a:ext cx="269240" cy="269240"/>
              </a:xfrm>
              <a:custGeom>
                <a:avLst/>
                <a:gdLst/>
                <a:ahLst/>
                <a:cxnLst/>
                <a:rect l="l" t="t" r="r" b="b"/>
                <a:pathLst>
                  <a:path w="269240" h="269239">
                    <a:moveTo>
                      <a:pt x="268913" y="0"/>
                    </a:moveTo>
                    <a:lnTo>
                      <a:pt x="0" y="0"/>
                    </a:lnTo>
                    <a:lnTo>
                      <a:pt x="0" y="268913"/>
                    </a:lnTo>
                    <a:lnTo>
                      <a:pt x="268913" y="268913"/>
                    </a:lnTo>
                    <a:lnTo>
                      <a:pt x="268913" y="0"/>
                    </a:lnTo>
                    <a:close/>
                  </a:path>
                </a:pathLst>
              </a:custGeom>
              <a:solidFill>
                <a:schemeClr val="accent3">
                  <a:lumMod val="40000"/>
                  <a:lumOff val="60000"/>
                </a:schemeClr>
              </a:solidFill>
            </p:spPr>
            <p:txBody>
              <a:bodyPr wrap="square" lIns="0" tIns="0" rIns="0" bIns="0" rtlCol="0"/>
              <a:lstStyle/>
              <a:p>
                <a:endParaRPr sz="1100">
                  <a:latin typeface="Calibri" panose="020F0502020204030204" pitchFamily="34" charset="0"/>
                  <a:cs typeface="Calibri" panose="020F0502020204030204" pitchFamily="34" charset="0"/>
                </a:endParaRPr>
              </a:p>
            </p:txBody>
          </p:sp>
          <p:sp>
            <p:nvSpPr>
              <p:cNvPr id="95" name="object 95"/>
              <p:cNvSpPr/>
              <p:nvPr/>
            </p:nvSpPr>
            <p:spPr>
              <a:xfrm>
                <a:off x="18807647" y="4492533"/>
                <a:ext cx="269240" cy="269240"/>
              </a:xfrm>
              <a:custGeom>
                <a:avLst/>
                <a:gdLst/>
                <a:ahLst/>
                <a:cxnLst/>
                <a:rect l="l" t="t" r="r" b="b"/>
                <a:pathLst>
                  <a:path w="269240" h="269239">
                    <a:moveTo>
                      <a:pt x="268913" y="268913"/>
                    </a:moveTo>
                    <a:lnTo>
                      <a:pt x="0" y="268913"/>
                    </a:lnTo>
                    <a:lnTo>
                      <a:pt x="0" y="0"/>
                    </a:lnTo>
                    <a:lnTo>
                      <a:pt x="268913" y="0"/>
                    </a:lnTo>
                    <a:lnTo>
                      <a:pt x="268913" y="268913"/>
                    </a:lnTo>
                    <a:close/>
                  </a:path>
                </a:pathLst>
              </a:custGeom>
              <a:ln w="5235">
                <a:solidFill>
                  <a:srgbClr val="42009F"/>
                </a:solidFill>
              </a:ln>
            </p:spPr>
            <p:txBody>
              <a:bodyPr wrap="square" lIns="0" tIns="0" rIns="0" bIns="0" rtlCol="0"/>
              <a:lstStyle/>
              <a:p>
                <a:endParaRPr sz="1100">
                  <a:latin typeface="Calibri" panose="020F0502020204030204" pitchFamily="34" charset="0"/>
                  <a:cs typeface="Calibri" panose="020F0502020204030204" pitchFamily="34" charset="0"/>
                </a:endParaRPr>
              </a:p>
            </p:txBody>
          </p:sp>
        </p:grpSp>
      </p:grpSp>
      <p:sp>
        <p:nvSpPr>
          <p:cNvPr id="12" name="object 18">
            <a:extLst>
              <a:ext uri="{FF2B5EF4-FFF2-40B4-BE49-F238E27FC236}">
                <a16:creationId xmlns:a16="http://schemas.microsoft.com/office/drawing/2014/main" id="{3C038C6A-3442-C24E-CA41-D52EE5302DDE}"/>
              </a:ext>
            </a:extLst>
          </p:cNvPr>
          <p:cNvSpPr txBox="1">
            <a:spLocks/>
          </p:cNvSpPr>
          <p:nvPr/>
        </p:nvSpPr>
        <p:spPr>
          <a:xfrm>
            <a:off x="429767" y="274320"/>
            <a:ext cx="10406969"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chemeClr val="bg1"/>
                </a:solidFill>
                <a:latin typeface="Calibri" panose="020F0502020204030204" pitchFamily="34" charset="0"/>
                <a:cs typeface="Calibri" panose="020F0502020204030204" pitchFamily="34" charset="0"/>
              </a:rPr>
              <a:t>Opportunity to Gain Market Share</a:t>
            </a:r>
            <a:endParaRPr lang="en-US" sz="3600" kern="0" dirty="0">
              <a:solidFill>
                <a:schemeClr val="bg1"/>
              </a:solidFill>
              <a:latin typeface="Calibri" panose="020F0502020204030204" pitchFamily="34" charset="0"/>
              <a:cs typeface="Calibri" panose="020F0502020204030204" pitchFamily="34" charset="0"/>
            </a:endParaRPr>
          </a:p>
        </p:txBody>
      </p:sp>
      <p:sp>
        <p:nvSpPr>
          <p:cNvPr id="112" name="Rectangle 111">
            <a:extLst>
              <a:ext uri="{FF2B5EF4-FFF2-40B4-BE49-F238E27FC236}">
                <a16:creationId xmlns:a16="http://schemas.microsoft.com/office/drawing/2014/main" id="{83D27B70-DD3B-86BC-D317-D67D04217DAE}"/>
              </a:ext>
            </a:extLst>
          </p:cNvPr>
          <p:cNvSpPr/>
          <p:nvPr/>
        </p:nvSpPr>
        <p:spPr>
          <a:xfrm>
            <a:off x="5649120" y="1426144"/>
            <a:ext cx="6351714" cy="370384"/>
          </a:xfrm>
          <a:prstGeom prst="rect">
            <a:avLst/>
          </a:prstGeom>
          <a:solidFill>
            <a:srgbClr val="0D6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lgn="ctr">
              <a:spcBef>
                <a:spcPts val="73"/>
              </a:spcBef>
            </a:pPr>
            <a:r>
              <a:rPr lang="en-US" sz="2000" b="1" dirty="0">
                <a:latin typeface="Roboto"/>
                <a:cs typeface="Roboto"/>
              </a:rPr>
              <a:t>Breakdown by Segment</a:t>
            </a:r>
          </a:p>
        </p:txBody>
      </p:sp>
      <p:sp>
        <p:nvSpPr>
          <p:cNvPr id="115" name="object 16">
            <a:extLst>
              <a:ext uri="{FF2B5EF4-FFF2-40B4-BE49-F238E27FC236}">
                <a16:creationId xmlns:a16="http://schemas.microsoft.com/office/drawing/2014/main" id="{D05B3046-3775-7267-171D-CB571A3ED286}"/>
              </a:ext>
            </a:extLst>
          </p:cNvPr>
          <p:cNvSpPr txBox="1"/>
          <p:nvPr/>
        </p:nvSpPr>
        <p:spPr>
          <a:xfrm>
            <a:off x="191166" y="1426144"/>
            <a:ext cx="4762629" cy="372552"/>
          </a:xfrm>
          <a:prstGeom prst="rect">
            <a:avLst/>
          </a:prstGeom>
          <a:solidFill>
            <a:srgbClr val="0D6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91440">
              <a:spcBef>
                <a:spcPts val="73"/>
              </a:spcBef>
              <a:defRPr sz="2000" b="1">
                <a:latin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a:t>Large, Growing Market</a:t>
            </a:r>
            <a:endParaRPr dirty="0"/>
          </a:p>
        </p:txBody>
      </p:sp>
      <p:sp>
        <p:nvSpPr>
          <p:cNvPr id="2" name="Slide Number Placeholder 3">
            <a:extLst>
              <a:ext uri="{FF2B5EF4-FFF2-40B4-BE49-F238E27FC236}">
                <a16:creationId xmlns:a16="http://schemas.microsoft.com/office/drawing/2014/main" id="{BF7622E1-AFFF-297F-F082-CF2978D84556}"/>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43</a:t>
            </a:fld>
            <a:endParaRPr lang="en-US" sz="1000" kern="0" dirty="0">
              <a:solidFill>
                <a:prstClr val="black">
                  <a:tint val="75000"/>
                </a:prstClr>
              </a:solidFill>
            </a:endParaRPr>
          </a:p>
        </p:txBody>
      </p:sp>
      <p:sp>
        <p:nvSpPr>
          <p:cNvPr id="8" name="TextBox 7">
            <a:extLst>
              <a:ext uri="{FF2B5EF4-FFF2-40B4-BE49-F238E27FC236}">
                <a16:creationId xmlns:a16="http://schemas.microsoft.com/office/drawing/2014/main" id="{991CFB3B-E75D-2448-6068-4E9CA171B228}"/>
              </a:ext>
            </a:extLst>
          </p:cNvPr>
          <p:cNvSpPr txBox="1"/>
          <p:nvPr/>
        </p:nvSpPr>
        <p:spPr>
          <a:xfrm>
            <a:off x="434270" y="6548906"/>
            <a:ext cx="9481871" cy="200055"/>
          </a:xfrm>
          <a:prstGeom prst="rect">
            <a:avLst/>
          </a:prstGeom>
          <a:noFill/>
        </p:spPr>
        <p:txBody>
          <a:bodyPr wrap="square">
            <a:spAutoFit/>
          </a:bodyPr>
          <a:lstStyle/>
          <a:p>
            <a:r>
              <a:rPr lang="en-US" sz="700" dirty="0">
                <a:solidFill>
                  <a:schemeClr val="bg1">
                    <a:lumMod val="50000"/>
                  </a:schemeClr>
                </a:solidFill>
                <a:latin typeface="Calibri" panose="020F0502020204030204" pitchFamily="34" charset="0"/>
                <a:cs typeface="Calibri" panose="020F0502020204030204" pitchFamily="34" charset="0"/>
              </a:rPr>
              <a:t>Source: https://www.marketsandmarkets.com/Market-Reports/public-key-infrastructure-market-145372975.html?gad_source=1&amp;gclid=CjwKCAjw88yxBhBWEiwA7cm6pW0PykImoRR90NW3nt6wnO2RUAQIiC2xyQpNDUE7yIhy-A6aI_mXYBoCvncQAvD_BwE</a:t>
            </a:r>
          </a:p>
        </p:txBody>
      </p:sp>
      <p:graphicFrame>
        <p:nvGraphicFramePr>
          <p:cNvPr id="10" name="Chart 9">
            <a:extLst>
              <a:ext uri="{FF2B5EF4-FFF2-40B4-BE49-F238E27FC236}">
                <a16:creationId xmlns:a16="http://schemas.microsoft.com/office/drawing/2014/main" id="{ADA8F6D0-F07F-D27C-08D9-7C22CD3263E9}"/>
              </a:ext>
            </a:extLst>
          </p:cNvPr>
          <p:cNvGraphicFramePr/>
          <p:nvPr>
            <p:extLst>
              <p:ext uri="{D42A27DB-BD31-4B8C-83A1-F6EECF244321}">
                <p14:modId xmlns:p14="http://schemas.microsoft.com/office/powerpoint/2010/main" val="142840314"/>
              </p:ext>
            </p:extLst>
          </p:nvPr>
        </p:nvGraphicFramePr>
        <p:xfrm>
          <a:off x="191166" y="1941692"/>
          <a:ext cx="4762629" cy="2280995"/>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traight Arrow Connector 12">
            <a:extLst>
              <a:ext uri="{FF2B5EF4-FFF2-40B4-BE49-F238E27FC236}">
                <a16:creationId xmlns:a16="http://schemas.microsoft.com/office/drawing/2014/main" id="{3DD84597-C347-9C2E-8B58-F6AB7904213A}"/>
              </a:ext>
            </a:extLst>
          </p:cNvPr>
          <p:cNvCxnSpPr>
            <a:cxnSpLocks/>
          </p:cNvCxnSpPr>
          <p:nvPr/>
        </p:nvCxnSpPr>
        <p:spPr>
          <a:xfrm flipV="1">
            <a:off x="2956863" y="2637087"/>
            <a:ext cx="767078" cy="68178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E48742A-83F5-3D45-2B27-654BB5D46B80}"/>
              </a:ext>
            </a:extLst>
          </p:cNvPr>
          <p:cNvSpPr txBox="1"/>
          <p:nvPr/>
        </p:nvSpPr>
        <p:spPr>
          <a:xfrm>
            <a:off x="2471407" y="2790112"/>
            <a:ext cx="1110607" cy="234477"/>
          </a:xfrm>
          <a:prstGeom prst="rect">
            <a:avLst/>
          </a:prstGeom>
        </p:spPr>
        <p:txBody>
          <a:bodyPr vert="horz" wrap="square" lIns="0" tIns="0" rIns="0" bIns="0" rtlCol="0" anchor="b" anchorCtr="0">
            <a:noAutofit/>
          </a:bodyPr>
          <a:lstStyle/>
          <a:p>
            <a:pPr algn="ctr"/>
            <a:r>
              <a:rPr lang="en-US" sz="1600" b="1" dirty="0">
                <a:solidFill>
                  <a:schemeClr val="accent3"/>
                </a:solidFill>
                <a:latin typeface="Calibri" panose="020F0502020204030204" pitchFamily="34" charset="0"/>
                <a:cs typeface="Calibri" panose="020F0502020204030204" pitchFamily="34" charset="0"/>
              </a:rPr>
              <a:t>20.2%</a:t>
            </a:r>
          </a:p>
          <a:p>
            <a:pPr algn="ctr"/>
            <a:r>
              <a:rPr lang="en-US" sz="1600" b="1" dirty="0">
                <a:solidFill>
                  <a:schemeClr val="accent3"/>
                </a:solidFill>
                <a:latin typeface="Calibri" panose="020F0502020204030204" pitchFamily="34" charset="0"/>
                <a:cs typeface="Calibri" panose="020F0502020204030204" pitchFamily="34" charset="0"/>
              </a:rPr>
              <a:t>CAGR</a:t>
            </a:r>
          </a:p>
        </p:txBody>
      </p:sp>
      <p:sp>
        <p:nvSpPr>
          <p:cNvPr id="75" name="object 26">
            <a:extLst>
              <a:ext uri="{FF2B5EF4-FFF2-40B4-BE49-F238E27FC236}">
                <a16:creationId xmlns:a16="http://schemas.microsoft.com/office/drawing/2014/main" id="{65DC8C07-ED6B-0458-4B1A-C71969DC048E}"/>
              </a:ext>
            </a:extLst>
          </p:cNvPr>
          <p:cNvSpPr txBox="1"/>
          <p:nvPr/>
        </p:nvSpPr>
        <p:spPr>
          <a:xfrm>
            <a:off x="191166" y="4474366"/>
            <a:ext cx="4762626" cy="1698333"/>
          </a:xfrm>
          <a:prstGeom prst="rect">
            <a:avLst/>
          </a:prstGeom>
        </p:spPr>
        <p:txBody>
          <a:bodyPr vert="horz" wrap="square" lIns="0" tIns="10397" rIns="0" bIns="0" rtlCol="0">
            <a:spAutoFit/>
          </a:bodyPr>
          <a:lstStyle/>
          <a:p>
            <a:pPr marL="350217" indent="-342900" defTabSz="554492">
              <a:lnSpc>
                <a:spcPct val="120000"/>
              </a:lnSpc>
              <a:spcBef>
                <a:spcPts val="600"/>
              </a:spcBef>
              <a:buFont typeface="Arial" panose="020B0604020202020204" pitchFamily="34" charset="0"/>
              <a:buChar char="•"/>
              <a:tabLst>
                <a:tab pos="275321" algn="l"/>
                <a:tab pos="275705" algn="l"/>
              </a:tabLst>
            </a:pPr>
            <a:r>
              <a:rPr lang="en-US" sz="1400" kern="0" spc="-6" dirty="0">
                <a:latin typeface="Calibri" panose="020F0502020204030204" pitchFamily="34" charset="0"/>
                <a:cs typeface="Calibri" panose="020F0502020204030204" pitchFamily="34" charset="0"/>
              </a:rPr>
              <a:t>Significant growth expected to be driven by demand for digital security in technologically-advancing world.</a:t>
            </a:r>
          </a:p>
          <a:p>
            <a:pPr marL="350217" indent="-342900" defTabSz="554492">
              <a:lnSpc>
                <a:spcPct val="120000"/>
              </a:lnSpc>
              <a:spcBef>
                <a:spcPts val="600"/>
              </a:spcBef>
              <a:buFont typeface="Arial" panose="020B0604020202020204" pitchFamily="34" charset="0"/>
              <a:buChar char="•"/>
              <a:tabLst>
                <a:tab pos="275321" algn="l"/>
                <a:tab pos="275705" algn="l"/>
              </a:tabLst>
            </a:pPr>
            <a:r>
              <a:rPr lang="en-US" sz="1400" kern="0" spc="-6" dirty="0">
                <a:latin typeface="Calibri" panose="020F0502020204030204" pitchFamily="34" charset="0"/>
                <a:cs typeface="Calibri" panose="020F0502020204030204" pitchFamily="34" charset="0"/>
              </a:rPr>
              <a:t>SEALSQ well-positioned to secure the rapidly growing IoT ecosystem across industries.</a:t>
            </a:r>
          </a:p>
          <a:p>
            <a:pPr marL="350217" indent="-342900" defTabSz="554492">
              <a:lnSpc>
                <a:spcPct val="120000"/>
              </a:lnSpc>
              <a:spcBef>
                <a:spcPts val="600"/>
              </a:spcBef>
              <a:buFont typeface="Arial" panose="020B0604020202020204" pitchFamily="34" charset="0"/>
              <a:buChar char="•"/>
              <a:tabLst>
                <a:tab pos="275321" algn="l"/>
                <a:tab pos="275705" algn="l"/>
              </a:tabLst>
            </a:pPr>
            <a:r>
              <a:rPr lang="en-US" sz="1400" kern="0" spc="-6" dirty="0">
                <a:latin typeface="Calibri" panose="020F0502020204030204" pitchFamily="34" charset="0"/>
                <a:cs typeface="Calibri" panose="020F0502020204030204" pitchFamily="34" charset="0"/>
              </a:rPr>
              <a:t>Geographically well-positioned as well, as largest market opportunities are expected in Europe and United States.</a:t>
            </a:r>
          </a:p>
        </p:txBody>
      </p:sp>
    </p:spTree>
    <p:extLst>
      <p:ext uri="{BB962C8B-B14F-4D97-AF65-F5344CB8AC3E}">
        <p14:creationId xmlns:p14="http://schemas.microsoft.com/office/powerpoint/2010/main" val="580738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01F64-2B50-DF84-461C-986247150528}"/>
            </a:ext>
          </a:extLst>
        </p:cNvPr>
        <p:cNvGrpSpPr/>
        <p:nvPr/>
      </p:nvGrpSpPr>
      <p:grpSpPr>
        <a:xfrm>
          <a:off x="0" y="0"/>
          <a:ext cx="0" cy="0"/>
          <a:chOff x="0" y="0"/>
          <a:chExt cx="0" cy="0"/>
        </a:xfrm>
      </p:grpSpPr>
      <p:pic>
        <p:nvPicPr>
          <p:cNvPr id="36" name="Image 22">
            <a:extLst>
              <a:ext uri="{FF2B5EF4-FFF2-40B4-BE49-F238E27FC236}">
                <a16:creationId xmlns:a16="http://schemas.microsoft.com/office/drawing/2014/main" id="{ED17DDCB-B55C-9532-8FA4-637B387F3A2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294813" cy="6862573"/>
          </a:xfrm>
          <a:prstGeom prst="rect">
            <a:avLst/>
          </a:prstGeom>
        </p:spPr>
      </p:pic>
      <p:graphicFrame>
        <p:nvGraphicFramePr>
          <p:cNvPr id="5" name="Diagram 4">
            <a:extLst>
              <a:ext uri="{FF2B5EF4-FFF2-40B4-BE49-F238E27FC236}">
                <a16:creationId xmlns:a16="http://schemas.microsoft.com/office/drawing/2014/main" id="{7922FB3C-76BE-24D5-D376-FFFCFDE29A5A}"/>
              </a:ext>
            </a:extLst>
          </p:cNvPr>
          <p:cNvGraphicFramePr/>
          <p:nvPr>
            <p:extLst>
              <p:ext uri="{D42A27DB-BD31-4B8C-83A1-F6EECF244321}">
                <p14:modId xmlns:p14="http://schemas.microsoft.com/office/powerpoint/2010/main" val="2188178385"/>
              </p:ext>
            </p:extLst>
          </p:nvPr>
        </p:nvGraphicFramePr>
        <p:xfrm>
          <a:off x="2246078" y="1143001"/>
          <a:ext cx="8966318" cy="35105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9566C4DF-2997-162E-4034-A81E41121451}"/>
              </a:ext>
            </a:extLst>
          </p:cNvPr>
          <p:cNvGraphicFramePr/>
          <p:nvPr/>
        </p:nvGraphicFramePr>
        <p:xfrm>
          <a:off x="4303479" y="4736001"/>
          <a:ext cx="6908917" cy="6932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53229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057F37F-222A-65D5-C86B-B8D1226363B3}"/>
              </a:ext>
            </a:extLst>
          </p:cNvPr>
          <p:cNvSpPr txBox="1">
            <a:spLocks/>
          </p:cNvSpPr>
          <p:nvPr/>
        </p:nvSpPr>
        <p:spPr>
          <a:xfrm>
            <a:off x="42863" y="64468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92" fontAlgn="auto">
              <a:spcBef>
                <a:spcPts val="0"/>
              </a:spcBef>
              <a:spcAft>
                <a:spcPts val="0"/>
              </a:spcAft>
              <a:defRPr/>
            </a:pPr>
            <a:fld id="{2858ED3C-2D5C-4FAA-BF5A-91BBD3664F22}" type="slidenum">
              <a:rPr lang="en-US" sz="1000" kern="0" smtClean="0">
                <a:solidFill>
                  <a:prstClr val="black">
                    <a:tint val="75000"/>
                  </a:prstClr>
                </a:solidFill>
                <a:latin typeface="+mj-lt"/>
                <a:cs typeface="Calibri" panose="020F0502020204030204" pitchFamily="34" charset="0"/>
              </a:rPr>
              <a:pPr defTabSz="554492" fontAlgn="auto">
                <a:spcBef>
                  <a:spcPts val="0"/>
                </a:spcBef>
                <a:spcAft>
                  <a:spcPts val="0"/>
                </a:spcAft>
                <a:defRPr/>
              </a:pPr>
              <a:t>45</a:t>
            </a:fld>
            <a:endParaRPr lang="en-US" sz="1000" kern="0" dirty="0">
              <a:solidFill>
                <a:prstClr val="black">
                  <a:tint val="75000"/>
                </a:prstClr>
              </a:solidFill>
              <a:latin typeface="+mj-lt"/>
              <a:cs typeface="Calibri" panose="020F0502020204030204" pitchFamily="34" charset="0"/>
            </a:endParaRPr>
          </a:p>
        </p:txBody>
      </p:sp>
      <p:sp>
        <p:nvSpPr>
          <p:cNvPr id="3" name="Title 1">
            <a:extLst>
              <a:ext uri="{FF2B5EF4-FFF2-40B4-BE49-F238E27FC236}">
                <a16:creationId xmlns:a16="http://schemas.microsoft.com/office/drawing/2014/main" id="{E002431C-8148-6E23-A9F2-F86C047A770A}"/>
              </a:ext>
            </a:extLst>
          </p:cNvPr>
          <p:cNvSpPr txBox="1">
            <a:spLocks/>
          </p:cNvSpPr>
          <p:nvPr/>
        </p:nvSpPr>
        <p:spPr bwMode="auto">
          <a:xfrm>
            <a:off x="429768" y="274320"/>
            <a:ext cx="11436795" cy="533400"/>
          </a:xfrm>
          <a:prstGeom prst="rect">
            <a:avLst/>
          </a:prstGeom>
        </p:spPr>
        <p:txBody>
          <a:bodyPr vert="horz" wrap="square" lIns="0" tIns="0" rIns="0" bIns="0" numCol="1" rtlCol="0" anchor="ctr" anchorCtr="0" compatLnSpc="1">
            <a:prstTxWarp prst="textNoShape">
              <a:avLst/>
            </a:prstTxWarp>
            <a:noAutofit/>
          </a:bodyPr>
          <a:lstStyle>
            <a:lvl1pPr algn="l" eaLnBrk="1" hangingPunct="1">
              <a:defRPr sz="2911" b="0" i="0">
                <a:solidFill>
                  <a:schemeClr val="bg1"/>
                </a:solidFill>
                <a:latin typeface="Roboto Medium"/>
                <a:ea typeface="+mj-ea"/>
                <a:cs typeface="Roboto Medium"/>
              </a:defRPr>
            </a:lvl1pPr>
          </a:lstStyle>
          <a:p>
            <a:r>
              <a:rPr lang="en-US" sz="3600" b="1" kern="0" dirty="0">
                <a:latin typeface="Calibri" panose="020F0502020204030204" pitchFamily="34" charset="0"/>
                <a:cs typeface="Calibri" panose="020F0502020204030204" pitchFamily="34" charset="0"/>
              </a:rPr>
              <a:t>Strategic ESG Principles</a:t>
            </a:r>
          </a:p>
        </p:txBody>
      </p:sp>
      <p:sp>
        <p:nvSpPr>
          <p:cNvPr id="4" name="Rectangle 3">
            <a:extLst>
              <a:ext uri="{FF2B5EF4-FFF2-40B4-BE49-F238E27FC236}">
                <a16:creationId xmlns:a16="http://schemas.microsoft.com/office/drawing/2014/main" id="{E9983514-2C27-3628-4C65-A2AB7B83B6AB}"/>
              </a:ext>
            </a:extLst>
          </p:cNvPr>
          <p:cNvSpPr/>
          <p:nvPr/>
        </p:nvSpPr>
        <p:spPr>
          <a:xfrm>
            <a:off x="451104" y="1310640"/>
            <a:ext cx="11289792" cy="4878770"/>
          </a:xfrm>
          <a:prstGeom prst="rect">
            <a:avLst/>
          </a:prstGeom>
          <a:solidFill>
            <a:schemeClr val="tx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5D91DA5-E527-5338-E69A-6C0811F13BC1}"/>
              </a:ext>
            </a:extLst>
          </p:cNvPr>
          <p:cNvSpPr/>
          <p:nvPr/>
        </p:nvSpPr>
        <p:spPr>
          <a:xfrm>
            <a:off x="451104" y="1310640"/>
            <a:ext cx="4222496" cy="2368296"/>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44571BBE-EC01-BD9B-D8BB-D0708EDAB27B}"/>
              </a:ext>
            </a:extLst>
          </p:cNvPr>
          <p:cNvSpPr/>
          <p:nvPr/>
        </p:nvSpPr>
        <p:spPr>
          <a:xfrm>
            <a:off x="4673600" y="1310640"/>
            <a:ext cx="4222496" cy="236829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8DDB0517-6F05-19EA-AB59-358E5B5E5CB9}"/>
              </a:ext>
            </a:extLst>
          </p:cNvPr>
          <p:cNvSpPr/>
          <p:nvPr/>
        </p:nvSpPr>
        <p:spPr>
          <a:xfrm>
            <a:off x="451104" y="3675888"/>
            <a:ext cx="4222496" cy="2513522"/>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8BC520BB-0775-EEC8-C38E-6CF851223C37}"/>
              </a:ext>
            </a:extLst>
          </p:cNvPr>
          <p:cNvSpPr/>
          <p:nvPr/>
        </p:nvSpPr>
        <p:spPr>
          <a:xfrm>
            <a:off x="4673600" y="3675888"/>
            <a:ext cx="4222496" cy="251352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A6B816EC-096D-81AA-1292-19F0382E05EF}"/>
              </a:ext>
            </a:extLst>
          </p:cNvPr>
          <p:cNvSpPr/>
          <p:nvPr/>
        </p:nvSpPr>
        <p:spPr>
          <a:xfrm>
            <a:off x="2048256" y="2951860"/>
            <a:ext cx="1028192" cy="1028192"/>
          </a:xfrm>
          <a:prstGeom prst="ellips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52FFF6D1-4B61-474C-3C61-6BF674FAE1E0}"/>
              </a:ext>
            </a:extLst>
          </p:cNvPr>
          <p:cNvSpPr/>
          <p:nvPr/>
        </p:nvSpPr>
        <p:spPr>
          <a:xfrm>
            <a:off x="4360164" y="1979814"/>
            <a:ext cx="1028192" cy="1028192"/>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D43B14FE-8F83-5904-F1F2-038C6655B009}"/>
              </a:ext>
            </a:extLst>
          </p:cNvPr>
          <p:cNvSpPr/>
          <p:nvPr/>
        </p:nvSpPr>
        <p:spPr>
          <a:xfrm>
            <a:off x="6270752" y="3400225"/>
            <a:ext cx="1028192" cy="102819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535A1A2E-4972-A796-EC30-75455D5188C1}"/>
              </a:ext>
            </a:extLst>
          </p:cNvPr>
          <p:cNvSpPr/>
          <p:nvPr/>
        </p:nvSpPr>
        <p:spPr>
          <a:xfrm>
            <a:off x="8532368" y="1979814"/>
            <a:ext cx="1028192" cy="102819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AA004CE1-153D-D8EF-0910-659C180FA52D}"/>
              </a:ext>
            </a:extLst>
          </p:cNvPr>
          <p:cNvSpPr/>
          <p:nvPr/>
        </p:nvSpPr>
        <p:spPr>
          <a:xfrm>
            <a:off x="8224559" y="4418553"/>
            <a:ext cx="1028192" cy="102819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CB2BDE95-4330-0952-2845-FFF6996324D1}"/>
              </a:ext>
            </a:extLst>
          </p:cNvPr>
          <p:cNvSpPr/>
          <p:nvPr/>
        </p:nvSpPr>
        <p:spPr>
          <a:xfrm>
            <a:off x="3945129" y="4418553"/>
            <a:ext cx="1028192" cy="1028192"/>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78DFF90E-8466-A450-DDFB-12129F2126BA}"/>
              </a:ext>
            </a:extLst>
          </p:cNvPr>
          <p:cNvSpPr txBox="1"/>
          <p:nvPr/>
        </p:nvSpPr>
        <p:spPr>
          <a:xfrm>
            <a:off x="451104" y="1448127"/>
            <a:ext cx="3890264" cy="1892826"/>
          </a:xfrm>
          <a:prstGeom prst="rect">
            <a:avLst/>
          </a:prstGeom>
          <a:noFill/>
        </p:spPr>
        <p:txBody>
          <a:bodyPr wrap="square">
            <a:spAutoFit/>
          </a:bodyPr>
          <a:lstStyle/>
          <a:p>
            <a:pPr algn="ctr"/>
            <a:r>
              <a:rPr lang="en-US" sz="2000" b="1" dirty="0">
                <a:solidFill>
                  <a:schemeClr val="bg1"/>
                </a:solidFill>
                <a:latin typeface="Calibri" panose="020F0502020204030204" pitchFamily="34" charset="0"/>
                <a:cs typeface="Calibri" panose="020F0502020204030204" pitchFamily="34" charset="0"/>
              </a:rPr>
              <a:t>Social Responsibility</a:t>
            </a:r>
          </a:p>
          <a:p>
            <a:pPr algn="ctr"/>
            <a:endParaRPr lang="en-US" sz="700" dirty="0">
              <a:solidFill>
                <a:schemeClr val="bg1"/>
              </a:solidFill>
              <a:latin typeface="Calibri" panose="020F0502020204030204" pitchFamily="34" charset="0"/>
              <a:cs typeface="Calibri" panose="020F0502020204030204" pitchFamily="34" charset="0"/>
            </a:endParaRPr>
          </a:p>
          <a:p>
            <a:pPr algn="ctr"/>
            <a:r>
              <a:rPr lang="en-US" sz="1500" dirty="0">
                <a:solidFill>
                  <a:schemeClr val="bg1"/>
                </a:solidFill>
                <a:latin typeface="Calibri" panose="020F0502020204030204" pitchFamily="34" charset="0"/>
                <a:cs typeface="Calibri" panose="020F0502020204030204" pitchFamily="34" charset="0"/>
              </a:rPr>
              <a:t>Commitment to ensure widespread awareness among individuals within the organization, extends beyond the workplace. Fosters an inclusive and responsible corporate culture, that contributes into the well-being of employees and society at large.</a:t>
            </a:r>
          </a:p>
        </p:txBody>
      </p:sp>
      <p:sp>
        <p:nvSpPr>
          <p:cNvPr id="20" name="TextBox 19">
            <a:extLst>
              <a:ext uri="{FF2B5EF4-FFF2-40B4-BE49-F238E27FC236}">
                <a16:creationId xmlns:a16="http://schemas.microsoft.com/office/drawing/2014/main" id="{EC6998A6-25D9-ECAB-9718-EA7EC48207DE}"/>
              </a:ext>
            </a:extLst>
          </p:cNvPr>
          <p:cNvSpPr txBox="1"/>
          <p:nvPr/>
        </p:nvSpPr>
        <p:spPr>
          <a:xfrm>
            <a:off x="4973321" y="1444032"/>
            <a:ext cx="3531638" cy="1892826"/>
          </a:xfrm>
          <a:prstGeom prst="rect">
            <a:avLst/>
          </a:prstGeom>
          <a:noFill/>
        </p:spPr>
        <p:txBody>
          <a:bodyPr wrap="square">
            <a:spAutoFit/>
          </a:bodyPr>
          <a:lstStyle/>
          <a:p>
            <a:pPr algn="ctr"/>
            <a:r>
              <a:rPr lang="en-US" sz="2000" b="1" dirty="0">
                <a:solidFill>
                  <a:schemeClr val="bg1"/>
                </a:solidFill>
                <a:latin typeface="Calibri" panose="020F0502020204030204" pitchFamily="34" charset="0"/>
                <a:cs typeface="Calibri" panose="020F0502020204030204" pitchFamily="34" charset="0"/>
              </a:rPr>
              <a:t>Environmental Stewardship</a:t>
            </a:r>
          </a:p>
          <a:p>
            <a:pPr algn="ctr"/>
            <a:endParaRPr lang="en-US" sz="700" dirty="0">
              <a:solidFill>
                <a:schemeClr val="bg1"/>
              </a:solidFill>
              <a:latin typeface="Calibri" panose="020F0502020204030204" pitchFamily="34" charset="0"/>
              <a:cs typeface="Calibri" panose="020F0502020204030204" pitchFamily="34" charset="0"/>
            </a:endParaRPr>
          </a:p>
          <a:p>
            <a:pPr algn="ctr"/>
            <a:r>
              <a:rPr lang="en-US" sz="1500" dirty="0">
                <a:solidFill>
                  <a:schemeClr val="bg1"/>
                </a:solidFill>
                <a:latin typeface="Calibri" panose="020F0502020204030204" pitchFamily="34" charset="0"/>
                <a:cs typeface="Calibri" panose="020F0502020204030204" pitchFamily="34" charset="0"/>
              </a:rPr>
              <a:t>Vigilant environmental monitoring system to ensure compliance with and anticipation of all applicable laws and standards; emphasis on reducing carbon footprint through a systematic and accountable approach.</a:t>
            </a:r>
          </a:p>
        </p:txBody>
      </p:sp>
      <p:sp>
        <p:nvSpPr>
          <p:cNvPr id="21" name="TextBox 20">
            <a:extLst>
              <a:ext uri="{FF2B5EF4-FFF2-40B4-BE49-F238E27FC236}">
                <a16:creationId xmlns:a16="http://schemas.microsoft.com/office/drawing/2014/main" id="{3946F9EE-DE8B-98F0-A596-AA9AF70699CC}"/>
              </a:ext>
            </a:extLst>
          </p:cNvPr>
          <p:cNvSpPr txBox="1"/>
          <p:nvPr/>
        </p:nvSpPr>
        <p:spPr>
          <a:xfrm>
            <a:off x="596348" y="4117909"/>
            <a:ext cx="3805760" cy="1661993"/>
          </a:xfrm>
          <a:prstGeom prst="rect">
            <a:avLst/>
          </a:prstGeom>
          <a:noFill/>
        </p:spPr>
        <p:txBody>
          <a:bodyPr wrap="square">
            <a:spAutoFit/>
          </a:bodyPr>
          <a:lstStyle/>
          <a:p>
            <a:pPr algn="ctr"/>
            <a:r>
              <a:rPr lang="en-US" sz="2000" b="1" dirty="0">
                <a:solidFill>
                  <a:schemeClr val="bg1"/>
                </a:solidFill>
                <a:latin typeface="Calibri" panose="020F0502020204030204" pitchFamily="34" charset="0"/>
                <a:cs typeface="Calibri" panose="020F0502020204030204" pitchFamily="34" charset="0"/>
              </a:rPr>
              <a:t>Global Compliance &amp; Innovation</a:t>
            </a:r>
          </a:p>
          <a:p>
            <a:pPr algn="ctr"/>
            <a:endParaRPr lang="en-US" sz="700" dirty="0">
              <a:solidFill>
                <a:schemeClr val="bg1"/>
              </a:solidFill>
              <a:latin typeface="Calibri" panose="020F0502020204030204" pitchFamily="34" charset="0"/>
              <a:cs typeface="Calibri" panose="020F0502020204030204" pitchFamily="34" charset="0"/>
            </a:endParaRPr>
          </a:p>
          <a:p>
            <a:pPr algn="ctr"/>
            <a:r>
              <a:rPr lang="en-US" sz="1500" dirty="0">
                <a:solidFill>
                  <a:schemeClr val="bg1"/>
                </a:solidFill>
                <a:latin typeface="Calibri" panose="020F0502020204030204" pitchFamily="34" charset="0"/>
                <a:cs typeface="Calibri" panose="020F0502020204030204" pitchFamily="34" charset="0"/>
              </a:rPr>
              <a:t>Proactively implements global compliance measures to ensure adherence to existing regulations; at the forefront of emerging environmental standards, fostering innovation and sustainable business practices.</a:t>
            </a:r>
          </a:p>
        </p:txBody>
      </p:sp>
      <p:sp>
        <p:nvSpPr>
          <p:cNvPr id="22" name="TextBox 21">
            <a:extLst>
              <a:ext uri="{FF2B5EF4-FFF2-40B4-BE49-F238E27FC236}">
                <a16:creationId xmlns:a16="http://schemas.microsoft.com/office/drawing/2014/main" id="{F4360BBD-FBA7-107D-1CFB-65436B03A8E7}"/>
              </a:ext>
            </a:extLst>
          </p:cNvPr>
          <p:cNvSpPr txBox="1"/>
          <p:nvPr/>
        </p:nvSpPr>
        <p:spPr>
          <a:xfrm>
            <a:off x="4973321" y="4117909"/>
            <a:ext cx="3531638" cy="1892826"/>
          </a:xfrm>
          <a:prstGeom prst="rect">
            <a:avLst/>
          </a:prstGeom>
          <a:noFill/>
        </p:spPr>
        <p:txBody>
          <a:bodyPr wrap="square">
            <a:spAutoFit/>
          </a:bodyPr>
          <a:lstStyle/>
          <a:p>
            <a:pPr algn="ctr"/>
            <a:r>
              <a:rPr lang="en-US" sz="2000" b="1" dirty="0">
                <a:solidFill>
                  <a:schemeClr val="bg1"/>
                </a:solidFill>
                <a:latin typeface="Calibri" panose="020F0502020204030204" pitchFamily="34" charset="0"/>
                <a:cs typeface="Calibri" panose="020F0502020204030204" pitchFamily="34" charset="0"/>
              </a:rPr>
              <a:t>Governance Excellence</a:t>
            </a:r>
          </a:p>
          <a:p>
            <a:pPr algn="ctr"/>
            <a:endParaRPr lang="en-US" sz="700" dirty="0">
              <a:solidFill>
                <a:schemeClr val="bg1"/>
              </a:solidFill>
              <a:latin typeface="Calibri" panose="020F0502020204030204" pitchFamily="34" charset="0"/>
              <a:cs typeface="Calibri" panose="020F0502020204030204" pitchFamily="34" charset="0"/>
            </a:endParaRPr>
          </a:p>
          <a:p>
            <a:pPr algn="ctr"/>
            <a:r>
              <a:rPr lang="en-US" sz="1500" dirty="0">
                <a:solidFill>
                  <a:schemeClr val="bg1"/>
                </a:solidFill>
                <a:latin typeface="Calibri" panose="020F0502020204030204" pitchFamily="34" charset="0"/>
                <a:cs typeface="Calibri" panose="020F0502020204030204" pitchFamily="34" charset="0"/>
              </a:rPr>
              <a:t>Reinforces a governance framework that aligns with international standards. Ensures transparency, accountability, and ethical conduct, integrates environmentally sustainable practices across all levels, and supports responsible business practices.</a:t>
            </a:r>
          </a:p>
        </p:txBody>
      </p:sp>
      <p:sp>
        <p:nvSpPr>
          <p:cNvPr id="23" name="TextBox 22">
            <a:extLst>
              <a:ext uri="{FF2B5EF4-FFF2-40B4-BE49-F238E27FC236}">
                <a16:creationId xmlns:a16="http://schemas.microsoft.com/office/drawing/2014/main" id="{89629D46-F70D-A3D9-54DF-A3AD9AE9492D}"/>
              </a:ext>
            </a:extLst>
          </p:cNvPr>
          <p:cNvSpPr txBox="1"/>
          <p:nvPr/>
        </p:nvSpPr>
        <p:spPr>
          <a:xfrm>
            <a:off x="9104244" y="2241862"/>
            <a:ext cx="2491408" cy="2354491"/>
          </a:xfrm>
          <a:prstGeom prst="rect">
            <a:avLst/>
          </a:prstGeom>
          <a:noFill/>
        </p:spPr>
        <p:txBody>
          <a:bodyPr wrap="square">
            <a:spAutoFit/>
          </a:bodyPr>
          <a:lstStyle/>
          <a:p>
            <a:pPr algn="ctr"/>
            <a:r>
              <a:rPr lang="en-US" sz="2000" b="1" dirty="0">
                <a:solidFill>
                  <a:schemeClr val="bg1"/>
                </a:solidFill>
                <a:latin typeface="Calibri" panose="020F0502020204030204" pitchFamily="34" charset="0"/>
                <a:cs typeface="Calibri" panose="020F0502020204030204" pitchFamily="34" charset="0"/>
              </a:rPr>
              <a:t>Strategic Deployment</a:t>
            </a:r>
          </a:p>
          <a:p>
            <a:pPr algn="ctr"/>
            <a:endParaRPr lang="en-US" sz="700" dirty="0">
              <a:solidFill>
                <a:schemeClr val="bg1"/>
              </a:solidFill>
              <a:latin typeface="Calibri" panose="020F0502020204030204" pitchFamily="34" charset="0"/>
              <a:cs typeface="Calibri" panose="020F0502020204030204" pitchFamily="34" charset="0"/>
            </a:endParaRPr>
          </a:p>
          <a:p>
            <a:pPr algn="ctr"/>
            <a:r>
              <a:rPr lang="en-US" sz="1500" dirty="0">
                <a:solidFill>
                  <a:schemeClr val="bg1"/>
                </a:solidFill>
                <a:latin typeface="Calibri" panose="020F0502020204030204" pitchFamily="34" charset="0"/>
                <a:cs typeface="Calibri" panose="020F0502020204030204" pitchFamily="34" charset="0"/>
              </a:rPr>
              <a:t>Implements a strategic perspective throughout the entire organization by promoting activities based on the Plan-Do-Check-Act (PDCA) cycle and embedding environmental responsibility into core business strategies.</a:t>
            </a:r>
          </a:p>
        </p:txBody>
      </p:sp>
    </p:spTree>
    <p:extLst>
      <p:ext uri="{BB962C8B-B14F-4D97-AF65-F5344CB8AC3E}">
        <p14:creationId xmlns:p14="http://schemas.microsoft.com/office/powerpoint/2010/main" val="1538474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37E1233-5404-AD03-A360-2343776AE644}"/>
              </a:ext>
            </a:extLst>
          </p:cNvPr>
          <p:cNvSpPr txBox="1"/>
          <p:nvPr/>
        </p:nvSpPr>
        <p:spPr>
          <a:xfrm>
            <a:off x="8227677" y="575312"/>
            <a:ext cx="3291840" cy="448971"/>
          </a:xfrm>
          <a:prstGeom prst="rect">
            <a:avLst/>
          </a:prstGeom>
        </p:spPr>
        <p:txBody>
          <a:bodyPr vert="horz" wrap="square" lIns="0" tIns="0" rIns="0" bIns="0" rtlCol="0" anchor="t" anchorCtr="0">
            <a:noAutofit/>
          </a:bodyPr>
          <a:lstStyle/>
          <a:p>
            <a:pPr algn="ctr"/>
            <a:endParaRPr lang="en-US" sz="1400" dirty="0">
              <a:solidFill>
                <a:schemeClr val="bg1"/>
              </a:solidFill>
              <a:latin typeface="Calibri" panose="020F0502020204030204" pitchFamily="34" charset="0"/>
              <a:cs typeface="Calibri" panose="020F0502020204030204" pitchFamily="34" charset="0"/>
            </a:endParaRPr>
          </a:p>
        </p:txBody>
      </p:sp>
      <p:sp>
        <p:nvSpPr>
          <p:cNvPr id="2" name="Slide Number Placeholder 3">
            <a:extLst>
              <a:ext uri="{FF2B5EF4-FFF2-40B4-BE49-F238E27FC236}">
                <a16:creationId xmlns:a16="http://schemas.microsoft.com/office/drawing/2014/main" id="{A057F37F-222A-65D5-C86B-B8D1226363B3}"/>
              </a:ext>
            </a:extLst>
          </p:cNvPr>
          <p:cNvSpPr txBox="1">
            <a:spLocks/>
          </p:cNvSpPr>
          <p:nvPr/>
        </p:nvSpPr>
        <p:spPr>
          <a:xfrm>
            <a:off x="42863" y="64468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92" fontAlgn="auto">
              <a:spcBef>
                <a:spcPts val="0"/>
              </a:spcBef>
              <a:spcAft>
                <a:spcPts val="0"/>
              </a:spcAft>
              <a:defRPr/>
            </a:pPr>
            <a:fld id="{2858ED3C-2D5C-4FAA-BF5A-91BBD3664F22}" type="slidenum">
              <a:rPr lang="en-US" sz="1000" kern="0" smtClean="0">
                <a:solidFill>
                  <a:prstClr val="black">
                    <a:tint val="75000"/>
                  </a:prstClr>
                </a:solidFill>
                <a:latin typeface="+mj-lt"/>
                <a:cs typeface="Calibri" panose="020F0502020204030204" pitchFamily="34" charset="0"/>
              </a:rPr>
              <a:pPr defTabSz="554492" fontAlgn="auto">
                <a:spcBef>
                  <a:spcPts val="0"/>
                </a:spcBef>
                <a:spcAft>
                  <a:spcPts val="0"/>
                </a:spcAft>
                <a:defRPr/>
              </a:pPr>
              <a:t>46</a:t>
            </a:fld>
            <a:endParaRPr lang="en-US" sz="1000" kern="0" dirty="0">
              <a:solidFill>
                <a:prstClr val="black">
                  <a:tint val="75000"/>
                </a:prstClr>
              </a:solidFill>
              <a:latin typeface="+mj-lt"/>
              <a:cs typeface="Calibri" panose="020F0502020204030204" pitchFamily="34" charset="0"/>
            </a:endParaRPr>
          </a:p>
        </p:txBody>
      </p:sp>
      <p:sp>
        <p:nvSpPr>
          <p:cNvPr id="3" name="Title 1">
            <a:extLst>
              <a:ext uri="{FF2B5EF4-FFF2-40B4-BE49-F238E27FC236}">
                <a16:creationId xmlns:a16="http://schemas.microsoft.com/office/drawing/2014/main" id="{E002431C-8148-6E23-A9F2-F86C047A770A}"/>
              </a:ext>
            </a:extLst>
          </p:cNvPr>
          <p:cNvSpPr txBox="1">
            <a:spLocks/>
          </p:cNvSpPr>
          <p:nvPr/>
        </p:nvSpPr>
        <p:spPr bwMode="auto">
          <a:xfrm>
            <a:off x="429768" y="274320"/>
            <a:ext cx="11436795" cy="533400"/>
          </a:xfrm>
          <a:prstGeom prst="rect">
            <a:avLst/>
          </a:prstGeom>
        </p:spPr>
        <p:txBody>
          <a:bodyPr vert="horz" wrap="square" lIns="0" tIns="0" rIns="0" bIns="0" numCol="1" rtlCol="0" anchor="ctr" anchorCtr="0" compatLnSpc="1">
            <a:prstTxWarp prst="textNoShape">
              <a:avLst/>
            </a:prstTxWarp>
            <a:noAutofit/>
          </a:bodyPr>
          <a:lstStyle>
            <a:lvl1pPr algn="l" eaLnBrk="1" hangingPunct="1">
              <a:defRPr sz="2911" b="0" i="0">
                <a:solidFill>
                  <a:schemeClr val="bg1"/>
                </a:solidFill>
                <a:latin typeface="Roboto Medium"/>
                <a:ea typeface="+mj-ea"/>
                <a:cs typeface="Roboto Medium"/>
              </a:defRPr>
            </a:lvl1pPr>
          </a:lstStyle>
          <a:p>
            <a:r>
              <a:rPr lang="en-US" sz="3600" b="1" kern="0" dirty="0">
                <a:latin typeface="Calibri" panose="020F0502020204030204" pitchFamily="34" charset="0"/>
                <a:cs typeface="Calibri" panose="020F0502020204030204" pitchFamily="34" charset="0"/>
              </a:rPr>
              <a:t>Certifications in Quality, Security, and Impact</a:t>
            </a:r>
          </a:p>
        </p:txBody>
      </p:sp>
      <p:sp>
        <p:nvSpPr>
          <p:cNvPr id="20" name="TextBox 19">
            <a:extLst>
              <a:ext uri="{FF2B5EF4-FFF2-40B4-BE49-F238E27FC236}">
                <a16:creationId xmlns:a16="http://schemas.microsoft.com/office/drawing/2014/main" id="{1685C047-6893-3FAA-3A3C-8BBC4D38EC4D}"/>
              </a:ext>
            </a:extLst>
          </p:cNvPr>
          <p:cNvSpPr txBox="1"/>
          <p:nvPr/>
        </p:nvSpPr>
        <p:spPr>
          <a:xfrm>
            <a:off x="-1758120" y="2366684"/>
            <a:ext cx="3291840" cy="448971"/>
          </a:xfrm>
          <a:prstGeom prst="rect">
            <a:avLst/>
          </a:prstGeom>
        </p:spPr>
        <p:txBody>
          <a:bodyPr vert="horz" wrap="square" lIns="0" tIns="0" rIns="0" bIns="0" rtlCol="0" anchor="t" anchorCtr="0">
            <a:noAutofit/>
          </a:bodyPr>
          <a:lstStyle/>
          <a:p>
            <a:pPr algn="ctr"/>
            <a:endParaRPr lang="en-US" sz="1400" b="1" dirty="0">
              <a:solidFill>
                <a:schemeClr val="bg1"/>
              </a:solidFill>
              <a:latin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7324F044-ECF0-DF41-A98C-B6249E053F7B}"/>
              </a:ext>
            </a:extLst>
          </p:cNvPr>
          <p:cNvGrpSpPr/>
          <p:nvPr/>
        </p:nvGrpSpPr>
        <p:grpSpPr>
          <a:xfrm>
            <a:off x="432372" y="1300435"/>
            <a:ext cx="11327257" cy="4915116"/>
            <a:chOff x="432372" y="1300435"/>
            <a:chExt cx="11327257" cy="4915116"/>
          </a:xfrm>
        </p:grpSpPr>
        <p:sp>
          <p:nvSpPr>
            <p:cNvPr id="29" name="Rectangle 28">
              <a:extLst>
                <a:ext uri="{FF2B5EF4-FFF2-40B4-BE49-F238E27FC236}">
                  <a16:creationId xmlns:a16="http://schemas.microsoft.com/office/drawing/2014/main" id="{C25C6956-5475-48F4-06E2-1121793013BB}"/>
                </a:ext>
              </a:extLst>
            </p:cNvPr>
            <p:cNvSpPr/>
            <p:nvPr/>
          </p:nvSpPr>
          <p:spPr>
            <a:xfrm>
              <a:off x="521067" y="3764140"/>
              <a:ext cx="11149866" cy="2322938"/>
            </a:xfrm>
            <a:prstGeom prst="rect">
              <a:avLst/>
            </a:prstGeom>
            <a:solidFill>
              <a:schemeClr val="bg1">
                <a:lumMod val="95000"/>
                <a:alpha val="3000"/>
              </a:schemeClr>
            </a:solidFill>
            <a:ln w="57150">
              <a:solidFill>
                <a:schemeClr val="tx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50F10FA-07C4-1069-6033-54F95B7933AE}"/>
                </a:ext>
              </a:extLst>
            </p:cNvPr>
            <p:cNvSpPr/>
            <p:nvPr/>
          </p:nvSpPr>
          <p:spPr>
            <a:xfrm>
              <a:off x="432372" y="3874715"/>
              <a:ext cx="11327257" cy="755580"/>
            </a:xfrm>
            <a:prstGeom prst="rect">
              <a:avLst/>
            </a:prstGeom>
            <a:solidFill>
              <a:schemeClr val="tx2"/>
            </a:solidFill>
            <a:ln w="28575">
              <a:solidFill>
                <a:schemeClr val="tx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SEALSQ’s Certificate Authority is </a:t>
              </a: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Webtrust accredited</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semiconductor chips are certified by the </a:t>
              </a: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Common Criteria </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and </a:t>
              </a: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FIPs</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the </a:t>
              </a: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most demanding certification bodies in the world.</a:t>
              </a:r>
            </a:p>
          </p:txBody>
        </p:sp>
        <p:sp>
          <p:nvSpPr>
            <p:cNvPr id="10" name="Rectangle 9">
              <a:extLst>
                <a:ext uri="{FF2B5EF4-FFF2-40B4-BE49-F238E27FC236}">
                  <a16:creationId xmlns:a16="http://schemas.microsoft.com/office/drawing/2014/main" id="{4ED8C82A-606D-D9FA-785A-4CFDA96B7C66}"/>
                </a:ext>
              </a:extLst>
            </p:cNvPr>
            <p:cNvSpPr/>
            <p:nvPr/>
          </p:nvSpPr>
          <p:spPr>
            <a:xfrm>
              <a:off x="4357716" y="1300435"/>
              <a:ext cx="3476568" cy="2242845"/>
            </a:xfrm>
            <a:prstGeom prst="rect">
              <a:avLst/>
            </a:prstGeom>
            <a:solidFill>
              <a:schemeClr val="bg1">
                <a:lumMod val="95000"/>
                <a:alpha val="3000"/>
              </a:schemeClr>
            </a:solidFill>
            <a:ln w="57150">
              <a:solidFill>
                <a:schemeClr val="tx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D47810-2A15-720A-3A55-16CDB697068F}"/>
                </a:ext>
              </a:extLst>
            </p:cNvPr>
            <p:cNvSpPr/>
            <p:nvPr/>
          </p:nvSpPr>
          <p:spPr>
            <a:xfrm>
              <a:off x="4271623" y="1399951"/>
              <a:ext cx="3648754" cy="627337"/>
            </a:xfrm>
            <a:prstGeom prst="rect">
              <a:avLst/>
            </a:prstGeom>
            <a:solidFill>
              <a:schemeClr val="tx2"/>
            </a:solidFill>
            <a:ln w="28575">
              <a:solidFill>
                <a:schemeClr val="tx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Quality is monitored and has been awarded the </a:t>
              </a: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ISO 9001</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label since 2007.</a:t>
              </a:r>
            </a:p>
          </p:txBody>
        </p:sp>
        <p:sp>
          <p:nvSpPr>
            <p:cNvPr id="18" name="Rectangle 17">
              <a:extLst>
                <a:ext uri="{FF2B5EF4-FFF2-40B4-BE49-F238E27FC236}">
                  <a16:creationId xmlns:a16="http://schemas.microsoft.com/office/drawing/2014/main" id="{6C1CAD3A-AADB-E593-D8A3-3EE3E424744D}"/>
                </a:ext>
              </a:extLst>
            </p:cNvPr>
            <p:cNvSpPr/>
            <p:nvPr/>
          </p:nvSpPr>
          <p:spPr>
            <a:xfrm>
              <a:off x="8194365" y="1300435"/>
              <a:ext cx="3476568" cy="2242845"/>
            </a:xfrm>
            <a:prstGeom prst="rect">
              <a:avLst/>
            </a:prstGeom>
            <a:solidFill>
              <a:schemeClr val="bg1">
                <a:lumMod val="95000"/>
                <a:alpha val="3000"/>
              </a:schemeClr>
            </a:solidFill>
            <a:ln w="57150">
              <a:solidFill>
                <a:schemeClr val="tx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257655-5D77-B600-9BAA-73F3D0EA7807}"/>
                </a:ext>
              </a:extLst>
            </p:cNvPr>
            <p:cNvSpPr/>
            <p:nvPr/>
          </p:nvSpPr>
          <p:spPr>
            <a:xfrm>
              <a:off x="8108272" y="1399951"/>
              <a:ext cx="3648754" cy="627337"/>
            </a:xfrm>
            <a:prstGeom prst="rect">
              <a:avLst/>
            </a:prstGeom>
            <a:solidFill>
              <a:schemeClr val="tx2"/>
            </a:solidFill>
            <a:ln w="28575">
              <a:solidFill>
                <a:schemeClr val="tx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Operations are run under an </a:t>
              </a: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ISO 27001 </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certified environment for Security.</a:t>
              </a:r>
            </a:p>
          </p:txBody>
        </p:sp>
        <p:grpSp>
          <p:nvGrpSpPr>
            <p:cNvPr id="30" name="Group 29">
              <a:extLst>
                <a:ext uri="{FF2B5EF4-FFF2-40B4-BE49-F238E27FC236}">
                  <a16:creationId xmlns:a16="http://schemas.microsoft.com/office/drawing/2014/main" id="{99735C95-5CF8-6A37-8F86-663BBC066F50}"/>
                </a:ext>
              </a:extLst>
            </p:cNvPr>
            <p:cNvGrpSpPr/>
            <p:nvPr/>
          </p:nvGrpSpPr>
          <p:grpSpPr>
            <a:xfrm>
              <a:off x="3043607" y="4434894"/>
              <a:ext cx="6044235" cy="1780657"/>
              <a:chOff x="2926145" y="4423907"/>
              <a:chExt cx="6044235" cy="1780657"/>
            </a:xfrm>
          </p:grpSpPr>
          <p:pic>
            <p:nvPicPr>
              <p:cNvPr id="7" name="Picture 4" descr="FIPS (1)">
                <a:extLst>
                  <a:ext uri="{FF2B5EF4-FFF2-40B4-BE49-F238E27FC236}">
                    <a16:creationId xmlns:a16="http://schemas.microsoft.com/office/drawing/2014/main" id="{ABAA6D69-D322-AEAB-ADA1-AD91097494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71004" y="4505187"/>
                <a:ext cx="1699376" cy="1699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ogo_2">
                <a:extLst>
                  <a:ext uri="{FF2B5EF4-FFF2-40B4-BE49-F238E27FC236}">
                    <a16:creationId xmlns:a16="http://schemas.microsoft.com/office/drawing/2014/main" id="{1CA4708D-0B3F-BD68-E406-674430A39223}"/>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98575" y="4423907"/>
                <a:ext cx="1699376" cy="1699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Web Trust">
                <a:extLst>
                  <a:ext uri="{FF2B5EF4-FFF2-40B4-BE49-F238E27FC236}">
                    <a16:creationId xmlns:a16="http://schemas.microsoft.com/office/drawing/2014/main" id="{3378BDC5-7FDD-E93C-6E82-FD2769CA9BA1}"/>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26145" y="4505187"/>
                <a:ext cx="1699377" cy="169937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E1B136CC-3D8A-84E7-AFF2-735347A9B6FB}"/>
                </a:ext>
              </a:extLst>
            </p:cNvPr>
            <p:cNvSpPr/>
            <p:nvPr/>
          </p:nvSpPr>
          <p:spPr>
            <a:xfrm>
              <a:off x="521067" y="1300435"/>
              <a:ext cx="3476568" cy="2242845"/>
            </a:xfrm>
            <a:prstGeom prst="rect">
              <a:avLst/>
            </a:prstGeom>
            <a:solidFill>
              <a:schemeClr val="bg1">
                <a:lumMod val="95000"/>
                <a:alpha val="3000"/>
              </a:schemeClr>
            </a:solidFill>
            <a:ln w="57150">
              <a:solidFill>
                <a:schemeClr val="tx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6572F50-37A7-8CCE-1C26-CC626DEB524A}"/>
                </a:ext>
              </a:extLst>
            </p:cNvPr>
            <p:cNvSpPr/>
            <p:nvPr/>
          </p:nvSpPr>
          <p:spPr>
            <a:xfrm>
              <a:off x="434974" y="1392940"/>
              <a:ext cx="3648754" cy="627337"/>
            </a:xfrm>
            <a:prstGeom prst="rect">
              <a:avLst/>
            </a:prstGeom>
            <a:solidFill>
              <a:schemeClr val="tx2"/>
            </a:solidFill>
            <a:ln w="28575">
              <a:solidFill>
                <a:schemeClr val="tx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SEALSQ’s Environmental Management System has received the </a:t>
              </a: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ISO 14001 label.</a:t>
              </a:r>
            </a:p>
          </p:txBody>
        </p:sp>
        <p:pic>
          <p:nvPicPr>
            <p:cNvPr id="19" name="Picture 2" descr="SEALSQ iso-14001-1-1">
              <a:extLst>
                <a:ext uri="{FF2B5EF4-FFF2-40B4-BE49-F238E27FC236}">
                  <a16:creationId xmlns:a16="http://schemas.microsoft.com/office/drawing/2014/main" id="{D70F01C2-E80D-4322-495D-91682E965C50}"/>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44049" y="1875501"/>
              <a:ext cx="1830605" cy="183060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A335958-D391-DDB9-3386-6DB54C755F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0698" y="1875501"/>
              <a:ext cx="1830605" cy="1830605"/>
            </a:xfrm>
            <a:prstGeom prst="rect">
              <a:avLst/>
            </a:prstGeom>
          </p:spPr>
        </p:pic>
        <p:pic>
          <p:nvPicPr>
            <p:cNvPr id="22" name="Picture 21">
              <a:extLst>
                <a:ext uri="{FF2B5EF4-FFF2-40B4-BE49-F238E27FC236}">
                  <a16:creationId xmlns:a16="http://schemas.microsoft.com/office/drawing/2014/main" id="{9E56FC62-4493-0AA3-2D7B-B5805485B8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80682" y="1808356"/>
              <a:ext cx="1903934" cy="1903934"/>
            </a:xfrm>
            <a:prstGeom prst="rect">
              <a:avLst/>
            </a:prstGeom>
          </p:spPr>
        </p:pic>
      </p:grpSp>
    </p:spTree>
    <p:extLst>
      <p:ext uri="{BB962C8B-B14F-4D97-AF65-F5344CB8AC3E}">
        <p14:creationId xmlns:p14="http://schemas.microsoft.com/office/powerpoint/2010/main" val="3366168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7851D1-EA5C-3C3C-DE5B-60970E0D7783}"/>
              </a:ext>
            </a:extLst>
          </p:cNvPr>
          <p:cNvSpPr txBox="1"/>
          <p:nvPr/>
        </p:nvSpPr>
        <p:spPr>
          <a:xfrm>
            <a:off x="2086940" y="2053307"/>
            <a:ext cx="5090458" cy="2000548"/>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SEALSQ Corp.</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Carlos Moreira</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Chairman &amp; CEO</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info@sealsq.com</a:t>
            </a:r>
            <a:r>
              <a:rPr lang="en-US" sz="2400" dirty="0">
                <a:solidFill>
                  <a:schemeClr val="bg1"/>
                </a:solidFill>
                <a:latin typeface="Calibri" panose="020F0502020204030204" pitchFamily="34" charset="0"/>
                <a:cs typeface="Calibri" panose="020F0502020204030204" pitchFamily="34" charset="0"/>
              </a:rPr>
              <a:t> </a:t>
            </a:r>
          </a:p>
          <a:p>
            <a:endParaRPr lang="en-US" sz="2800" spc="30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sp>
        <p:nvSpPr>
          <p:cNvPr id="4" name="TextBox 3">
            <a:extLst>
              <a:ext uri="{FF2B5EF4-FFF2-40B4-BE49-F238E27FC236}">
                <a16:creationId xmlns:a16="http://schemas.microsoft.com/office/drawing/2014/main" id="{89C88999-DEE2-3497-E610-BA632400EEAD}"/>
              </a:ext>
            </a:extLst>
          </p:cNvPr>
          <p:cNvSpPr txBox="1"/>
          <p:nvPr/>
        </p:nvSpPr>
        <p:spPr>
          <a:xfrm>
            <a:off x="6353531" y="3963076"/>
            <a:ext cx="4954247" cy="2308324"/>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Investor Relations (US)</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The Equity Group Inc. </a:t>
            </a:r>
          </a:p>
          <a:p>
            <a:r>
              <a:rPr lang="en-US" sz="2400" dirty="0">
                <a:solidFill>
                  <a:schemeClr val="bg1"/>
                </a:solidFill>
                <a:latin typeface="Calibri" panose="020F0502020204030204" pitchFamily="34" charset="0"/>
                <a:cs typeface="Calibri" panose="020F0502020204030204" pitchFamily="34" charset="0"/>
              </a:rPr>
              <a:t>Lena Cati</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Tel: +1 212 836-9611 </a:t>
            </a:r>
          </a:p>
          <a:p>
            <a:r>
              <a:rPr lang="en-US" sz="2400"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lcati@equityny.com</a:t>
            </a:r>
            <a:endParaRPr lang="en-US" sz="2400" dirty="0">
              <a:solidFill>
                <a:schemeClr val="bg1"/>
              </a:solidFill>
              <a:latin typeface="Calibri" panose="020F0502020204030204" pitchFamily="34" charset="0"/>
              <a:cs typeface="Calibri" panose="020F0502020204030204" pitchFamily="34" charset="0"/>
            </a:endParaRPr>
          </a:p>
          <a:p>
            <a:endParaRPr lang="en-US" sz="2400" spc="30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sp>
        <p:nvSpPr>
          <p:cNvPr id="5" name="object 18">
            <a:extLst>
              <a:ext uri="{FF2B5EF4-FFF2-40B4-BE49-F238E27FC236}">
                <a16:creationId xmlns:a16="http://schemas.microsoft.com/office/drawing/2014/main" id="{33A79167-52C2-8EE1-ABA4-2DBA01117694}"/>
              </a:ext>
            </a:extLst>
          </p:cNvPr>
          <p:cNvSpPr txBox="1">
            <a:spLocks noGrp="1"/>
          </p:cNvSpPr>
          <p:nvPr>
            <p:ph type="title"/>
          </p:nvPr>
        </p:nvSpPr>
        <p:spPr>
          <a:xfrm>
            <a:off x="429768" y="274320"/>
            <a:ext cx="4748288" cy="561385"/>
          </a:xfrm>
          <a:prstGeom prst="rect">
            <a:avLst/>
          </a:prstGeom>
        </p:spPr>
        <p:txBody>
          <a:bodyPr vert="horz" wrap="square" lIns="0" tIns="7316" rIns="0" bIns="0" rtlCol="0" anchor="ctr">
            <a:spAutoFit/>
          </a:bodyPr>
          <a:lstStyle/>
          <a:p>
            <a:pPr marL="7701">
              <a:spcBef>
                <a:spcPts val="58"/>
              </a:spcBef>
            </a:pPr>
            <a:r>
              <a:rPr lang="en-US" sz="3600" b="1" cap="none" spc="-6" dirty="0">
                <a:solidFill>
                  <a:srgbClr val="FFFFFF"/>
                </a:solidFill>
                <a:latin typeface="Calibri" panose="020F0502020204030204" pitchFamily="34" charset="0"/>
                <a:cs typeface="Calibri" panose="020F0502020204030204" pitchFamily="34" charset="0"/>
              </a:rPr>
              <a:t>Contact Us</a:t>
            </a:r>
            <a:endParaRPr sz="3600" b="1" cap="none" dirty="0">
              <a:latin typeface="Calibri" panose="020F0502020204030204" pitchFamily="34" charset="0"/>
              <a:cs typeface="Calibri" panose="020F0502020204030204" pitchFamily="34" charset="0"/>
            </a:endParaRPr>
          </a:p>
        </p:txBody>
      </p:sp>
      <p:pic>
        <p:nvPicPr>
          <p:cNvPr id="2" name="Picture 1" descr="A black background with green and blue text&#10;&#10;Description automatically generated">
            <a:extLst>
              <a:ext uri="{FF2B5EF4-FFF2-40B4-BE49-F238E27FC236}">
                <a16:creationId xmlns:a16="http://schemas.microsoft.com/office/drawing/2014/main" id="{3770312F-9CD4-AF30-F190-7500A09ADE67}"/>
              </a:ext>
            </a:extLst>
          </p:cNvPr>
          <p:cNvPicPr>
            <a:picLocks noChangeAspect="1"/>
          </p:cNvPicPr>
          <p:nvPr/>
        </p:nvPicPr>
        <p:blipFill>
          <a:blip r:embed="rId4">
            <a:biLevel thresh="25000"/>
          </a:blip>
          <a:stretch>
            <a:fillRect/>
          </a:stretch>
        </p:blipFill>
        <p:spPr>
          <a:xfrm>
            <a:off x="6407849" y="2706986"/>
            <a:ext cx="2856379" cy="1175142"/>
          </a:xfrm>
          <a:prstGeom prst="rect">
            <a:avLst/>
          </a:prstGeom>
        </p:spPr>
      </p:pic>
    </p:spTree>
    <p:extLst>
      <p:ext uri="{BB962C8B-B14F-4D97-AF65-F5344CB8AC3E}">
        <p14:creationId xmlns:p14="http://schemas.microsoft.com/office/powerpoint/2010/main" val="3621257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C0E8C-CDB4-9717-B270-295E66C56ED2}"/>
            </a:ext>
          </a:extLst>
        </p:cNvPr>
        <p:cNvGrpSpPr/>
        <p:nvPr/>
      </p:nvGrpSpPr>
      <p:grpSpPr>
        <a:xfrm>
          <a:off x="0" y="0"/>
          <a:ext cx="0" cy="0"/>
          <a:chOff x="0" y="0"/>
          <a:chExt cx="0" cy="0"/>
        </a:xfrm>
      </p:grpSpPr>
      <p:pic>
        <p:nvPicPr>
          <p:cNvPr id="36" name="Image 22">
            <a:extLst>
              <a:ext uri="{FF2B5EF4-FFF2-40B4-BE49-F238E27FC236}">
                <a16:creationId xmlns:a16="http://schemas.microsoft.com/office/drawing/2014/main" id="{A8F668B9-4389-7B7C-9D2F-7CDEFFC142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294813" cy="6862573"/>
          </a:xfrm>
          <a:prstGeom prst="rect">
            <a:avLst/>
          </a:prstGeom>
        </p:spPr>
      </p:pic>
      <p:graphicFrame>
        <p:nvGraphicFramePr>
          <p:cNvPr id="5" name="Diagram 4">
            <a:extLst>
              <a:ext uri="{FF2B5EF4-FFF2-40B4-BE49-F238E27FC236}">
                <a16:creationId xmlns:a16="http://schemas.microsoft.com/office/drawing/2014/main" id="{6ACA0AD4-AC86-92BB-14F0-5773AB1655C7}"/>
              </a:ext>
            </a:extLst>
          </p:cNvPr>
          <p:cNvGraphicFramePr/>
          <p:nvPr>
            <p:extLst>
              <p:ext uri="{D42A27DB-BD31-4B8C-83A1-F6EECF244321}">
                <p14:modId xmlns:p14="http://schemas.microsoft.com/office/powerpoint/2010/main" val="2975578077"/>
              </p:ext>
            </p:extLst>
          </p:nvPr>
        </p:nvGraphicFramePr>
        <p:xfrm>
          <a:off x="2246078" y="1143001"/>
          <a:ext cx="8966318" cy="35105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DA12B832-E15A-AE96-0991-54E3F3C19E15}"/>
              </a:ext>
            </a:extLst>
          </p:cNvPr>
          <p:cNvGraphicFramePr/>
          <p:nvPr>
            <p:extLst>
              <p:ext uri="{D42A27DB-BD31-4B8C-83A1-F6EECF244321}">
                <p14:modId xmlns:p14="http://schemas.microsoft.com/office/powerpoint/2010/main" val="3216256497"/>
              </p:ext>
            </p:extLst>
          </p:nvPr>
        </p:nvGraphicFramePr>
        <p:xfrm>
          <a:off x="4303479" y="4736001"/>
          <a:ext cx="6908917" cy="6932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322079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D619D-15AD-C2D0-5236-ECCD0EDB90C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6755DB0-6DD0-064A-20F5-66F686D21350}"/>
              </a:ext>
            </a:extLst>
          </p:cNvPr>
          <p:cNvSpPr/>
          <p:nvPr/>
        </p:nvSpPr>
        <p:spPr>
          <a:xfrm>
            <a:off x="428" y="241"/>
            <a:ext cx="12191144" cy="1114639"/>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 name="Slide Number Placeholder 3">
            <a:extLst>
              <a:ext uri="{FF2B5EF4-FFF2-40B4-BE49-F238E27FC236}">
                <a16:creationId xmlns:a16="http://schemas.microsoft.com/office/drawing/2014/main" id="{991D6A74-1ADF-175E-5BB0-BA4F0D1ADB59}"/>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49</a:t>
            </a:fld>
            <a:endParaRPr lang="en-US" sz="1000" kern="0" dirty="0">
              <a:solidFill>
                <a:prstClr val="black">
                  <a:tint val="75000"/>
                </a:prstClr>
              </a:solidFill>
            </a:endParaRPr>
          </a:p>
        </p:txBody>
      </p:sp>
      <p:sp>
        <p:nvSpPr>
          <p:cNvPr id="5" name="Title 1">
            <a:extLst>
              <a:ext uri="{FF2B5EF4-FFF2-40B4-BE49-F238E27FC236}">
                <a16:creationId xmlns:a16="http://schemas.microsoft.com/office/drawing/2014/main" id="{6D0B7BDD-20E0-9B16-BE85-F4E1DCFA2175}"/>
              </a:ext>
            </a:extLst>
          </p:cNvPr>
          <p:cNvSpPr txBox="1">
            <a:spLocks/>
          </p:cNvSpPr>
          <p:nvPr/>
        </p:nvSpPr>
        <p:spPr bwMode="auto">
          <a:xfrm>
            <a:off x="429768" y="274320"/>
            <a:ext cx="10742613" cy="533400"/>
          </a:xfrm>
          <a:prstGeom prst="rect">
            <a:avLst/>
          </a:prstGeom>
        </p:spPr>
        <p:txBody>
          <a:bodyPr vert="horz" wrap="square" lIns="0" tIns="0" rIns="0" bIns="0" numCol="1" rtlCol="0" anchor="ctr" anchorCtr="0" compatLnSpc="1">
            <a:prstTxWarp prst="textNoShape">
              <a:avLst/>
            </a:prstTxWarp>
            <a:noAutofit/>
          </a:bodyPr>
          <a:lstStyle>
            <a:lvl1pPr algn="l" eaLnBrk="1" hangingPunct="1">
              <a:defRPr sz="2911" b="0" i="0">
                <a:solidFill>
                  <a:schemeClr val="bg1"/>
                </a:solidFill>
                <a:latin typeface="Roboto Medium"/>
                <a:ea typeface="+mj-ea"/>
                <a:cs typeface="Roboto Medium"/>
              </a:defRPr>
            </a:lvl1pPr>
          </a:lstStyle>
          <a:p>
            <a:r>
              <a:rPr lang="en-US" altLang="en-US" sz="2800" b="1" kern="0" dirty="0">
                <a:latin typeface="Calibri" panose="020F0502020204030204" pitchFamily="34" charset="0"/>
                <a:cs typeface="Calibri" panose="020F0502020204030204" pitchFamily="34" charset="0"/>
              </a:rPr>
              <a:t>Historical Consolidated Statements of Comprehensive Income/(Loss)</a:t>
            </a:r>
            <a:endParaRPr lang="fr-FR" altLang="en-US" sz="2800" b="1" kern="0" dirty="0">
              <a:latin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22CD7A4A-4779-48B9-47BC-384DDACAB65B}"/>
              </a:ext>
            </a:extLst>
          </p:cNvPr>
          <p:cNvGraphicFramePr>
            <a:graphicFrameLocks noGrp="1"/>
          </p:cNvGraphicFramePr>
          <p:nvPr>
            <p:extLst>
              <p:ext uri="{D42A27DB-BD31-4B8C-83A1-F6EECF244321}">
                <p14:modId xmlns:p14="http://schemas.microsoft.com/office/powerpoint/2010/main" val="2761969026"/>
              </p:ext>
            </p:extLst>
          </p:nvPr>
        </p:nvGraphicFramePr>
        <p:xfrm>
          <a:off x="1686275" y="1549455"/>
          <a:ext cx="8229598" cy="5012726"/>
        </p:xfrm>
        <a:graphic>
          <a:graphicData uri="http://schemas.openxmlformats.org/drawingml/2006/table">
            <a:tbl>
              <a:tblPr>
                <a:tableStyleId>{5C22544A-7EE6-4342-B048-85BDC9FD1C3A}</a:tableStyleId>
              </a:tblPr>
              <a:tblGrid>
                <a:gridCol w="4157933">
                  <a:extLst>
                    <a:ext uri="{9D8B030D-6E8A-4147-A177-3AD203B41FA5}">
                      <a16:colId xmlns:a16="http://schemas.microsoft.com/office/drawing/2014/main" val="98078027"/>
                    </a:ext>
                  </a:extLst>
                </a:gridCol>
                <a:gridCol w="1149926">
                  <a:extLst>
                    <a:ext uri="{9D8B030D-6E8A-4147-A177-3AD203B41FA5}">
                      <a16:colId xmlns:a16="http://schemas.microsoft.com/office/drawing/2014/main" val="456140813"/>
                    </a:ext>
                  </a:extLst>
                </a:gridCol>
                <a:gridCol w="366876">
                  <a:extLst>
                    <a:ext uri="{9D8B030D-6E8A-4147-A177-3AD203B41FA5}">
                      <a16:colId xmlns:a16="http://schemas.microsoft.com/office/drawing/2014/main" val="3084961076"/>
                    </a:ext>
                  </a:extLst>
                </a:gridCol>
                <a:gridCol w="1149926">
                  <a:extLst>
                    <a:ext uri="{9D8B030D-6E8A-4147-A177-3AD203B41FA5}">
                      <a16:colId xmlns:a16="http://schemas.microsoft.com/office/drawing/2014/main" val="2573514266"/>
                    </a:ext>
                  </a:extLst>
                </a:gridCol>
                <a:gridCol w="366876">
                  <a:extLst>
                    <a:ext uri="{9D8B030D-6E8A-4147-A177-3AD203B41FA5}">
                      <a16:colId xmlns:a16="http://schemas.microsoft.com/office/drawing/2014/main" val="1127620842"/>
                    </a:ext>
                  </a:extLst>
                </a:gridCol>
                <a:gridCol w="1038061">
                  <a:extLst>
                    <a:ext uri="{9D8B030D-6E8A-4147-A177-3AD203B41FA5}">
                      <a16:colId xmlns:a16="http://schemas.microsoft.com/office/drawing/2014/main" val="3003190915"/>
                    </a:ext>
                  </a:extLst>
                </a:gridCol>
              </a:tblGrid>
              <a:tr h="180589">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gridSpan="5">
                  <a:txBody>
                    <a:bodyPr/>
                    <a:lstStyle/>
                    <a:p>
                      <a:pPr marL="0" marR="0" algn="ctr">
                        <a:lnSpc>
                          <a:spcPct val="107000"/>
                        </a:lnSpc>
                        <a:spcAft>
                          <a:spcPts val="800"/>
                        </a:spcAft>
                        <a:buNone/>
                      </a:pPr>
                      <a:r>
                        <a:rPr lang="en-US" sz="800">
                          <a:effectLst/>
                          <a:latin typeface="Calibri" panose="020F0502020204030204" pitchFamily="34" charset="0"/>
                          <a:cs typeface="Calibri" panose="020F0502020204030204" pitchFamily="34" charset="0"/>
                        </a:rPr>
                        <a:t>12 months ended December 31,</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45451557"/>
                  </a:ext>
                </a:extLst>
              </a:tr>
              <a:tr h="11124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USD'000, except earnings per share</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2024</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2023</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2022</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1566069068"/>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1595505182"/>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Net sales</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10,981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30,058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23,198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3795715987"/>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Cost of sales</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(6,775)</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(15,589)</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(13,267)</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17932148"/>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Depreciation of production assets</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(478)</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(420)</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(132)</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3566608357"/>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Gross profit</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3,728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14,049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9,799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4236862852"/>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1199554232"/>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Other operating income</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359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48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2,007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2633147132"/>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Research &amp; development expenses</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(4,985)</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(3,946)</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(2,308)</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2544637967"/>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Selling &amp; marketing expenses</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(5,453)</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(5,648)</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(3,824)</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2245653369"/>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General &amp; administrative expenses</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(10,840)</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(8,644)</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(3,091)</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164756739"/>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Total operating expenses</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(20,919)</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(18,190)</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(7,216)</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3909195033"/>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Operating (loss) / income</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(17,191)</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(4,141)</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2,583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894202716"/>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3688996506"/>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Non-operating income</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1,061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2,442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935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4009385710"/>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Gain / (loss) on debt extinguishment</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(100)</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2211232125"/>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Interest and amortization of debt discount</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(1,003)</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(689)</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(355)</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4063493122"/>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Non-operating expenses</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(883)</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(655)</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(638)</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1471200928"/>
                  </a:ext>
                </a:extLst>
              </a:tr>
              <a:tr h="110160">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(Loss) / income before income tax expense</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(18,116)</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(3,043)</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2,525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2993610609"/>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2945959007"/>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Income tax (expense) / income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(3,085)</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(225)</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3,245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2808458159"/>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Net (loss) / income</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(21,201)</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(3,268)</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5,770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191161086"/>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2154670441"/>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Earnings per Ordinary Share (USD)</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145210704"/>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Basic</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(0.60)</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(0.21)</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0.41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3344788476"/>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Diluted</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(0.60)</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(0.21)</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0.41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684256740"/>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3106417015"/>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Earnings per F Share (USD)</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2220233282"/>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Basic</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(3.01)</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(1.07)</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2.04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498371182"/>
                  </a:ext>
                </a:extLst>
              </a:tr>
              <a:tr h="110160">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Diluted</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(3.01)</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(1.07)</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2.04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3629907027"/>
                  </a:ext>
                </a:extLst>
              </a:tr>
              <a:tr h="110160">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3290926526"/>
                  </a:ext>
                </a:extLst>
              </a:tr>
              <a:tr h="217719">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Other comprehensive income / (loss), net of tax:</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3878489254"/>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Foreign currency translation adjustments</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(15)</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3151432256"/>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Defined benefit pension plans:</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883695966"/>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Net gain / (loss) arising during period</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(27)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11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170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2914926788"/>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Other comprehensive income / (loss)</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(27)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9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155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407983548"/>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Comprehensive (loss) / income</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(21,228)</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(3,259)</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r">
                        <a:lnSpc>
                          <a:spcPct val="107000"/>
                        </a:lnSpc>
                        <a:spcAft>
                          <a:spcPts val="800"/>
                        </a:spcAft>
                        <a:buNone/>
                      </a:pPr>
                      <a:r>
                        <a:rPr lang="en-US" sz="800">
                          <a:effectLst/>
                          <a:latin typeface="Calibri" panose="020F0502020204030204" pitchFamily="34" charset="0"/>
                          <a:cs typeface="Calibri" panose="020F0502020204030204" pitchFamily="34" charset="0"/>
                        </a:rPr>
                        <a:t>5,925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1930695013"/>
                  </a:ext>
                </a:extLst>
              </a:tr>
              <a:tr h="106403">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a:effectLst/>
                          <a:latin typeface="Calibri" panose="020F0502020204030204" pitchFamily="34" charset="0"/>
                          <a:cs typeface="Calibri" panose="020F0502020204030204" pitchFamily="34" charset="0"/>
                        </a:rPr>
                        <a:t> </a:t>
                      </a:r>
                      <a:endParaRPr lang="en-US" sz="70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tc>
                  <a:txBody>
                    <a:bodyPr/>
                    <a:lstStyle/>
                    <a:p>
                      <a:pPr marL="0" marR="0" algn="just">
                        <a:lnSpc>
                          <a:spcPct val="107000"/>
                        </a:lnSpc>
                        <a:spcAft>
                          <a:spcPts val="800"/>
                        </a:spcAft>
                        <a:buNone/>
                      </a:pPr>
                      <a:r>
                        <a:rPr lang="en-US" sz="800" dirty="0">
                          <a:effectLst/>
                          <a:latin typeface="Calibri" panose="020F0502020204030204" pitchFamily="34" charset="0"/>
                          <a:cs typeface="Calibri" panose="020F0502020204030204" pitchFamily="34" charset="0"/>
                        </a:rPr>
                        <a:t> </a:t>
                      </a:r>
                      <a:endParaRPr lang="en-US" sz="700" dirty="0">
                        <a:effectLst/>
                        <a:latin typeface="Calibri" panose="020F0502020204030204" pitchFamily="34" charset="0"/>
                        <a:ea typeface="Calibri" panose="020F0502020204030204" pitchFamily="34" charset="0"/>
                        <a:cs typeface="Calibri" panose="020F0502020204030204" pitchFamily="34" charset="0"/>
                      </a:endParaRPr>
                    </a:p>
                  </a:txBody>
                  <a:tcPr marL="39007" marR="39007" marT="0" marB="0" anchor="b">
                    <a:noFill/>
                  </a:tcPr>
                </a:tc>
                <a:extLst>
                  <a:ext uri="{0D108BD9-81ED-4DB2-BD59-A6C34878D82A}">
                    <a16:rowId xmlns:a16="http://schemas.microsoft.com/office/drawing/2014/main" val="1296517520"/>
                  </a:ext>
                </a:extLst>
              </a:tr>
            </a:tbl>
          </a:graphicData>
        </a:graphic>
      </p:graphicFrame>
    </p:spTree>
    <p:extLst>
      <p:ext uri="{BB962C8B-B14F-4D97-AF65-F5344CB8AC3E}">
        <p14:creationId xmlns:p14="http://schemas.microsoft.com/office/powerpoint/2010/main" val="4264304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581FC-E37B-B945-DC89-5A14CB4BB7A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BF631D-FD55-E576-C71C-904BEE0513DB}"/>
              </a:ext>
            </a:extLst>
          </p:cNvPr>
          <p:cNvSpPr/>
          <p:nvPr/>
        </p:nvSpPr>
        <p:spPr>
          <a:xfrm>
            <a:off x="0" y="0"/>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4" name="Title 7">
            <a:extLst>
              <a:ext uri="{FF2B5EF4-FFF2-40B4-BE49-F238E27FC236}">
                <a16:creationId xmlns:a16="http://schemas.microsoft.com/office/drawing/2014/main" id="{24A13591-916C-5B53-9A00-DF56467C8FDB}"/>
              </a:ext>
            </a:extLst>
          </p:cNvPr>
          <p:cNvSpPr>
            <a:spLocks noGrp="1"/>
          </p:cNvSpPr>
          <p:nvPr>
            <p:ph type="title"/>
          </p:nvPr>
        </p:nvSpPr>
        <p:spPr>
          <a:xfrm>
            <a:off x="429768" y="274320"/>
            <a:ext cx="7141017" cy="551217"/>
          </a:xfrm>
        </p:spPr>
        <p:txBody>
          <a:bodyPr>
            <a:normAutofit/>
          </a:bodyPr>
          <a:lstStyle/>
          <a:p>
            <a:r>
              <a:rPr lang="en-US" sz="3600" b="1" kern="1200" dirty="0">
                <a:solidFill>
                  <a:schemeClr val="bg1"/>
                </a:solidFill>
                <a:latin typeface="Calibri" panose="020F0502020204030204" pitchFamily="34" charset="0"/>
                <a:cs typeface="Calibri" panose="020F0502020204030204" pitchFamily="34" charset="0"/>
              </a:rPr>
              <a:t>SEALSQ: Investment Highlights</a:t>
            </a:r>
          </a:p>
        </p:txBody>
      </p:sp>
      <p:sp>
        <p:nvSpPr>
          <p:cNvPr id="5" name="Rectangle 4">
            <a:extLst>
              <a:ext uri="{FF2B5EF4-FFF2-40B4-BE49-F238E27FC236}">
                <a16:creationId xmlns:a16="http://schemas.microsoft.com/office/drawing/2014/main" id="{D055A953-AEEB-5162-56E3-6BB50CB541B5}"/>
              </a:ext>
            </a:extLst>
          </p:cNvPr>
          <p:cNvSpPr/>
          <p:nvPr/>
        </p:nvSpPr>
        <p:spPr>
          <a:xfrm>
            <a:off x="0" y="1114717"/>
            <a:ext cx="7740713" cy="5743283"/>
          </a:xfrm>
          <a:prstGeom prst="rect">
            <a:avLst/>
          </a:prstGeom>
          <a:solidFill>
            <a:schemeClr val="bg1">
              <a:lumMod val="95000"/>
              <a:alpha val="5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26">
            <a:extLst>
              <a:ext uri="{FF2B5EF4-FFF2-40B4-BE49-F238E27FC236}">
                <a16:creationId xmlns:a16="http://schemas.microsoft.com/office/drawing/2014/main" id="{A5184CEA-8E71-F101-8F6E-8EE26F0E218B}"/>
              </a:ext>
            </a:extLst>
          </p:cNvPr>
          <p:cNvSpPr txBox="1"/>
          <p:nvPr/>
        </p:nvSpPr>
        <p:spPr>
          <a:xfrm>
            <a:off x="400975" y="1244222"/>
            <a:ext cx="7198602" cy="2308307"/>
          </a:xfrm>
          <a:prstGeom prst="rect">
            <a:avLst/>
          </a:prstGeom>
        </p:spPr>
        <p:txBody>
          <a:bodyPr vert="horz" wrap="square" lIns="0" tIns="10397" rIns="0" bIns="0" rtlCol="0" anchor="ctr">
            <a:spAutoFit/>
          </a:bodyPr>
          <a:lstStyle/>
          <a:p>
            <a:pPr>
              <a:lnSpc>
                <a:spcPct val="150000"/>
              </a:lnSpc>
              <a:tabLst>
                <a:tab pos="275321" algn="l"/>
                <a:tab pos="275705" algn="l"/>
              </a:tabLst>
            </a:pPr>
            <a:r>
              <a:rPr lang="en-US" b="1" dirty="0">
                <a:solidFill>
                  <a:schemeClr val="accent3"/>
                </a:solidFill>
                <a:latin typeface="+mj-lt"/>
              </a:rPr>
              <a:t>Investing in the Future </a:t>
            </a:r>
          </a:p>
          <a:p>
            <a:pPr marL="350217" indent="-342900" defTabSz="554492">
              <a:lnSpc>
                <a:spcPct val="110000"/>
              </a:lnSpc>
              <a:buFont typeface="Wingdings" panose="05000000000000000000" pitchFamily="2" charset="2"/>
              <a:buChar char="ü"/>
              <a:tabLst>
                <a:tab pos="275321" algn="l"/>
                <a:tab pos="275705" algn="l"/>
              </a:tabLst>
            </a:pPr>
            <a:r>
              <a:rPr lang="en-US" sz="1600" kern="0" spc="-6" dirty="0">
                <a:latin typeface="Calibri" panose="020F0502020204030204" pitchFamily="34" charset="0"/>
                <a:cs typeface="Calibri" panose="020F0502020204030204" pitchFamily="34" charset="0"/>
              </a:rPr>
              <a:t>Made significant progress in </a:t>
            </a:r>
            <a:r>
              <a:rPr lang="en-US" sz="1600" b="1" kern="0" spc="-6" dirty="0">
                <a:latin typeface="Calibri" panose="020F0502020204030204" pitchFamily="34" charset="0"/>
                <a:cs typeface="Calibri" panose="020F0502020204030204" pitchFamily="34" charset="0"/>
              </a:rPr>
              <a:t>strategic transformation to post-quantum market leader. </a:t>
            </a:r>
          </a:p>
          <a:p>
            <a:pPr marL="350217" indent="-342900" defTabSz="554492">
              <a:lnSpc>
                <a:spcPct val="110000"/>
              </a:lnSpc>
              <a:buFont typeface="Wingdings" panose="05000000000000000000" pitchFamily="2" charset="2"/>
              <a:buChar char="ü"/>
              <a:tabLst>
                <a:tab pos="275321" algn="l"/>
                <a:tab pos="275705" algn="l"/>
              </a:tabLst>
            </a:pPr>
            <a:r>
              <a:rPr lang="en-US" sz="1600" kern="0" spc="-6" dirty="0">
                <a:latin typeface="Calibri" panose="020F0502020204030204" pitchFamily="34" charset="0"/>
                <a:cs typeface="Calibri" panose="020F0502020204030204" pitchFamily="34" charset="0"/>
              </a:rPr>
              <a:t>Further </a:t>
            </a:r>
            <a:r>
              <a:rPr lang="en-US" sz="1600" b="1" kern="0" spc="-6" dirty="0">
                <a:latin typeface="Calibri" panose="020F0502020204030204" pitchFamily="34" charset="0"/>
                <a:cs typeface="Calibri" panose="020F0502020204030204" pitchFamily="34" charset="0"/>
              </a:rPr>
              <a:t>expanded global client base </a:t>
            </a:r>
            <a:r>
              <a:rPr lang="en-US" sz="1600" kern="0" spc="-6" dirty="0">
                <a:latin typeface="Calibri" panose="020F0502020204030204" pitchFamily="34" charset="0"/>
                <a:cs typeface="Calibri" panose="020F0502020204030204" pitchFamily="34" charset="0"/>
              </a:rPr>
              <a:t>with a focus on increased presence in U.S.</a:t>
            </a:r>
          </a:p>
          <a:p>
            <a:pPr marL="350217" indent="-342900" defTabSz="554492">
              <a:lnSpc>
                <a:spcPct val="110000"/>
              </a:lnSpc>
              <a:buFont typeface="Wingdings" panose="05000000000000000000" pitchFamily="2" charset="2"/>
              <a:buChar char="ü"/>
              <a:tabLst>
                <a:tab pos="275321" algn="l"/>
                <a:tab pos="275705" algn="l"/>
              </a:tabLst>
            </a:pPr>
            <a:r>
              <a:rPr lang="en-US" sz="1600" kern="0" spc="-6" dirty="0">
                <a:latin typeface="Calibri" panose="020F0502020204030204" pitchFamily="34" charset="0"/>
                <a:cs typeface="Calibri" panose="020F0502020204030204" pitchFamily="34" charset="0"/>
              </a:rPr>
              <a:t>Introduced a </a:t>
            </a:r>
            <a:r>
              <a:rPr lang="en-US" sz="1600" b="1" kern="0" spc="-6" dirty="0">
                <a:latin typeface="Calibri" panose="020F0502020204030204" pitchFamily="34" charset="0"/>
                <a:cs typeface="Calibri" panose="020F0502020204030204" pitchFamily="34" charset="0"/>
              </a:rPr>
              <a:t>variety of new products </a:t>
            </a:r>
            <a:r>
              <a:rPr lang="en-US" sz="1600" kern="0" spc="-6" dirty="0">
                <a:latin typeface="Calibri" panose="020F0502020204030204" pitchFamily="34" charset="0"/>
                <a:cs typeface="Calibri" panose="020F0502020204030204" pitchFamily="34" charset="0"/>
              </a:rPr>
              <a:t>and services; taping into new revenue streams.</a:t>
            </a:r>
          </a:p>
          <a:p>
            <a:pPr marL="350217" indent="-342900" defTabSz="554492">
              <a:lnSpc>
                <a:spcPct val="110000"/>
              </a:lnSpc>
              <a:buFont typeface="Wingdings" panose="05000000000000000000" pitchFamily="2" charset="2"/>
              <a:buChar char="ü"/>
              <a:tabLst>
                <a:tab pos="275321" algn="l"/>
                <a:tab pos="275705" algn="l"/>
              </a:tabLst>
            </a:pPr>
            <a:r>
              <a:rPr lang="en-US" sz="1600" b="1" kern="0" spc="-6" dirty="0">
                <a:latin typeface="Calibri" panose="020F0502020204030204" pitchFamily="34" charset="0"/>
                <a:cs typeface="Calibri" panose="020F0502020204030204" pitchFamily="34" charset="0"/>
              </a:rPr>
              <a:t>R&amp;D investments</a:t>
            </a:r>
            <a:r>
              <a:rPr lang="en-US" sz="1600" kern="0" spc="-6" dirty="0">
                <a:latin typeface="Calibri" panose="020F0502020204030204" pitchFamily="34" charset="0"/>
                <a:cs typeface="Calibri" panose="020F0502020204030204" pitchFamily="34" charset="0"/>
              </a:rPr>
              <a:t>; ambitious roadmap to launch next generation post-quantum chips in 2025.</a:t>
            </a:r>
          </a:p>
        </p:txBody>
      </p:sp>
      <p:sp>
        <p:nvSpPr>
          <p:cNvPr id="2" name="object 26">
            <a:extLst>
              <a:ext uri="{FF2B5EF4-FFF2-40B4-BE49-F238E27FC236}">
                <a16:creationId xmlns:a16="http://schemas.microsoft.com/office/drawing/2014/main" id="{C8293534-535B-5ADA-3FCE-18AE7791D964}"/>
              </a:ext>
            </a:extLst>
          </p:cNvPr>
          <p:cNvSpPr txBox="1"/>
          <p:nvPr/>
        </p:nvSpPr>
        <p:spPr>
          <a:xfrm>
            <a:off x="8000551" y="1081300"/>
            <a:ext cx="3819265" cy="3122376"/>
          </a:xfrm>
          <a:prstGeom prst="rect">
            <a:avLst/>
          </a:prstGeom>
        </p:spPr>
        <p:txBody>
          <a:bodyPr vert="horz" wrap="square" lIns="0" tIns="10397" rIns="0" bIns="0" rtlCol="0" anchor="ctr">
            <a:spAutoFit/>
          </a:bodyPr>
          <a:lstStyle/>
          <a:p>
            <a:pPr>
              <a:lnSpc>
                <a:spcPct val="150000"/>
              </a:lnSpc>
              <a:spcBef>
                <a:spcPts val="600"/>
              </a:spcBef>
              <a:tabLst>
                <a:tab pos="275321" algn="l"/>
                <a:tab pos="275705" algn="l"/>
              </a:tabLst>
            </a:pPr>
            <a:r>
              <a:rPr lang="en-US" b="1" dirty="0">
                <a:solidFill>
                  <a:schemeClr val="accent3"/>
                </a:solidFill>
                <a:latin typeface="+mj-lt"/>
              </a:rPr>
              <a:t>Major Initiatives</a:t>
            </a:r>
          </a:p>
          <a:p>
            <a:pPr marL="7317" defTabSz="554492">
              <a:lnSpc>
                <a:spcPct val="110000"/>
              </a:lnSpc>
              <a:spcBef>
                <a:spcPts val="600"/>
              </a:spcBef>
              <a:tabLst>
                <a:tab pos="275321" algn="l"/>
                <a:tab pos="275705" algn="l"/>
              </a:tabLst>
            </a:pPr>
            <a:r>
              <a:rPr lang="en-US" sz="1600" b="1" kern="0" spc="-6" dirty="0">
                <a:latin typeface="Calibri" panose="020F0502020204030204" pitchFamily="34" charset="0"/>
                <a:cs typeface="Calibri" panose="020F0502020204030204" pitchFamily="34" charset="0"/>
              </a:rPr>
              <a:t>Four major strategic initiatives </a:t>
            </a:r>
            <a:r>
              <a:rPr lang="en-US" sz="1600" kern="0" spc="-6" dirty="0">
                <a:latin typeface="Calibri" panose="020F0502020204030204" pitchFamily="34" charset="0"/>
                <a:cs typeface="Calibri" panose="020F0502020204030204" pitchFamily="34" charset="0"/>
              </a:rPr>
              <a:t>to drive growth and profitability in 2025 and beyond</a:t>
            </a:r>
          </a:p>
          <a:p>
            <a:pPr marL="7317" defTabSz="554492">
              <a:lnSpc>
                <a:spcPct val="110000"/>
              </a:lnSpc>
              <a:spcBef>
                <a:spcPts val="600"/>
              </a:spcBef>
              <a:tabLst>
                <a:tab pos="275321" algn="l"/>
                <a:tab pos="275705" algn="l"/>
              </a:tabLst>
            </a:pPr>
            <a:endParaRPr lang="en-US" sz="700" kern="0" spc="-6" dirty="0">
              <a:latin typeface="Calibri" panose="020F0502020204030204" pitchFamily="34" charset="0"/>
              <a:cs typeface="Calibri" panose="020F0502020204030204" pitchFamily="34" charset="0"/>
            </a:endParaRPr>
          </a:p>
          <a:p>
            <a:pPr marL="350217" indent="-342900" defTabSz="554492">
              <a:lnSpc>
                <a:spcPct val="110000"/>
              </a:lnSpc>
              <a:buFont typeface="+mj-lt"/>
              <a:buAutoNum type="arabicPeriod"/>
              <a:tabLst>
                <a:tab pos="275321" algn="l"/>
                <a:tab pos="275705" algn="l"/>
              </a:tabLst>
            </a:pPr>
            <a:r>
              <a:rPr lang="en-US" sz="1600" kern="0" spc="-6" dirty="0">
                <a:latin typeface="Calibri" panose="020F0502020204030204" pitchFamily="34" charset="0"/>
                <a:cs typeface="Calibri" panose="020F0502020204030204" pitchFamily="34" charset="0"/>
              </a:rPr>
              <a:t>Launch of post-quantum chips</a:t>
            </a:r>
          </a:p>
          <a:p>
            <a:pPr marL="350217" indent="-342900" defTabSz="554492">
              <a:lnSpc>
                <a:spcPct val="110000"/>
              </a:lnSpc>
              <a:buFont typeface="+mj-lt"/>
              <a:buAutoNum type="arabicPeriod"/>
              <a:tabLst>
                <a:tab pos="275321" algn="l"/>
                <a:tab pos="275705" algn="l"/>
              </a:tabLst>
            </a:pPr>
            <a:r>
              <a:rPr lang="en-US" sz="1600" kern="0" spc="-6" dirty="0">
                <a:latin typeface="Calibri" panose="020F0502020204030204" pitchFamily="34" charset="0"/>
                <a:cs typeface="Calibri" panose="020F0502020204030204" pitchFamily="34" charset="0"/>
              </a:rPr>
              <a:t>Expand global presence through Open Semiconductor Test and Personalization (“OSPT”) Centers</a:t>
            </a:r>
          </a:p>
          <a:p>
            <a:pPr marL="350217" indent="-342900" defTabSz="554492">
              <a:lnSpc>
                <a:spcPct val="110000"/>
              </a:lnSpc>
              <a:buFont typeface="+mj-lt"/>
              <a:buAutoNum type="arabicPeriod"/>
              <a:tabLst>
                <a:tab pos="275321" algn="l"/>
                <a:tab pos="275705" algn="l"/>
              </a:tabLst>
            </a:pPr>
            <a:r>
              <a:rPr lang="en-US" sz="1600" kern="0" spc="-6" dirty="0">
                <a:latin typeface="Calibri" panose="020F0502020204030204" pitchFamily="34" charset="0"/>
                <a:cs typeface="Calibri" panose="020F0502020204030204" pitchFamily="34" charset="0"/>
              </a:rPr>
              <a:t>Investment into quantum companies</a:t>
            </a:r>
          </a:p>
          <a:p>
            <a:pPr marL="350217" indent="-342900" defTabSz="554492">
              <a:lnSpc>
                <a:spcPct val="110000"/>
              </a:lnSpc>
              <a:buFont typeface="+mj-lt"/>
              <a:buAutoNum type="arabicPeriod"/>
              <a:tabLst>
                <a:tab pos="275321" algn="l"/>
                <a:tab pos="275705" algn="l"/>
              </a:tabLst>
            </a:pPr>
            <a:r>
              <a:rPr lang="en-US" sz="1600" kern="0" spc="-6" dirty="0">
                <a:latin typeface="Calibri" panose="020F0502020204030204" pitchFamily="34" charset="0"/>
                <a:cs typeface="Calibri" panose="020F0502020204030204" pitchFamily="34" charset="0"/>
              </a:rPr>
              <a:t>Satellite connectivity in collaboration with </a:t>
            </a:r>
            <a:r>
              <a:rPr lang="en-US" sz="1600" kern="0" spc="-6" dirty="0" err="1">
                <a:latin typeface="Calibri" panose="020F0502020204030204" pitchFamily="34" charset="0"/>
                <a:cs typeface="Calibri" panose="020F0502020204030204" pitchFamily="34" charset="0"/>
              </a:rPr>
              <a:t>WISeSat.Space</a:t>
            </a:r>
            <a:endParaRPr lang="en-US" sz="1600" kern="0" spc="-6" dirty="0">
              <a:latin typeface="Calibri" panose="020F0502020204030204" pitchFamily="34" charset="0"/>
              <a:cs typeface="Calibri" panose="020F0502020204030204" pitchFamily="34" charset="0"/>
            </a:endParaRPr>
          </a:p>
        </p:txBody>
      </p:sp>
      <p:graphicFrame>
        <p:nvGraphicFramePr>
          <p:cNvPr id="15" name="Diagram 14">
            <a:extLst>
              <a:ext uri="{FF2B5EF4-FFF2-40B4-BE49-F238E27FC236}">
                <a16:creationId xmlns:a16="http://schemas.microsoft.com/office/drawing/2014/main" id="{F52CC993-C950-C6E6-5653-8692566D859D}"/>
              </a:ext>
            </a:extLst>
          </p:cNvPr>
          <p:cNvGraphicFramePr/>
          <p:nvPr>
            <p:extLst>
              <p:ext uri="{D42A27DB-BD31-4B8C-83A1-F6EECF244321}">
                <p14:modId xmlns:p14="http://schemas.microsoft.com/office/powerpoint/2010/main" val="2341795943"/>
              </p:ext>
            </p:extLst>
          </p:nvPr>
        </p:nvGraphicFramePr>
        <p:xfrm>
          <a:off x="372183" y="4786584"/>
          <a:ext cx="11551230" cy="1405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DB5FAA49-0E9F-95FC-B507-FA11476BE14F}"/>
              </a:ext>
            </a:extLst>
          </p:cNvPr>
          <p:cNvSpPr txBox="1"/>
          <p:nvPr/>
        </p:nvSpPr>
        <p:spPr>
          <a:xfrm>
            <a:off x="259839" y="3526077"/>
            <a:ext cx="7078819" cy="1035283"/>
          </a:xfrm>
          <a:prstGeom prst="rect">
            <a:avLst/>
          </a:prstGeom>
          <a:noFill/>
        </p:spPr>
        <p:txBody>
          <a:bodyPr wrap="square">
            <a:spAutoFit/>
          </a:bodyPr>
          <a:lstStyle/>
          <a:p>
            <a:pPr>
              <a:lnSpc>
                <a:spcPct val="150000"/>
              </a:lnSpc>
              <a:tabLst>
                <a:tab pos="275321" algn="l"/>
                <a:tab pos="275705" algn="l"/>
              </a:tabLst>
            </a:pPr>
            <a:r>
              <a:rPr lang="en-US" b="1" dirty="0">
                <a:solidFill>
                  <a:schemeClr val="accent3"/>
                </a:solidFill>
                <a:latin typeface="+mj-lt"/>
              </a:rPr>
              <a:t>Targeting Acquisitions</a:t>
            </a:r>
          </a:p>
          <a:p>
            <a:pPr marL="350217" indent="-342900" defTabSz="554492">
              <a:lnSpc>
                <a:spcPct val="110000"/>
              </a:lnSpc>
              <a:buFont typeface="Wingdings" panose="05000000000000000000" pitchFamily="2" charset="2"/>
              <a:buChar char="ü"/>
              <a:tabLst>
                <a:tab pos="275321" algn="l"/>
                <a:tab pos="275705" algn="l"/>
              </a:tabLst>
            </a:pPr>
            <a:r>
              <a:rPr lang="en-US" sz="1600" kern="0" spc="-6" dirty="0">
                <a:latin typeface="Calibri" panose="020F0502020204030204" pitchFamily="34" charset="0"/>
                <a:cs typeface="Calibri" panose="020F0502020204030204" pitchFamily="34" charset="0"/>
              </a:rPr>
              <a:t>In exclusive negotiations to acquire IC ALPS, an ASIC design and supply specialist based in Grenoble, France.</a:t>
            </a:r>
            <a:endParaRPr lang="en-US" b="1" dirty="0">
              <a:solidFill>
                <a:schemeClr val="accent3"/>
              </a:solidFill>
              <a:latin typeface="+mj-lt"/>
            </a:endParaRPr>
          </a:p>
        </p:txBody>
      </p:sp>
    </p:spTree>
    <p:extLst>
      <p:ext uri="{BB962C8B-B14F-4D97-AF65-F5344CB8AC3E}">
        <p14:creationId xmlns:p14="http://schemas.microsoft.com/office/powerpoint/2010/main" val="3681514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07C82-0AAE-D0E3-1F08-D59553EF9E2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149491-4AD1-382B-3F38-F41D4C96BACE}"/>
              </a:ext>
            </a:extLst>
          </p:cNvPr>
          <p:cNvSpPr/>
          <p:nvPr/>
        </p:nvSpPr>
        <p:spPr>
          <a:xfrm>
            <a:off x="428" y="241"/>
            <a:ext cx="12191144" cy="1114639"/>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 name="Slide Number Placeholder 3">
            <a:extLst>
              <a:ext uri="{FF2B5EF4-FFF2-40B4-BE49-F238E27FC236}">
                <a16:creationId xmlns:a16="http://schemas.microsoft.com/office/drawing/2014/main" id="{273372AD-F1C5-0F2C-7D84-EADBC58866AE}"/>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50</a:t>
            </a:fld>
            <a:endParaRPr lang="en-US" sz="1000" kern="0" dirty="0">
              <a:solidFill>
                <a:prstClr val="black">
                  <a:tint val="75000"/>
                </a:prstClr>
              </a:solidFill>
            </a:endParaRPr>
          </a:p>
        </p:txBody>
      </p:sp>
      <p:sp>
        <p:nvSpPr>
          <p:cNvPr id="9" name="Rectangle 1">
            <a:extLst>
              <a:ext uri="{FF2B5EF4-FFF2-40B4-BE49-F238E27FC236}">
                <a16:creationId xmlns:a16="http://schemas.microsoft.com/office/drawing/2014/main" id="{CB9DF8F6-ECE2-FEA7-B71C-D0F9AF9C985D}"/>
              </a:ext>
            </a:extLst>
          </p:cNvPr>
          <p:cNvSpPr>
            <a:spLocks noChangeArrowheads="1"/>
          </p:cNvSpPr>
          <p:nvPr/>
        </p:nvSpPr>
        <p:spPr bwMode="auto">
          <a:xfrm>
            <a:off x="4052270" y="1289333"/>
            <a:ext cx="112046" cy="392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5449" tIns="27725" rIns="55449" bIns="27725" numCol="1" anchor="ctr" anchorCtr="0" compatLnSpc="1">
            <a:prstTxWarp prst="textNoShape">
              <a:avLst/>
            </a:prstTxWarp>
            <a:spAutoFit/>
          </a:bodyPr>
          <a:lstStyle/>
          <a:p>
            <a:pPr defTabSz="554492" eaLnBrk="0" fontAlgn="base" hangingPunct="0">
              <a:spcBef>
                <a:spcPct val="0"/>
              </a:spcBef>
              <a:spcAft>
                <a:spcPct val="0"/>
              </a:spcAft>
            </a:pPr>
            <a:br>
              <a:rPr lang="en-US" altLang="en-US" sz="1092">
                <a:latin typeface="Arial" panose="020B0604020202020204" pitchFamily="34" charset="0"/>
              </a:rPr>
            </a:br>
            <a:endParaRPr lang="en-US" altLang="en-US" sz="1092">
              <a:latin typeface="Arial" panose="020B0604020202020204" pitchFamily="34" charset="0"/>
            </a:endParaRPr>
          </a:p>
        </p:txBody>
      </p:sp>
      <p:sp>
        <p:nvSpPr>
          <p:cNvPr id="3" name="Title 1">
            <a:extLst>
              <a:ext uri="{FF2B5EF4-FFF2-40B4-BE49-F238E27FC236}">
                <a16:creationId xmlns:a16="http://schemas.microsoft.com/office/drawing/2014/main" id="{7213E3CE-0CCE-FF9D-35AB-723523375AFA}"/>
              </a:ext>
            </a:extLst>
          </p:cNvPr>
          <p:cNvSpPr txBox="1">
            <a:spLocks/>
          </p:cNvSpPr>
          <p:nvPr/>
        </p:nvSpPr>
        <p:spPr bwMode="auto">
          <a:xfrm>
            <a:off x="429768" y="274320"/>
            <a:ext cx="10742613" cy="533400"/>
          </a:xfrm>
          <a:prstGeom prst="rect">
            <a:avLst/>
          </a:prstGeom>
        </p:spPr>
        <p:txBody>
          <a:bodyPr vert="horz" wrap="square" lIns="0" tIns="0" rIns="0" bIns="0" numCol="1" rtlCol="0" anchor="ctr" anchorCtr="0" compatLnSpc="1">
            <a:prstTxWarp prst="textNoShape">
              <a:avLst/>
            </a:prstTxWarp>
            <a:noAutofit/>
          </a:bodyPr>
          <a:lstStyle>
            <a:lvl1pPr algn="l" eaLnBrk="1" hangingPunct="1">
              <a:defRPr sz="2911" b="0" i="0">
                <a:solidFill>
                  <a:schemeClr val="bg1"/>
                </a:solidFill>
                <a:latin typeface="Roboto Medium"/>
                <a:ea typeface="+mj-ea"/>
                <a:cs typeface="Roboto Medium"/>
              </a:defRPr>
            </a:lvl1pPr>
          </a:lstStyle>
          <a:p>
            <a:r>
              <a:rPr lang="en-US" altLang="en-US" sz="2800" b="1" kern="0" dirty="0">
                <a:latin typeface="Calibri" panose="020F0502020204030204" pitchFamily="34" charset="0"/>
                <a:cs typeface="Calibri" panose="020F0502020204030204" pitchFamily="34" charset="0"/>
              </a:rPr>
              <a:t>Historical Consolidated Balance Sheets</a:t>
            </a:r>
            <a:endParaRPr lang="fr-FR" altLang="en-US" sz="2800" b="1" kern="0" dirty="0">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7732C801-AD87-A077-9A3C-0B9147A454FD}"/>
              </a:ext>
            </a:extLst>
          </p:cNvPr>
          <p:cNvGraphicFramePr>
            <a:graphicFrameLocks noGrp="1"/>
          </p:cNvGraphicFramePr>
          <p:nvPr>
            <p:extLst>
              <p:ext uri="{D42A27DB-BD31-4B8C-83A1-F6EECF244321}">
                <p14:modId xmlns:p14="http://schemas.microsoft.com/office/powerpoint/2010/main" val="2532252022"/>
              </p:ext>
            </p:extLst>
          </p:nvPr>
        </p:nvGraphicFramePr>
        <p:xfrm>
          <a:off x="1924050" y="1388959"/>
          <a:ext cx="8343900" cy="4950457"/>
        </p:xfrm>
        <a:graphic>
          <a:graphicData uri="http://schemas.openxmlformats.org/drawingml/2006/table">
            <a:tbl>
              <a:tblPr>
                <a:tableStyleId>{5C22544A-7EE6-4342-B048-85BDC9FD1C3A}</a:tableStyleId>
              </a:tblPr>
              <a:tblGrid>
                <a:gridCol w="4690187">
                  <a:extLst>
                    <a:ext uri="{9D8B030D-6E8A-4147-A177-3AD203B41FA5}">
                      <a16:colId xmlns:a16="http://schemas.microsoft.com/office/drawing/2014/main" val="3166328334"/>
                    </a:ext>
                  </a:extLst>
                </a:gridCol>
                <a:gridCol w="1676309">
                  <a:extLst>
                    <a:ext uri="{9D8B030D-6E8A-4147-A177-3AD203B41FA5}">
                      <a16:colId xmlns:a16="http://schemas.microsoft.com/office/drawing/2014/main" val="2824721011"/>
                    </a:ext>
                  </a:extLst>
                </a:gridCol>
                <a:gridCol w="293377">
                  <a:extLst>
                    <a:ext uri="{9D8B030D-6E8A-4147-A177-3AD203B41FA5}">
                      <a16:colId xmlns:a16="http://schemas.microsoft.com/office/drawing/2014/main" val="2446761023"/>
                    </a:ext>
                  </a:extLst>
                </a:gridCol>
                <a:gridCol w="1684027">
                  <a:extLst>
                    <a:ext uri="{9D8B030D-6E8A-4147-A177-3AD203B41FA5}">
                      <a16:colId xmlns:a16="http://schemas.microsoft.com/office/drawing/2014/main" val="2164926831"/>
                    </a:ext>
                  </a:extLst>
                </a:gridCol>
              </a:tblGrid>
              <a:tr h="188327">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As at December 31,</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As at December 31,</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159522581"/>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USD'000, except par value</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2024</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2023</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2508508499"/>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ASSETS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868601278"/>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Current assets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584294304"/>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Cash and cash equivalents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84,624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6,895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482717422"/>
                  </a:ext>
                </a:extLst>
              </a:tr>
              <a:tr h="188327">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Accounts receivable, net of allowance for doubtful accounts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3,825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5,053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115577085"/>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Inventories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1,418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5,231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1953649030"/>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Prepaid expenses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355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605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2137421062"/>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Government assistance</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2,247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1,718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3770123595"/>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Other current assets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593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765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2399953907"/>
                  </a:ext>
                </a:extLst>
              </a:tr>
              <a:tr h="188327">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Total current assets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93,062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20,267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4104044723"/>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3889202413"/>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Noncurrent assets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448184769"/>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Deferred income tax assets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3,077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675120986"/>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Deferred tax credits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190</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4197018406"/>
                  </a:ext>
                </a:extLst>
              </a:tr>
              <a:tr h="188327">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Property, plant and equipment, net of accumulated depreciation</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3,201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3,230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3124317462"/>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Intangible assets, net of accumulated amortization</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4098917634"/>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Operating lease right-of-use assets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1,031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1,278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2493298711"/>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Other noncurrent assets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82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83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2615443054"/>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Total noncurrent assets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4,504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7,668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1792352118"/>
                  </a:ext>
                </a:extLst>
              </a:tr>
              <a:tr h="188327">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TOTAL ASSETS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97,566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27,935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3251691955"/>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1743478153"/>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LIABILITIES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2581248009"/>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Current Liabilities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1162329616"/>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Accounts payable</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10,073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6,963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3574633849"/>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Notes payable</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4,828</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1,278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350225473"/>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Deferred revenue, current</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5</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915426582"/>
                  </a:ext>
                </a:extLst>
              </a:tr>
              <a:tr h="188327">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Current portion of obligations under operating lease liabilities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327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336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2159258268"/>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Income tax payable</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2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2093755561"/>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Other current liabilities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283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138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3669566436"/>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Total current liabilities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15,517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8,717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1310486577"/>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3959121301"/>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Noncurrent liabilities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20803504"/>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Bonds, mortgages and other long-term debt</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1,654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3123563386"/>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Convertible note payable, noncurrent</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1,519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2797131052"/>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Indebtedness to related parties, noncurrent</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3,105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9,695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394899765"/>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Operating lease liabilities, noncurrent</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616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893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3262158550"/>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Employee benefit plan obligation</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464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426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2387557350"/>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Total noncurrent liabilities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4,185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14,187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1253022637"/>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TOTAL LIABILITIES</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19,702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r">
                        <a:lnSpc>
                          <a:spcPct val="107000"/>
                        </a:lnSpc>
                        <a:spcAft>
                          <a:spcPts val="800"/>
                        </a:spcAft>
                        <a:buNone/>
                      </a:pPr>
                      <a:r>
                        <a:rPr lang="en-US" sz="700">
                          <a:effectLst/>
                          <a:latin typeface="Calibri" panose="020F0502020204030204" pitchFamily="34" charset="0"/>
                          <a:cs typeface="Calibri" panose="020F0502020204030204" pitchFamily="34" charset="0"/>
                        </a:rPr>
                        <a:t>22,904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579916458"/>
                  </a:ext>
                </a:extLst>
              </a:tr>
              <a:tr h="92039">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a:effectLst/>
                          <a:latin typeface="Calibri" panose="020F0502020204030204" pitchFamily="34"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tc>
                  <a:txBody>
                    <a:bodyPr/>
                    <a:lstStyle/>
                    <a:p>
                      <a:pPr marL="0" marR="0" algn="just">
                        <a:lnSpc>
                          <a:spcPct val="107000"/>
                        </a:lnSpc>
                        <a:spcAft>
                          <a:spcPts val="800"/>
                        </a:spcAft>
                        <a:buNone/>
                      </a:pPr>
                      <a:r>
                        <a:rPr lang="en-US" sz="700" dirty="0">
                          <a:effectLst/>
                          <a:latin typeface="Calibri" panose="020F0502020204030204" pitchFamily="34" charset="0"/>
                          <a:cs typeface="Calibri" panose="020F0502020204030204" pitchFamily="34" charset="0"/>
                        </a:rPr>
                        <a:t> </a:t>
                      </a:r>
                      <a:endParaRPr lang="en-US" sz="600" dirty="0">
                        <a:effectLst/>
                        <a:latin typeface="Calibri" panose="020F0502020204030204" pitchFamily="34" charset="0"/>
                        <a:ea typeface="Calibri" panose="020F0502020204030204" pitchFamily="34" charset="0"/>
                        <a:cs typeface="Calibri" panose="020F0502020204030204" pitchFamily="34" charset="0"/>
                      </a:endParaRPr>
                    </a:p>
                  </a:txBody>
                  <a:tcPr marL="33741" marR="33741" marT="0" marB="0" anchor="b">
                    <a:noFill/>
                  </a:tcPr>
                </a:tc>
                <a:extLst>
                  <a:ext uri="{0D108BD9-81ED-4DB2-BD59-A6C34878D82A}">
                    <a16:rowId xmlns:a16="http://schemas.microsoft.com/office/drawing/2014/main" val="2384319015"/>
                  </a:ext>
                </a:extLst>
              </a:tr>
            </a:tbl>
          </a:graphicData>
        </a:graphic>
      </p:graphicFrame>
    </p:spTree>
    <p:extLst>
      <p:ext uri="{BB962C8B-B14F-4D97-AF65-F5344CB8AC3E}">
        <p14:creationId xmlns:p14="http://schemas.microsoft.com/office/powerpoint/2010/main" val="3112885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1BBF37E-A807-743E-31F2-96490DB433BE}"/>
              </a:ext>
            </a:extLst>
          </p:cNvPr>
          <p:cNvGraphicFramePr>
            <a:graphicFrameLocks noGrp="1"/>
          </p:cNvGraphicFramePr>
          <p:nvPr/>
        </p:nvGraphicFramePr>
        <p:xfrm>
          <a:off x="501167" y="1225911"/>
          <a:ext cx="11189668" cy="4806768"/>
        </p:xfrm>
        <a:graphic>
          <a:graphicData uri="http://schemas.openxmlformats.org/drawingml/2006/table">
            <a:tbl>
              <a:tblPr/>
              <a:tblGrid>
                <a:gridCol w="2588961">
                  <a:extLst>
                    <a:ext uri="{9D8B030D-6E8A-4147-A177-3AD203B41FA5}">
                      <a16:colId xmlns:a16="http://schemas.microsoft.com/office/drawing/2014/main" val="3118986260"/>
                    </a:ext>
                  </a:extLst>
                </a:gridCol>
                <a:gridCol w="195066">
                  <a:extLst>
                    <a:ext uri="{9D8B030D-6E8A-4147-A177-3AD203B41FA5}">
                      <a16:colId xmlns:a16="http://schemas.microsoft.com/office/drawing/2014/main" val="827019213"/>
                    </a:ext>
                  </a:extLst>
                </a:gridCol>
                <a:gridCol w="133849">
                  <a:extLst>
                    <a:ext uri="{9D8B030D-6E8A-4147-A177-3AD203B41FA5}">
                      <a16:colId xmlns:a16="http://schemas.microsoft.com/office/drawing/2014/main" val="313417102"/>
                    </a:ext>
                  </a:extLst>
                </a:gridCol>
                <a:gridCol w="1606173">
                  <a:extLst>
                    <a:ext uri="{9D8B030D-6E8A-4147-A177-3AD203B41FA5}">
                      <a16:colId xmlns:a16="http://schemas.microsoft.com/office/drawing/2014/main" val="2534240575"/>
                    </a:ext>
                  </a:extLst>
                </a:gridCol>
                <a:gridCol w="133849">
                  <a:extLst>
                    <a:ext uri="{9D8B030D-6E8A-4147-A177-3AD203B41FA5}">
                      <a16:colId xmlns:a16="http://schemas.microsoft.com/office/drawing/2014/main" val="2776047216"/>
                    </a:ext>
                  </a:extLst>
                </a:gridCol>
                <a:gridCol w="1392014">
                  <a:extLst>
                    <a:ext uri="{9D8B030D-6E8A-4147-A177-3AD203B41FA5}">
                      <a16:colId xmlns:a16="http://schemas.microsoft.com/office/drawing/2014/main" val="2372042858"/>
                    </a:ext>
                  </a:extLst>
                </a:gridCol>
                <a:gridCol w="133849">
                  <a:extLst>
                    <a:ext uri="{9D8B030D-6E8A-4147-A177-3AD203B41FA5}">
                      <a16:colId xmlns:a16="http://schemas.microsoft.com/office/drawing/2014/main" val="3128500226"/>
                    </a:ext>
                  </a:extLst>
                </a:gridCol>
                <a:gridCol w="1606173">
                  <a:extLst>
                    <a:ext uri="{9D8B030D-6E8A-4147-A177-3AD203B41FA5}">
                      <a16:colId xmlns:a16="http://schemas.microsoft.com/office/drawing/2014/main" val="3916320987"/>
                    </a:ext>
                  </a:extLst>
                </a:gridCol>
                <a:gridCol w="133849">
                  <a:extLst>
                    <a:ext uri="{9D8B030D-6E8A-4147-A177-3AD203B41FA5}">
                      <a16:colId xmlns:a16="http://schemas.microsoft.com/office/drawing/2014/main" val="3033290050"/>
                    </a:ext>
                  </a:extLst>
                </a:gridCol>
                <a:gridCol w="1392014">
                  <a:extLst>
                    <a:ext uri="{9D8B030D-6E8A-4147-A177-3AD203B41FA5}">
                      <a16:colId xmlns:a16="http://schemas.microsoft.com/office/drawing/2014/main" val="1709074920"/>
                    </a:ext>
                  </a:extLst>
                </a:gridCol>
                <a:gridCol w="133849">
                  <a:extLst>
                    <a:ext uri="{9D8B030D-6E8A-4147-A177-3AD203B41FA5}">
                      <a16:colId xmlns:a16="http://schemas.microsoft.com/office/drawing/2014/main" val="1487610454"/>
                    </a:ext>
                  </a:extLst>
                </a:gridCol>
                <a:gridCol w="1606173">
                  <a:extLst>
                    <a:ext uri="{9D8B030D-6E8A-4147-A177-3AD203B41FA5}">
                      <a16:colId xmlns:a16="http://schemas.microsoft.com/office/drawing/2014/main" val="1944036740"/>
                    </a:ext>
                  </a:extLst>
                </a:gridCol>
                <a:gridCol w="133849">
                  <a:extLst>
                    <a:ext uri="{9D8B030D-6E8A-4147-A177-3AD203B41FA5}">
                      <a16:colId xmlns:a16="http://schemas.microsoft.com/office/drawing/2014/main" val="678836716"/>
                    </a:ext>
                  </a:extLst>
                </a:gridCol>
              </a:tblGrid>
              <a:tr h="135132">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a:noFill/>
                    </a:lnB>
                    <a:noFill/>
                  </a:tcPr>
                </a:tc>
                <a:tc gridSpan="11">
                  <a:txBody>
                    <a:bodyPr/>
                    <a:lstStyle/>
                    <a:p>
                      <a:pPr algn="ctr"/>
                      <a:r>
                        <a:rPr lang="en-US" sz="800" b="1">
                          <a:effectLst/>
                          <a:latin typeface="Calibri" panose="020F0502020204030204" pitchFamily="34" charset="0"/>
                          <a:cs typeface="Calibri" panose="020F0502020204030204" pitchFamily="34" charset="0"/>
                        </a:rPr>
                        <a:t>12 months ended December 31,</a:t>
                      </a:r>
                    </a:p>
                  </a:txBody>
                  <a:tcPr marL="0" marR="0" marT="0"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5793697"/>
                  </a:ext>
                </a:extLst>
              </a:tr>
              <a:tr h="135132">
                <a:tc>
                  <a:txBody>
                    <a:bodyPr/>
                    <a:lstStyle/>
                    <a:p>
                      <a:pPr algn="l"/>
                      <a:r>
                        <a:rPr lang="en-US" sz="800" b="1">
                          <a:effectLst/>
                          <a:latin typeface="Calibri" panose="020F0502020204030204" pitchFamily="34" charset="0"/>
                          <a:cs typeface="Calibri" panose="020F0502020204030204" pitchFamily="34" charset="0"/>
                        </a:rPr>
                        <a:t>USD'000</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w="12700" cap="flat" cmpd="sng" algn="ctr">
                      <a:solidFill>
                        <a:srgbClr val="000000"/>
                      </a:solidFill>
                      <a:prstDash val="solid"/>
                      <a:round/>
                      <a:headEnd type="none" w="med" len="med"/>
                      <a:tailEnd type="none" w="med" len="med"/>
                    </a:lnB>
                    <a:noFill/>
                  </a:tcPr>
                </a:tc>
                <a:tc gridSpan="3">
                  <a:txBody>
                    <a:bodyPr/>
                    <a:lstStyle/>
                    <a:p>
                      <a:pPr algn="r"/>
                      <a:r>
                        <a:rPr lang="en-US" sz="800" b="1" dirty="0">
                          <a:effectLst/>
                          <a:latin typeface="Calibri" panose="020F0502020204030204" pitchFamily="34" charset="0"/>
                          <a:cs typeface="Calibri" panose="020F0502020204030204" pitchFamily="34" charset="0"/>
                        </a:rPr>
                        <a:t> 2022</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r>
                        <a:rPr lang="en-US" sz="800" b="1" dirty="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w="12700" cap="flat" cmpd="sng" algn="ctr">
                      <a:solidFill>
                        <a:srgbClr val="000000"/>
                      </a:solidFill>
                      <a:prstDash val="solid"/>
                      <a:round/>
                      <a:headEnd type="none" w="med" len="med"/>
                      <a:tailEnd type="none" w="med" len="med"/>
                    </a:lnB>
                    <a:noFill/>
                  </a:tcPr>
                </a:tc>
                <a:tc gridSpan="3">
                  <a:txBody>
                    <a:bodyPr/>
                    <a:lstStyle/>
                    <a:p>
                      <a:pPr algn="r"/>
                      <a:r>
                        <a:rPr lang="en-US" sz="800" b="1">
                          <a:effectLst/>
                          <a:latin typeface="Calibri" panose="020F0502020204030204" pitchFamily="34" charset="0"/>
                          <a:cs typeface="Calibri" panose="020F0502020204030204" pitchFamily="34" charset="0"/>
                        </a:rPr>
                        <a:t>2021</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r>
                        <a:rPr lang="en-US" sz="800" b="1">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w="12700" cap="flat" cmpd="sng" algn="ctr">
                      <a:solidFill>
                        <a:srgbClr val="000000"/>
                      </a:solidFill>
                      <a:prstDash val="solid"/>
                      <a:round/>
                      <a:headEnd type="none" w="med" len="med"/>
                      <a:tailEnd type="none" w="med" len="med"/>
                    </a:lnB>
                    <a:noFill/>
                  </a:tcPr>
                </a:tc>
                <a:tc gridSpan="3">
                  <a:txBody>
                    <a:bodyPr/>
                    <a:lstStyle/>
                    <a:p>
                      <a:pPr algn="r"/>
                      <a:r>
                        <a:rPr lang="en-US" sz="800" b="1">
                          <a:effectLst/>
                          <a:latin typeface="Calibri" panose="020F0502020204030204" pitchFamily="34" charset="0"/>
                          <a:cs typeface="Calibri" panose="020F0502020204030204" pitchFamily="34" charset="0"/>
                        </a:rPr>
                        <a:t>2020</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93571370"/>
                  </a:ext>
                </a:extLst>
              </a:tr>
              <a:tr h="129382">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gridSpan="3">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gridSpan="3">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gridSpan="3">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1136762"/>
                  </a:ext>
                </a:extLst>
              </a:tr>
              <a:tr h="129382">
                <a:tc>
                  <a:txBody>
                    <a:bodyPr/>
                    <a:lstStyle/>
                    <a:p>
                      <a:pPr algn="l"/>
                      <a:r>
                        <a:rPr lang="en-US" sz="800">
                          <a:effectLst/>
                          <a:latin typeface="Calibri" panose="020F0502020204030204" pitchFamily="34" charset="0"/>
                          <a:cs typeface="Calibri" panose="020F0502020204030204" pitchFamily="34" charset="0"/>
                        </a:rPr>
                        <a:t>Net sales</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23,198</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16,995</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14,317</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extLst>
                  <a:ext uri="{0D108BD9-81ED-4DB2-BD59-A6C34878D82A}">
                    <a16:rowId xmlns:a16="http://schemas.microsoft.com/office/drawing/2014/main" val="3435279799"/>
                  </a:ext>
                </a:extLst>
              </a:tr>
              <a:tr h="129382">
                <a:tc>
                  <a:txBody>
                    <a:bodyPr/>
                    <a:lstStyle/>
                    <a:p>
                      <a:pPr algn="l"/>
                      <a:r>
                        <a:rPr lang="en-US" sz="800" dirty="0">
                          <a:effectLst/>
                          <a:latin typeface="Calibri" panose="020F0502020204030204" pitchFamily="34" charset="0"/>
                          <a:cs typeface="Calibri" panose="020F0502020204030204" pitchFamily="34" charset="0"/>
                        </a:rPr>
                        <a:t>Cost of sales</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(13,267</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(9,547</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(8,147</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extLst>
                  <a:ext uri="{0D108BD9-81ED-4DB2-BD59-A6C34878D82A}">
                    <a16:rowId xmlns:a16="http://schemas.microsoft.com/office/drawing/2014/main" val="4209546652"/>
                  </a:ext>
                </a:extLst>
              </a:tr>
              <a:tr h="144331">
                <a:tc>
                  <a:txBody>
                    <a:bodyPr/>
                    <a:lstStyle/>
                    <a:p>
                      <a:pPr algn="l"/>
                      <a:r>
                        <a:rPr lang="en-US" sz="800">
                          <a:effectLst/>
                          <a:latin typeface="Calibri" panose="020F0502020204030204" pitchFamily="34" charset="0"/>
                          <a:cs typeface="Calibri" panose="020F0502020204030204" pitchFamily="34" charset="0"/>
                        </a:rPr>
                        <a:t>Depreciation of production assets</a:t>
                      </a:r>
                    </a:p>
                  </a:txBody>
                  <a:tcPr marL="0" marR="0" marT="0" marB="575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a:effectLst/>
                          <a:latin typeface="Calibri" panose="020F0502020204030204" pitchFamily="34" charset="0"/>
                          <a:cs typeface="Calibri" panose="020F0502020204030204" pitchFamily="34" charset="0"/>
                        </a:rPr>
                        <a:t>(132</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r>
                        <a:rPr lang="en-US" sz="800" dirty="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dirty="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dirty="0">
                          <a:effectLst/>
                          <a:latin typeface="Calibri" panose="020F0502020204030204" pitchFamily="34" charset="0"/>
                          <a:cs typeface="Calibri" panose="020F0502020204030204" pitchFamily="34" charset="0"/>
                        </a:rPr>
                        <a:t>(301</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r>
                        <a:rPr lang="en-US" sz="800" dirty="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l"/>
                      <a:r>
                        <a:rPr lang="en-US" sz="800" dirty="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dirty="0">
                          <a:effectLst/>
                          <a:latin typeface="Calibri" panose="020F0502020204030204" pitchFamily="34" charset="0"/>
                          <a:cs typeface="Calibri" panose="020F0502020204030204" pitchFamily="34" charset="0"/>
                        </a:rPr>
                        <a:t>(736</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1364567"/>
                  </a:ext>
                </a:extLst>
              </a:tr>
              <a:tr h="135132">
                <a:tc>
                  <a:txBody>
                    <a:bodyPr/>
                    <a:lstStyle/>
                    <a:p>
                      <a:pPr algn="l"/>
                      <a:r>
                        <a:rPr lang="en-US" sz="800" b="1" dirty="0">
                          <a:effectLst/>
                          <a:latin typeface="Calibri" panose="020F0502020204030204" pitchFamily="34" charset="0"/>
                          <a:cs typeface="Calibri" panose="020F0502020204030204" pitchFamily="34" charset="0"/>
                        </a:rPr>
                        <a:t>Gross profit</a:t>
                      </a:r>
                    </a:p>
                  </a:txBody>
                  <a:tcPr marL="0" marR="0" marT="0" marB="0" anchor="b">
                    <a:lnL>
                      <a:noFill/>
                    </a:lnL>
                    <a:lnR>
                      <a:noFill/>
                    </a:lnR>
                    <a:lnT>
                      <a:noFill/>
                    </a:lnT>
                    <a:lnB>
                      <a:noFill/>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a:r>
                        <a:rPr lang="en-US" sz="800" b="1">
                          <a:effectLst/>
                          <a:latin typeface="Calibri" panose="020F0502020204030204" pitchFamily="34" charset="0"/>
                          <a:cs typeface="Calibri" panose="020F0502020204030204" pitchFamily="34" charset="0"/>
                        </a:rPr>
                        <a:t>9,799</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a:r>
                        <a:rPr lang="en-US" sz="800" b="1">
                          <a:effectLst/>
                          <a:latin typeface="Calibri" panose="020F0502020204030204" pitchFamily="34" charset="0"/>
                          <a:cs typeface="Calibri" panose="020F0502020204030204" pitchFamily="34" charset="0"/>
                        </a:rPr>
                        <a:t>7,147</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r>
                        <a:rPr lang="en-US" sz="800" b="1" dirty="0">
                          <a:effectLst/>
                          <a:latin typeface="Calibri" panose="020F0502020204030204" pitchFamily="34" charset="0"/>
                          <a:cs typeface="Calibri" panose="020F0502020204030204" pitchFamily="34" charset="0"/>
                        </a:rPr>
                        <a:t> </a:t>
                      </a:r>
                    </a:p>
                  </a:txBody>
                  <a:tcPr marL="0" marR="0" marT="0" marB="5750" anchor="b">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a:r>
                        <a:rPr lang="en-US" sz="800" b="1">
                          <a:effectLst/>
                          <a:latin typeface="Calibri" panose="020F0502020204030204" pitchFamily="34" charset="0"/>
                          <a:cs typeface="Calibri" panose="020F0502020204030204" pitchFamily="34" charset="0"/>
                        </a:rPr>
                        <a:t>5,434</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733196263"/>
                  </a:ext>
                </a:extLst>
              </a:tr>
              <a:tr h="129382">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extLst>
                  <a:ext uri="{0D108BD9-81ED-4DB2-BD59-A6C34878D82A}">
                    <a16:rowId xmlns:a16="http://schemas.microsoft.com/office/drawing/2014/main" val="120382263"/>
                  </a:ext>
                </a:extLst>
              </a:tr>
              <a:tr h="129382">
                <a:tc>
                  <a:txBody>
                    <a:bodyPr/>
                    <a:lstStyle/>
                    <a:p>
                      <a:pPr algn="l"/>
                      <a:r>
                        <a:rPr lang="en-US" sz="800">
                          <a:effectLst/>
                          <a:latin typeface="Calibri" panose="020F0502020204030204" pitchFamily="34" charset="0"/>
                          <a:cs typeface="Calibri" panose="020F0502020204030204" pitchFamily="34" charset="0"/>
                        </a:rPr>
                        <a:t>Other operating income</a:t>
                      </a:r>
                    </a:p>
                  </a:txBody>
                  <a:tcPr marL="0" marR="0" marT="0" marB="0" anchor="b">
                    <a:lnL>
                      <a:noFill/>
                    </a:lnL>
                    <a:lnR>
                      <a:noFill/>
                    </a:lnR>
                    <a:lnT>
                      <a:noFill/>
                    </a:lnT>
                    <a:lnB>
                      <a:noFill/>
                    </a:lnB>
                    <a:noFill/>
                  </a:tcPr>
                </a:tc>
                <a:tc>
                  <a:txBody>
                    <a:bodyPr/>
                    <a:lstStyle/>
                    <a:p>
                      <a:r>
                        <a:rPr lang="en-US" sz="800" dirty="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2,007</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91</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extLst>
                  <a:ext uri="{0D108BD9-81ED-4DB2-BD59-A6C34878D82A}">
                    <a16:rowId xmlns:a16="http://schemas.microsoft.com/office/drawing/2014/main" val="3768510598"/>
                  </a:ext>
                </a:extLst>
              </a:tr>
              <a:tr h="141005">
                <a:tc>
                  <a:txBody>
                    <a:bodyPr/>
                    <a:lstStyle/>
                    <a:p>
                      <a:pPr algn="l"/>
                      <a:r>
                        <a:rPr lang="en-US" sz="800">
                          <a:effectLst/>
                          <a:latin typeface="Calibri" panose="020F0502020204030204" pitchFamily="34" charset="0"/>
                          <a:cs typeface="Calibri" panose="020F0502020204030204" pitchFamily="34" charset="0"/>
                        </a:rPr>
                        <a:t>Research &amp; development expenses</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(2,308</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(3,050</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(4,128</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extLst>
                  <a:ext uri="{0D108BD9-81ED-4DB2-BD59-A6C34878D82A}">
                    <a16:rowId xmlns:a16="http://schemas.microsoft.com/office/drawing/2014/main" val="590886666"/>
                  </a:ext>
                </a:extLst>
              </a:tr>
              <a:tr h="141005">
                <a:tc>
                  <a:txBody>
                    <a:bodyPr/>
                    <a:lstStyle/>
                    <a:p>
                      <a:pPr algn="l"/>
                      <a:r>
                        <a:rPr lang="en-US" sz="800">
                          <a:effectLst/>
                          <a:latin typeface="Calibri" panose="020F0502020204030204" pitchFamily="34" charset="0"/>
                          <a:cs typeface="Calibri" panose="020F0502020204030204" pitchFamily="34" charset="0"/>
                        </a:rPr>
                        <a:t>Selling &amp; marketing expenses</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(3,824</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(4,245</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(3,103</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extLst>
                  <a:ext uri="{0D108BD9-81ED-4DB2-BD59-A6C34878D82A}">
                    <a16:rowId xmlns:a16="http://schemas.microsoft.com/office/drawing/2014/main" val="1868933158"/>
                  </a:ext>
                </a:extLst>
              </a:tr>
              <a:tr h="144331">
                <a:tc>
                  <a:txBody>
                    <a:bodyPr/>
                    <a:lstStyle/>
                    <a:p>
                      <a:pPr algn="l"/>
                      <a:r>
                        <a:rPr lang="en-US" sz="800">
                          <a:effectLst/>
                          <a:latin typeface="Calibri" panose="020F0502020204030204" pitchFamily="34" charset="0"/>
                          <a:cs typeface="Calibri" panose="020F0502020204030204" pitchFamily="34" charset="0"/>
                        </a:rPr>
                        <a:t>General &amp; administrative expenses</a:t>
                      </a:r>
                    </a:p>
                  </a:txBody>
                  <a:tcPr marL="0" marR="0" marT="0" marB="575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dirty="0">
                          <a:effectLst/>
                          <a:latin typeface="Calibri" panose="020F0502020204030204" pitchFamily="34" charset="0"/>
                          <a:cs typeface="Calibri" panose="020F0502020204030204" pitchFamily="34" charset="0"/>
                        </a:rPr>
                        <a:t>(3,091</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a:effectLst/>
                          <a:latin typeface="Calibri" panose="020F0502020204030204" pitchFamily="34" charset="0"/>
                          <a:cs typeface="Calibri" panose="020F0502020204030204" pitchFamily="34" charset="0"/>
                        </a:rPr>
                        <a:t>(4,984</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r>
                        <a:rPr lang="en-US" sz="800" dirty="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a:effectLst/>
                          <a:latin typeface="Calibri" panose="020F0502020204030204" pitchFamily="34" charset="0"/>
                          <a:cs typeface="Calibri" panose="020F0502020204030204" pitchFamily="34" charset="0"/>
                        </a:rPr>
                        <a:t>(6,788</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2753491"/>
                  </a:ext>
                </a:extLst>
              </a:tr>
              <a:tr h="144331">
                <a:tc>
                  <a:txBody>
                    <a:bodyPr/>
                    <a:lstStyle/>
                    <a:p>
                      <a:pPr algn="l"/>
                      <a:r>
                        <a:rPr lang="en-US" sz="800" b="1">
                          <a:effectLst/>
                          <a:latin typeface="Calibri" panose="020F0502020204030204" pitchFamily="34" charset="0"/>
                          <a:cs typeface="Calibri" panose="020F0502020204030204" pitchFamily="34" charset="0"/>
                        </a:rPr>
                        <a:t>Total operating expenses</a:t>
                      </a:r>
                    </a:p>
                  </a:txBody>
                  <a:tcPr marL="0" marR="0" marT="0" marB="5750" anchor="b">
                    <a:lnL>
                      <a:noFill/>
                    </a:lnL>
                    <a:lnR>
                      <a:noFill/>
                    </a:lnR>
                    <a:lnT>
                      <a:noFill/>
                    </a:lnT>
                    <a:lnB>
                      <a:noFill/>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800" b="1">
                          <a:effectLst/>
                          <a:latin typeface="Calibri" panose="020F0502020204030204" pitchFamily="34" charset="0"/>
                          <a:cs typeface="Calibri" panose="020F0502020204030204" pitchFamily="34" charset="0"/>
                        </a:rPr>
                        <a:t>(7,216</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575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800" b="1">
                          <a:effectLst/>
                          <a:latin typeface="Calibri" panose="020F0502020204030204" pitchFamily="34" charset="0"/>
                          <a:cs typeface="Calibri" panose="020F0502020204030204" pitchFamily="34" charset="0"/>
                        </a:rPr>
                        <a:t>(12,188</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800" b="1" dirty="0">
                          <a:effectLst/>
                          <a:latin typeface="Calibri" panose="020F0502020204030204" pitchFamily="34" charset="0"/>
                          <a:cs typeface="Calibri" panose="020F0502020204030204" pitchFamily="34" charset="0"/>
                        </a:rPr>
                        <a:t> </a:t>
                      </a:r>
                    </a:p>
                  </a:txBody>
                  <a:tcPr marL="0" marR="0" marT="0" marB="575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800" b="1">
                          <a:effectLst/>
                          <a:latin typeface="Calibri" panose="020F0502020204030204" pitchFamily="34" charset="0"/>
                          <a:cs typeface="Calibri" panose="020F0502020204030204" pitchFamily="34" charset="0"/>
                        </a:rPr>
                        <a:t>(14,019</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6986140"/>
                  </a:ext>
                </a:extLst>
              </a:tr>
              <a:tr h="144331">
                <a:tc>
                  <a:txBody>
                    <a:bodyPr/>
                    <a:lstStyle/>
                    <a:p>
                      <a:pPr algn="l"/>
                      <a:r>
                        <a:rPr lang="en-US" sz="800" b="1">
                          <a:effectLst/>
                          <a:latin typeface="Calibri" panose="020F0502020204030204" pitchFamily="34" charset="0"/>
                          <a:cs typeface="Calibri" panose="020F0502020204030204" pitchFamily="34" charset="0"/>
                        </a:rPr>
                        <a:t>Operating income / (loss)</a:t>
                      </a:r>
                    </a:p>
                  </a:txBody>
                  <a:tcPr marL="0" marR="0" marT="0" marB="5750" anchor="b">
                    <a:lnL>
                      <a:noFill/>
                    </a:lnL>
                    <a:lnR>
                      <a:noFill/>
                    </a:lnR>
                    <a:lnT>
                      <a:noFill/>
                    </a:lnT>
                    <a:lnB>
                      <a:noFill/>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800" b="1">
                          <a:effectLst/>
                          <a:latin typeface="Calibri" panose="020F0502020204030204" pitchFamily="34" charset="0"/>
                          <a:cs typeface="Calibri" panose="020F0502020204030204" pitchFamily="34" charset="0"/>
                        </a:rPr>
                        <a:t>2,583</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575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800" b="1">
                          <a:effectLst/>
                          <a:latin typeface="Calibri" panose="020F0502020204030204" pitchFamily="34" charset="0"/>
                          <a:cs typeface="Calibri" panose="020F0502020204030204" pitchFamily="34" charset="0"/>
                        </a:rPr>
                        <a:t>(5,041</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575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800" b="1">
                          <a:effectLst/>
                          <a:latin typeface="Calibri" panose="020F0502020204030204" pitchFamily="34" charset="0"/>
                          <a:cs typeface="Calibri" panose="020F0502020204030204" pitchFamily="34" charset="0"/>
                        </a:rPr>
                        <a:t>(8,585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1283634"/>
                  </a:ext>
                </a:extLst>
              </a:tr>
              <a:tr h="129382">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388481077"/>
                  </a:ext>
                </a:extLst>
              </a:tr>
              <a:tr h="129382">
                <a:tc>
                  <a:txBody>
                    <a:bodyPr/>
                    <a:lstStyle/>
                    <a:p>
                      <a:pPr algn="l"/>
                      <a:r>
                        <a:rPr lang="en-US" sz="800">
                          <a:effectLst/>
                          <a:latin typeface="Calibri" panose="020F0502020204030204" pitchFamily="34" charset="0"/>
                          <a:cs typeface="Calibri" panose="020F0502020204030204" pitchFamily="34" charset="0"/>
                        </a:rPr>
                        <a:t>Non-operating income</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935</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483</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146</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extLst>
                  <a:ext uri="{0D108BD9-81ED-4DB2-BD59-A6C34878D82A}">
                    <a16:rowId xmlns:a16="http://schemas.microsoft.com/office/drawing/2014/main" val="2037948569"/>
                  </a:ext>
                </a:extLst>
              </a:tr>
              <a:tr h="211508">
                <a:tc>
                  <a:txBody>
                    <a:bodyPr/>
                    <a:lstStyle/>
                    <a:p>
                      <a:pPr algn="l"/>
                      <a:r>
                        <a:rPr lang="en-US" sz="800">
                          <a:effectLst/>
                          <a:latin typeface="Calibri" panose="020F0502020204030204" pitchFamily="34" charset="0"/>
                          <a:cs typeface="Calibri" panose="020F0502020204030204" pitchFamily="34" charset="0"/>
                        </a:rPr>
                        <a:t>Interest and amortization of debt discount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(355</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(167</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(8</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extLst>
                  <a:ext uri="{0D108BD9-81ED-4DB2-BD59-A6C34878D82A}">
                    <a16:rowId xmlns:a16="http://schemas.microsoft.com/office/drawing/2014/main" val="3027824539"/>
                  </a:ext>
                </a:extLst>
              </a:tr>
              <a:tr h="135132">
                <a:tc>
                  <a:txBody>
                    <a:bodyPr/>
                    <a:lstStyle/>
                    <a:p>
                      <a:pPr algn="l"/>
                      <a:r>
                        <a:rPr lang="en-US" sz="800">
                          <a:effectLst/>
                          <a:latin typeface="Calibri" panose="020F0502020204030204" pitchFamily="34" charset="0"/>
                          <a:cs typeface="Calibri" panose="020F0502020204030204" pitchFamily="34" charset="0"/>
                        </a:rPr>
                        <a:t>Non-operating expenses</a:t>
                      </a:r>
                    </a:p>
                  </a:txBody>
                  <a:tcPr marL="0" marR="0" marT="0" marB="5750" anchor="b">
                    <a:lnL>
                      <a:noFill/>
                    </a:lnL>
                    <a:lnR>
                      <a:noFill/>
                    </a:lnR>
                    <a:lnT>
                      <a:noFill/>
                    </a:lnT>
                    <a:lnB>
                      <a:noFill/>
                    </a:lnB>
                    <a:noFill/>
                  </a:tcPr>
                </a:tc>
                <a:tc>
                  <a:txBody>
                    <a:bodyPr/>
                    <a:lstStyle/>
                    <a:p>
                      <a:r>
                        <a:rPr lang="en-US" sz="800" dirty="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a:effectLst/>
                          <a:latin typeface="Calibri" panose="020F0502020204030204" pitchFamily="34" charset="0"/>
                          <a:cs typeface="Calibri" panose="020F0502020204030204" pitchFamily="34" charset="0"/>
                        </a:rPr>
                        <a:t>(638</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a:effectLst/>
                          <a:latin typeface="Calibri" panose="020F0502020204030204" pitchFamily="34" charset="0"/>
                          <a:cs typeface="Calibri" panose="020F0502020204030204" pitchFamily="34" charset="0"/>
                        </a:rPr>
                        <a:t>(96</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a:effectLst/>
                          <a:latin typeface="Calibri" panose="020F0502020204030204" pitchFamily="34" charset="0"/>
                          <a:cs typeface="Calibri" panose="020F0502020204030204" pitchFamily="34" charset="0"/>
                        </a:rPr>
                        <a:t>(749</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0416687"/>
                  </a:ext>
                </a:extLst>
              </a:tr>
              <a:tr h="141005">
                <a:tc>
                  <a:txBody>
                    <a:bodyPr/>
                    <a:lstStyle/>
                    <a:p>
                      <a:pPr algn="l"/>
                      <a:r>
                        <a:rPr lang="en-US" sz="800" b="1">
                          <a:effectLst/>
                          <a:latin typeface="Calibri" panose="020F0502020204030204" pitchFamily="34" charset="0"/>
                          <a:cs typeface="Calibri" panose="020F0502020204030204" pitchFamily="34" charset="0"/>
                        </a:rPr>
                        <a:t>Income / (loss) before income tax expense</a:t>
                      </a:r>
                    </a:p>
                  </a:txBody>
                  <a:tcPr marL="0" marR="0" marT="0" marB="0" anchor="b">
                    <a:lnL>
                      <a:noFill/>
                    </a:lnL>
                    <a:lnR>
                      <a:noFill/>
                    </a:lnR>
                    <a:lnT>
                      <a:noFill/>
                    </a:lnT>
                    <a:lnB>
                      <a:noFill/>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a:r>
                        <a:rPr lang="en-US" sz="800" b="1">
                          <a:effectLst/>
                          <a:latin typeface="Calibri" panose="020F0502020204030204" pitchFamily="34" charset="0"/>
                          <a:cs typeface="Calibri" panose="020F0502020204030204" pitchFamily="34" charset="0"/>
                        </a:rPr>
                        <a:t>2,525</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a:r>
                        <a:rPr lang="en-US" sz="800" b="1">
                          <a:effectLst/>
                          <a:latin typeface="Calibri" panose="020F0502020204030204" pitchFamily="34" charset="0"/>
                          <a:cs typeface="Calibri" panose="020F0502020204030204" pitchFamily="34" charset="0"/>
                        </a:rPr>
                        <a:t>(4,821</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b="1">
                          <a:effectLst/>
                          <a:latin typeface="Calibri" panose="020F0502020204030204" pitchFamily="34" charset="0"/>
                          <a:cs typeface="Calibri" panose="020F0502020204030204" pitchFamily="34" charset="0"/>
                        </a:rPr>
                        <a:t>)</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a:r>
                        <a:rPr lang="en-US" sz="800" b="1">
                          <a:effectLst/>
                          <a:latin typeface="Calibri" panose="020F0502020204030204" pitchFamily="34" charset="0"/>
                          <a:cs typeface="Calibri" panose="020F0502020204030204" pitchFamily="34" charset="0"/>
                        </a:rPr>
                        <a:t>(9,196</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a:r>
                        <a:rPr lang="en-US" sz="800" b="1">
                          <a:effectLst/>
                          <a:latin typeface="Calibri" panose="020F0502020204030204" pitchFamily="34" charset="0"/>
                          <a:cs typeface="Calibri" panose="020F0502020204030204" pitchFamily="34" charset="0"/>
                        </a:rPr>
                        <a:t>)</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583379250"/>
                  </a:ext>
                </a:extLst>
              </a:tr>
              <a:tr h="129382">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extLst>
                  <a:ext uri="{0D108BD9-81ED-4DB2-BD59-A6C34878D82A}">
                    <a16:rowId xmlns:a16="http://schemas.microsoft.com/office/drawing/2014/main" val="1180952785"/>
                  </a:ext>
                </a:extLst>
              </a:tr>
              <a:tr h="141005">
                <a:tc>
                  <a:txBody>
                    <a:bodyPr/>
                    <a:lstStyle/>
                    <a:p>
                      <a:pPr algn="l"/>
                      <a:r>
                        <a:rPr lang="en-US" sz="800">
                          <a:effectLst/>
                          <a:latin typeface="Calibri" panose="020F0502020204030204" pitchFamily="34" charset="0"/>
                          <a:cs typeface="Calibri" panose="020F0502020204030204" pitchFamily="34" charset="0"/>
                        </a:rPr>
                        <a:t>Income tax income (expense)</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3,245</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(6</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(5</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extLst>
                  <a:ext uri="{0D108BD9-81ED-4DB2-BD59-A6C34878D82A}">
                    <a16:rowId xmlns:a16="http://schemas.microsoft.com/office/drawing/2014/main" val="120092737"/>
                  </a:ext>
                </a:extLst>
              </a:tr>
              <a:tr h="135132">
                <a:tc>
                  <a:txBody>
                    <a:bodyPr/>
                    <a:lstStyle/>
                    <a:p>
                      <a:pPr algn="l"/>
                      <a:r>
                        <a:rPr lang="en-US" sz="80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8096137"/>
                  </a:ext>
                </a:extLst>
              </a:tr>
              <a:tr h="143759">
                <a:tc>
                  <a:txBody>
                    <a:bodyPr/>
                    <a:lstStyle/>
                    <a:p>
                      <a:pPr algn="l"/>
                      <a:r>
                        <a:rPr lang="en-US" sz="800" b="1">
                          <a:effectLst/>
                          <a:latin typeface="Calibri" panose="020F0502020204030204" pitchFamily="34" charset="0"/>
                          <a:cs typeface="Calibri" panose="020F0502020204030204" pitchFamily="34" charset="0"/>
                        </a:rPr>
                        <a:t>Net income / (loss)</a:t>
                      </a:r>
                    </a:p>
                  </a:txBody>
                  <a:tcPr marL="0" marR="0" marT="0" marB="14377" anchor="b">
                    <a:lnL>
                      <a:noFill/>
                    </a:lnL>
                    <a:lnR>
                      <a:noFill/>
                    </a:lnR>
                    <a:lnT>
                      <a:noFill/>
                    </a:lnT>
                    <a:lnB>
                      <a:noFill/>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14377" anchor="b">
                    <a:lnL>
                      <a:noFill/>
                    </a:lnL>
                    <a:lnR>
                      <a:noFill/>
                    </a:lnR>
                    <a:lnT>
                      <a:noFill/>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14377"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a:r>
                        <a:rPr lang="en-US" sz="800" b="1">
                          <a:effectLst/>
                          <a:latin typeface="Calibri" panose="020F0502020204030204" pitchFamily="34" charset="0"/>
                          <a:cs typeface="Calibri" panose="020F0502020204030204" pitchFamily="34" charset="0"/>
                        </a:rPr>
                        <a:t>5,770</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r"/>
                      <a:r>
                        <a:rPr lang="en-US" sz="800" b="1">
                          <a:effectLst/>
                          <a:latin typeface="Calibri" panose="020F0502020204030204" pitchFamily="34" charset="0"/>
                          <a:cs typeface="Calibri" panose="020F0502020204030204" pitchFamily="34" charset="0"/>
                        </a:rPr>
                        <a:t>(4,827</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r"/>
                      <a:r>
                        <a:rPr lang="en-US" sz="800" b="1">
                          <a:effectLst/>
                          <a:latin typeface="Calibri" panose="020F0502020204030204" pitchFamily="34" charset="0"/>
                          <a:cs typeface="Calibri" panose="020F0502020204030204" pitchFamily="34" charset="0"/>
                        </a:rPr>
                        <a:t>(9,201</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810270803"/>
                  </a:ext>
                </a:extLst>
              </a:tr>
              <a:tr h="129382">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31750" cap="flat" cmpd="dbl" algn="ctr">
                      <a:solidFill>
                        <a:srgbClr val="000000"/>
                      </a:solidFill>
                      <a:prstDash val="solid"/>
                      <a:round/>
                      <a:headEnd type="none" w="med" len="med"/>
                      <a:tailEnd type="none" w="med" len="med"/>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31750" cap="flat" cmpd="dbl" algn="ctr">
                      <a:solidFill>
                        <a:srgbClr val="000000"/>
                      </a:solidFill>
                      <a:prstDash val="solid"/>
                      <a:round/>
                      <a:headEnd type="none" w="med" len="med"/>
                      <a:tailEnd type="none" w="med" len="med"/>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31750" cap="flat" cmpd="dbl" algn="ctr">
                      <a:solidFill>
                        <a:srgbClr val="000000"/>
                      </a:solidFill>
                      <a:prstDash val="solid"/>
                      <a:round/>
                      <a:headEnd type="none" w="med" len="med"/>
                      <a:tailEnd type="none" w="med" len="med"/>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31750" cap="flat" cmpd="dbl" algn="ctr">
                      <a:solidFill>
                        <a:srgbClr val="000000"/>
                      </a:solidFill>
                      <a:prstDash val="solid"/>
                      <a:round/>
                      <a:headEnd type="none" w="med" len="med"/>
                      <a:tailEnd type="none" w="med" len="med"/>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31750" cap="flat" cmpd="dbl" algn="ctr">
                      <a:solidFill>
                        <a:srgbClr val="000000"/>
                      </a:solidFill>
                      <a:prstDash val="solid"/>
                      <a:round/>
                      <a:headEnd type="none" w="med" len="med"/>
                      <a:tailEnd type="none" w="med" len="med"/>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31750" cap="flat" cmpd="dbl" algn="ctr">
                      <a:solidFill>
                        <a:srgbClr val="000000"/>
                      </a:solidFill>
                      <a:prstDash val="solid"/>
                      <a:round/>
                      <a:headEnd type="none" w="med" len="med"/>
                      <a:tailEnd type="none" w="med" len="med"/>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31750" cap="flat" cmpd="dbl" algn="ctr">
                      <a:solidFill>
                        <a:srgbClr val="000000"/>
                      </a:solidFill>
                      <a:prstDash val="solid"/>
                      <a:round/>
                      <a:headEnd type="none" w="med" len="med"/>
                      <a:tailEnd type="none" w="med" len="med"/>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31750" cap="flat" cmpd="dbl" algn="ctr">
                      <a:solidFill>
                        <a:srgbClr val="000000"/>
                      </a:solidFill>
                      <a:prstDash val="solid"/>
                      <a:round/>
                      <a:headEnd type="none" w="med" len="med"/>
                      <a:tailEnd type="none" w="med" len="med"/>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31750" cap="flat" cmpd="dbl" algn="ctr">
                      <a:solidFill>
                        <a:srgbClr val="000000"/>
                      </a:solidFill>
                      <a:prstDash val="solid"/>
                      <a:round/>
                      <a:headEnd type="none" w="med" len="med"/>
                      <a:tailEnd type="none" w="med" len="med"/>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w="3175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52878092"/>
                  </a:ext>
                </a:extLst>
              </a:tr>
              <a:tr h="141005">
                <a:tc>
                  <a:txBody>
                    <a:bodyPr/>
                    <a:lstStyle/>
                    <a:p>
                      <a:pPr algn="l"/>
                      <a:r>
                        <a:rPr lang="en-US" sz="800" b="1">
                          <a:effectLst/>
                          <a:latin typeface="Calibri" panose="020F0502020204030204" pitchFamily="34" charset="0"/>
                          <a:cs typeface="Calibri" panose="020F0502020204030204" pitchFamily="34" charset="0"/>
                        </a:rPr>
                        <a:t>Earnings per share (USD)</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extLst>
                  <a:ext uri="{0D108BD9-81ED-4DB2-BD59-A6C34878D82A}">
                    <a16:rowId xmlns:a16="http://schemas.microsoft.com/office/drawing/2014/main" val="1971301252"/>
                  </a:ext>
                </a:extLst>
              </a:tr>
              <a:tr h="129382">
                <a:tc>
                  <a:txBody>
                    <a:bodyPr/>
                    <a:lstStyle/>
                    <a:p>
                      <a:pPr algn="l"/>
                      <a:r>
                        <a:rPr lang="en-US" sz="800">
                          <a:effectLst/>
                          <a:latin typeface="Calibri" panose="020F0502020204030204" pitchFamily="34" charset="0"/>
                          <a:cs typeface="Calibri" panose="020F0502020204030204" pitchFamily="34" charset="0"/>
                        </a:rPr>
                        <a:t>Basic</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3.92</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(3.72</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(6.25</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extLst>
                  <a:ext uri="{0D108BD9-81ED-4DB2-BD59-A6C34878D82A}">
                    <a16:rowId xmlns:a16="http://schemas.microsoft.com/office/drawing/2014/main" val="3466115476"/>
                  </a:ext>
                </a:extLst>
              </a:tr>
              <a:tr h="129382">
                <a:tc>
                  <a:txBody>
                    <a:bodyPr/>
                    <a:lstStyle/>
                    <a:p>
                      <a:pPr algn="l"/>
                      <a:r>
                        <a:rPr lang="en-US" sz="800">
                          <a:effectLst/>
                          <a:latin typeface="Calibri" panose="020F0502020204030204" pitchFamily="34" charset="0"/>
                          <a:cs typeface="Calibri" panose="020F0502020204030204" pitchFamily="34" charset="0"/>
                        </a:rPr>
                        <a:t>Diluted</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3.92</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(3.72</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(6.25</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extLst>
                  <a:ext uri="{0D108BD9-81ED-4DB2-BD59-A6C34878D82A}">
                    <a16:rowId xmlns:a16="http://schemas.microsoft.com/office/drawing/2014/main" val="4029898586"/>
                  </a:ext>
                </a:extLst>
              </a:tr>
              <a:tr h="129382">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extLst>
                  <a:ext uri="{0D108BD9-81ED-4DB2-BD59-A6C34878D82A}">
                    <a16:rowId xmlns:a16="http://schemas.microsoft.com/office/drawing/2014/main" val="3376512624"/>
                  </a:ext>
                </a:extLst>
              </a:tr>
              <a:tr h="220916">
                <a:tc>
                  <a:txBody>
                    <a:bodyPr/>
                    <a:lstStyle/>
                    <a:p>
                      <a:pPr algn="l"/>
                      <a:r>
                        <a:rPr lang="en-US" sz="800" b="1">
                          <a:effectLst/>
                          <a:latin typeface="Calibri" panose="020F0502020204030204" pitchFamily="34" charset="0"/>
                          <a:cs typeface="Calibri" panose="020F0502020204030204" pitchFamily="34" charset="0"/>
                        </a:rPr>
                        <a:t>Other comprehensive income / (loss), net of tax:</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extLst>
                  <a:ext uri="{0D108BD9-81ED-4DB2-BD59-A6C34878D82A}">
                    <a16:rowId xmlns:a16="http://schemas.microsoft.com/office/drawing/2014/main" val="629801963"/>
                  </a:ext>
                </a:extLst>
              </a:tr>
              <a:tr h="141005">
                <a:tc>
                  <a:txBody>
                    <a:bodyPr/>
                    <a:lstStyle/>
                    <a:p>
                      <a:pPr algn="l"/>
                      <a:r>
                        <a:rPr lang="en-US" sz="800">
                          <a:effectLst/>
                          <a:latin typeface="Calibri" panose="020F0502020204030204" pitchFamily="34" charset="0"/>
                          <a:cs typeface="Calibri" panose="020F0502020204030204" pitchFamily="34" charset="0"/>
                        </a:rPr>
                        <a:t>Foreign currency translation adjustments</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(15</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(8</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33</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extLst>
                  <a:ext uri="{0D108BD9-81ED-4DB2-BD59-A6C34878D82A}">
                    <a16:rowId xmlns:a16="http://schemas.microsoft.com/office/drawing/2014/main" val="542053966"/>
                  </a:ext>
                </a:extLst>
              </a:tr>
              <a:tr h="141005">
                <a:tc>
                  <a:txBody>
                    <a:bodyPr/>
                    <a:lstStyle/>
                    <a:p>
                      <a:pPr algn="l"/>
                      <a:r>
                        <a:rPr lang="en-US" sz="800">
                          <a:effectLst/>
                          <a:latin typeface="Calibri" panose="020F0502020204030204" pitchFamily="34" charset="0"/>
                          <a:cs typeface="Calibri" panose="020F0502020204030204" pitchFamily="34" charset="0"/>
                        </a:rPr>
                        <a:t>Defined benefit pension plans:</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r"/>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a:noFill/>
                    </a:lnB>
                    <a:noFill/>
                  </a:tcPr>
                </a:tc>
                <a:extLst>
                  <a:ext uri="{0D108BD9-81ED-4DB2-BD59-A6C34878D82A}">
                    <a16:rowId xmlns:a16="http://schemas.microsoft.com/office/drawing/2014/main" val="2178358556"/>
                  </a:ext>
                </a:extLst>
              </a:tr>
              <a:tr h="144331">
                <a:tc>
                  <a:txBody>
                    <a:bodyPr/>
                    <a:lstStyle/>
                    <a:p>
                      <a:pPr algn="l"/>
                      <a:r>
                        <a:rPr lang="en-US" sz="800">
                          <a:effectLst/>
                          <a:latin typeface="Calibri" panose="020F0502020204030204" pitchFamily="34" charset="0"/>
                          <a:cs typeface="Calibri" panose="020F0502020204030204" pitchFamily="34" charset="0"/>
                        </a:rPr>
                        <a:t>          Net gain (loss) arising during period</a:t>
                      </a:r>
                    </a:p>
                  </a:txBody>
                  <a:tcPr marL="0" marR="0" marT="0" marB="5750" anchor="b">
                    <a:lnL>
                      <a:noFill/>
                    </a:lnL>
                    <a:lnR>
                      <a:noFill/>
                    </a:lnR>
                    <a:lnT>
                      <a:noFill/>
                    </a:lnT>
                    <a:lnB>
                      <a:noFill/>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a:noFill/>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a:effectLst/>
                          <a:latin typeface="Calibri" panose="020F0502020204030204" pitchFamily="34" charset="0"/>
                          <a:cs typeface="Calibri" panose="020F0502020204030204" pitchFamily="34" charset="0"/>
                        </a:rPr>
                        <a:t>170</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a:effectLst/>
                          <a:latin typeface="Calibri" panose="020F0502020204030204" pitchFamily="34" charset="0"/>
                          <a:cs typeface="Calibri" panose="020F0502020204030204" pitchFamily="34" charset="0"/>
                        </a:rPr>
                        <a:t>142</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r>
                        <a:rPr lang="en-US" sz="800">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r>
                        <a:rPr lang="en-US" sz="800">
                          <a:effectLst/>
                          <a:latin typeface="Calibri" panose="020F0502020204030204" pitchFamily="34" charset="0"/>
                          <a:cs typeface="Calibri" panose="020F0502020204030204" pitchFamily="34" charset="0"/>
                        </a:rPr>
                        <a:t>105</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r>
                        <a:rPr lang="en-US" sz="800">
                          <a:effectLst/>
                          <a:latin typeface="Calibri" panose="020F0502020204030204" pitchFamily="34" charset="0"/>
                          <a:cs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0078690"/>
                  </a:ext>
                </a:extLst>
              </a:tr>
              <a:tr h="144331">
                <a:tc>
                  <a:txBody>
                    <a:bodyPr/>
                    <a:lstStyle/>
                    <a:p>
                      <a:pPr algn="l"/>
                      <a:r>
                        <a:rPr lang="en-US" sz="800" b="1">
                          <a:effectLst/>
                          <a:latin typeface="Calibri" panose="020F0502020204030204" pitchFamily="34" charset="0"/>
                          <a:cs typeface="Calibri" panose="020F0502020204030204" pitchFamily="34" charset="0"/>
                        </a:rPr>
                        <a:t>Other comprehensive income / (loss)</a:t>
                      </a:r>
                    </a:p>
                  </a:txBody>
                  <a:tcPr marL="0" marR="0" marT="0" marB="5750" anchor="b">
                    <a:lnL>
                      <a:noFill/>
                    </a:lnL>
                    <a:lnR>
                      <a:noFill/>
                    </a:lnR>
                    <a:lnT>
                      <a:noFill/>
                    </a:lnT>
                    <a:lnB>
                      <a:noFill/>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5750" anchor="b">
                    <a:lnL>
                      <a:noFill/>
                    </a:lnL>
                    <a:lnR>
                      <a:noFill/>
                    </a:lnR>
                    <a:lnT>
                      <a:noFill/>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800" b="1">
                          <a:effectLst/>
                          <a:latin typeface="Calibri" panose="020F0502020204030204" pitchFamily="34" charset="0"/>
                          <a:cs typeface="Calibri" panose="020F0502020204030204" pitchFamily="34" charset="0"/>
                        </a:rPr>
                        <a:t>155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575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800" b="1">
                          <a:effectLst/>
                          <a:latin typeface="Calibri" panose="020F0502020204030204" pitchFamily="34" charset="0"/>
                          <a:cs typeface="Calibri" panose="020F0502020204030204" pitchFamily="34" charset="0"/>
                        </a:rPr>
                        <a:t>134</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575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800" b="1">
                          <a:effectLst/>
                          <a:latin typeface="Calibri" panose="020F0502020204030204" pitchFamily="34" charset="0"/>
                          <a:cs typeface="Calibri" panose="020F0502020204030204" pitchFamily="34" charset="0"/>
                        </a:rPr>
                        <a:t>138</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5432511"/>
                  </a:ext>
                </a:extLst>
              </a:tr>
              <a:tr h="149320">
                <a:tc>
                  <a:txBody>
                    <a:bodyPr/>
                    <a:lstStyle/>
                    <a:p>
                      <a:pPr algn="l"/>
                      <a:r>
                        <a:rPr lang="en-US" sz="800" b="1">
                          <a:effectLst/>
                          <a:latin typeface="Calibri" panose="020F0502020204030204" pitchFamily="34" charset="0"/>
                          <a:cs typeface="Calibri" panose="020F0502020204030204" pitchFamily="34" charset="0"/>
                        </a:rPr>
                        <a:t>Comprehensive income / (loss)</a:t>
                      </a:r>
                    </a:p>
                  </a:txBody>
                  <a:tcPr marL="0" marR="0" marT="0" marB="14377" anchor="b">
                    <a:lnL>
                      <a:noFill/>
                    </a:lnL>
                    <a:lnR>
                      <a:noFill/>
                    </a:lnR>
                    <a:lnT>
                      <a:noFill/>
                    </a:lnT>
                    <a:lnB>
                      <a:noFill/>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14377" anchor="b">
                    <a:lnL>
                      <a:noFill/>
                    </a:lnL>
                    <a:lnR>
                      <a:noFill/>
                    </a:lnR>
                    <a:lnT>
                      <a:noFill/>
                    </a:lnT>
                    <a:lnB>
                      <a:noFill/>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14377"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a:r>
                        <a:rPr lang="en-US" sz="800" b="1">
                          <a:effectLst/>
                          <a:latin typeface="Calibri" panose="020F0502020204030204" pitchFamily="34" charset="0"/>
                          <a:cs typeface="Calibri" panose="020F0502020204030204" pitchFamily="34" charset="0"/>
                        </a:rPr>
                        <a:t>5,925</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r"/>
                      <a:r>
                        <a:rPr lang="en-US" sz="800" b="1">
                          <a:effectLst/>
                          <a:latin typeface="Calibri" panose="020F0502020204030204" pitchFamily="34" charset="0"/>
                          <a:cs typeface="Calibri" panose="020F0502020204030204" pitchFamily="34" charset="0"/>
                        </a:rPr>
                        <a:t>(4,693</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l"/>
                      <a:r>
                        <a:rPr lang="en-US" sz="800" b="1">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r"/>
                      <a:r>
                        <a:rPr lang="en-US" sz="800" b="1">
                          <a:effectLst/>
                          <a:latin typeface="Calibri" panose="020F0502020204030204" pitchFamily="34" charset="0"/>
                          <a:cs typeface="Calibri" panose="020F0502020204030204" pitchFamily="34" charset="0"/>
                        </a:rPr>
                        <a:t>(9,063</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tc>
                  <a:txBody>
                    <a:bodyPr/>
                    <a:lstStyle/>
                    <a:p>
                      <a:pPr algn="l"/>
                      <a:r>
                        <a:rPr lang="en-US" sz="800" b="1" dirty="0">
                          <a:effectLst/>
                          <a:latin typeface="Calibri" panose="020F0502020204030204" pitchFamily="34" charset="0"/>
                          <a:cs typeface="Calibri" panose="020F0502020204030204" pitchFamily="34" charset="0"/>
                        </a:rPr>
                        <a:t>)</a:t>
                      </a:r>
                    </a:p>
                  </a:txBody>
                  <a:tcPr marL="0" marR="0" marT="0" marB="0" anchor="b">
                    <a:lnL>
                      <a:noFill/>
                    </a:lnL>
                    <a:lnR>
                      <a:noFill/>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3982755252"/>
                  </a:ext>
                </a:extLst>
              </a:tr>
            </a:tbl>
          </a:graphicData>
        </a:graphic>
      </p:graphicFrame>
      <p:sp>
        <p:nvSpPr>
          <p:cNvPr id="3" name="Rectangle 2">
            <a:extLst>
              <a:ext uri="{FF2B5EF4-FFF2-40B4-BE49-F238E27FC236}">
                <a16:creationId xmlns:a16="http://schemas.microsoft.com/office/drawing/2014/main" id="{48029E93-DFC0-0340-40F6-A7E23B40498D}"/>
              </a:ext>
            </a:extLst>
          </p:cNvPr>
          <p:cNvSpPr/>
          <p:nvPr/>
        </p:nvSpPr>
        <p:spPr>
          <a:xfrm>
            <a:off x="428" y="241"/>
            <a:ext cx="12191144" cy="1114639"/>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 name="Slide Number Placeholder 3">
            <a:extLst>
              <a:ext uri="{FF2B5EF4-FFF2-40B4-BE49-F238E27FC236}">
                <a16:creationId xmlns:a16="http://schemas.microsoft.com/office/drawing/2014/main" id="{EDD4D07A-FD8A-9242-0164-20935C7DAE1F}"/>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51</a:t>
            </a:fld>
            <a:endParaRPr lang="en-US" sz="1000" kern="0" dirty="0">
              <a:solidFill>
                <a:prstClr val="black">
                  <a:tint val="75000"/>
                </a:prstClr>
              </a:solidFill>
            </a:endParaRPr>
          </a:p>
        </p:txBody>
      </p:sp>
      <p:sp>
        <p:nvSpPr>
          <p:cNvPr id="7" name="Title 1">
            <a:extLst>
              <a:ext uri="{FF2B5EF4-FFF2-40B4-BE49-F238E27FC236}">
                <a16:creationId xmlns:a16="http://schemas.microsoft.com/office/drawing/2014/main" id="{5D2F1165-8F7A-2590-2A1F-1555DAEF7B22}"/>
              </a:ext>
            </a:extLst>
          </p:cNvPr>
          <p:cNvSpPr txBox="1">
            <a:spLocks/>
          </p:cNvSpPr>
          <p:nvPr/>
        </p:nvSpPr>
        <p:spPr bwMode="auto">
          <a:xfrm>
            <a:off x="429768" y="274320"/>
            <a:ext cx="10742613" cy="533400"/>
          </a:xfrm>
          <a:prstGeom prst="rect">
            <a:avLst/>
          </a:prstGeom>
        </p:spPr>
        <p:txBody>
          <a:bodyPr vert="horz" wrap="square" lIns="0" tIns="0" rIns="0" bIns="0" numCol="1" rtlCol="0" anchor="ctr" anchorCtr="0" compatLnSpc="1">
            <a:prstTxWarp prst="textNoShape">
              <a:avLst/>
            </a:prstTxWarp>
            <a:noAutofit/>
          </a:bodyPr>
          <a:lstStyle>
            <a:lvl1pPr algn="l" eaLnBrk="1" hangingPunct="1">
              <a:defRPr sz="2911" b="0" i="0">
                <a:solidFill>
                  <a:schemeClr val="bg1"/>
                </a:solidFill>
                <a:latin typeface="Roboto Medium"/>
                <a:ea typeface="+mj-ea"/>
                <a:cs typeface="Roboto Medium"/>
              </a:defRPr>
            </a:lvl1pPr>
          </a:lstStyle>
          <a:p>
            <a:r>
              <a:rPr lang="en-US" altLang="en-US" sz="2800" b="1" kern="0" dirty="0">
                <a:latin typeface="Calibri" panose="020F0502020204030204" pitchFamily="34" charset="0"/>
                <a:cs typeface="Calibri" panose="020F0502020204030204" pitchFamily="34" charset="0"/>
              </a:rPr>
              <a:t>Historical Consolidated Statements of Comprehensive Income/(Loss)</a:t>
            </a:r>
            <a:endParaRPr lang="fr-FR" altLang="en-US" sz="2800" b="1" kern="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D4CDCA8-DCA1-9FFE-F36D-3F3795753E28}"/>
              </a:ext>
            </a:extLst>
          </p:cNvPr>
          <p:cNvSpPr txBox="1"/>
          <p:nvPr/>
        </p:nvSpPr>
        <p:spPr>
          <a:xfrm>
            <a:off x="395054" y="741976"/>
            <a:ext cx="11657246" cy="369332"/>
          </a:xfrm>
          <a:prstGeom prst="rect">
            <a:avLst/>
          </a:prstGeom>
          <a:noFill/>
        </p:spPr>
        <p:txBody>
          <a:bodyPr wrap="square">
            <a:spAutoFit/>
          </a:bodyPr>
          <a:lstStyle/>
          <a:p>
            <a:r>
              <a:rPr lang="en-US" b="1" i="1" dirty="0">
                <a:solidFill>
                  <a:schemeClr val="bg1"/>
                </a:solidFill>
                <a:latin typeface="Calibri" panose="020F0502020204030204" pitchFamily="34" charset="0"/>
                <a:cs typeface="Calibri" panose="020F0502020204030204" pitchFamily="34" charset="0"/>
              </a:rPr>
              <a:t>WISeKey Semiconductors SAS, SEALSQ Corp Predecessor Financial Statement for the year ended Dec. 31, 2022</a:t>
            </a:r>
          </a:p>
        </p:txBody>
      </p:sp>
    </p:spTree>
    <p:extLst>
      <p:ext uri="{BB962C8B-B14F-4D97-AF65-F5344CB8AC3E}">
        <p14:creationId xmlns:p14="http://schemas.microsoft.com/office/powerpoint/2010/main" val="2987457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9" y="3505"/>
            <a:ext cx="7006162" cy="6854149"/>
          </a:xfrm>
          <a:custGeom>
            <a:avLst/>
            <a:gdLst/>
            <a:ahLst/>
            <a:cxnLst/>
            <a:rect l="l" t="t" r="r" b="b"/>
            <a:pathLst>
              <a:path w="13350875" h="11303000">
                <a:moveTo>
                  <a:pt x="13350776" y="0"/>
                </a:moveTo>
                <a:lnTo>
                  <a:pt x="0" y="0"/>
                </a:lnTo>
                <a:lnTo>
                  <a:pt x="0" y="11302776"/>
                </a:lnTo>
                <a:lnTo>
                  <a:pt x="13350776" y="11302776"/>
                </a:lnTo>
                <a:lnTo>
                  <a:pt x="13350776" y="0"/>
                </a:lnTo>
                <a:close/>
              </a:path>
            </a:pathLst>
          </a:custGeom>
          <a:solidFill>
            <a:srgbClr val="F6F6F6"/>
          </a:solidFill>
        </p:spPr>
        <p:txBody>
          <a:bodyPr wrap="square" lIns="0" tIns="0" rIns="0" bIns="0" rtlCol="0"/>
          <a:lstStyle/>
          <a:p>
            <a:endParaRPr sz="1092"/>
          </a:p>
        </p:txBody>
      </p:sp>
      <p:sp>
        <p:nvSpPr>
          <p:cNvPr id="49" name="Rectangle 48">
            <a:extLst>
              <a:ext uri="{FF2B5EF4-FFF2-40B4-BE49-F238E27FC236}">
                <a16:creationId xmlns:a16="http://schemas.microsoft.com/office/drawing/2014/main" id="{9EBFF09F-503C-6481-C6DE-F39E135F643C}"/>
              </a:ext>
            </a:extLst>
          </p:cNvPr>
          <p:cNvSpPr/>
          <p:nvPr/>
        </p:nvSpPr>
        <p:spPr>
          <a:xfrm>
            <a:off x="428" y="241"/>
            <a:ext cx="12191144" cy="1114639"/>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1" name="object 3">
            <a:extLst>
              <a:ext uri="{FF2B5EF4-FFF2-40B4-BE49-F238E27FC236}">
                <a16:creationId xmlns:a16="http://schemas.microsoft.com/office/drawing/2014/main" id="{911F8361-B9C8-B537-0DBA-96D2CB81F114}"/>
              </a:ext>
            </a:extLst>
          </p:cNvPr>
          <p:cNvSpPr txBox="1"/>
          <p:nvPr/>
        </p:nvSpPr>
        <p:spPr>
          <a:xfrm>
            <a:off x="287269" y="1248695"/>
            <a:ext cx="6513581" cy="369226"/>
          </a:xfrm>
          <a:prstGeom prst="rect">
            <a:avLst/>
          </a:prstGeom>
        </p:spPr>
        <p:txBody>
          <a:bodyPr vert="horz" wrap="square" lIns="0" tIns="8086" rIns="0" bIns="0" rtlCol="0">
            <a:spAutoFit/>
          </a:bodyPr>
          <a:lstStyle/>
          <a:p>
            <a:pPr marL="7701" marR="3081" algn="ctr">
              <a:lnSpc>
                <a:spcPct val="101499"/>
              </a:lnSpc>
              <a:spcBef>
                <a:spcPts val="1019"/>
              </a:spcBef>
            </a:pPr>
            <a:r>
              <a:rPr sz="2400" b="1" dirty="0">
                <a:solidFill>
                  <a:schemeClr val="accent3"/>
                </a:solidFill>
                <a:latin typeface="+mj-lt"/>
              </a:rPr>
              <a:t>The only digital security company acting as</a:t>
            </a:r>
            <a:r>
              <a:rPr lang="en-US" sz="2400" b="1" dirty="0">
                <a:solidFill>
                  <a:schemeClr val="accent3"/>
                </a:solidFill>
                <a:latin typeface="+mj-lt"/>
              </a:rPr>
              <a:t>…</a:t>
            </a:r>
          </a:p>
        </p:txBody>
      </p:sp>
      <p:sp>
        <p:nvSpPr>
          <p:cNvPr id="52" name="TextBox 51">
            <a:extLst>
              <a:ext uri="{FF2B5EF4-FFF2-40B4-BE49-F238E27FC236}">
                <a16:creationId xmlns:a16="http://schemas.microsoft.com/office/drawing/2014/main" id="{705FF6C2-5A1C-74E6-1E2C-491C3CCF190A}"/>
              </a:ext>
            </a:extLst>
          </p:cNvPr>
          <p:cNvSpPr txBox="1"/>
          <p:nvPr/>
        </p:nvSpPr>
        <p:spPr>
          <a:xfrm>
            <a:off x="7149091" y="2136042"/>
            <a:ext cx="4880152" cy="1077190"/>
          </a:xfrm>
          <a:prstGeom prst="rect">
            <a:avLst/>
          </a:prstGeom>
        </p:spPr>
        <p:txBody>
          <a:bodyPr vert="horz" wrap="square" lIns="0" tIns="0" rIns="0" bIns="0" rtlCol="0" anchor="t" anchorCtr="0">
            <a:noAutofit/>
          </a:bodyPr>
          <a:lstStyle/>
          <a:p>
            <a:pPr marL="182880" lvl="1" indent="-182880">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Achieve easy, fast &amp; cost-effective </a:t>
            </a:r>
            <a:r>
              <a:rPr lang="en-US" sz="1400" dirty="0">
                <a:latin typeface="Calibri" panose="020F0502020204030204" pitchFamily="34" charset="0"/>
                <a:cs typeface="Calibri" panose="020F0502020204030204" pitchFamily="34" charset="0"/>
              </a:rPr>
              <a:t>p</a:t>
            </a:r>
            <a:r>
              <a:rPr lang="en-US" sz="1400" dirty="0">
                <a:solidFill>
                  <a:schemeClr val="tx1"/>
                </a:solidFill>
                <a:latin typeface="Calibri" panose="020F0502020204030204" pitchFamily="34" charset="0"/>
                <a:cs typeface="Calibri" panose="020F0502020204030204" pitchFamily="34" charset="0"/>
              </a:rPr>
              <a:t>roduct compliance with major </a:t>
            </a:r>
            <a:r>
              <a:rPr lang="en-US" sz="1400" dirty="0">
                <a:latin typeface="Calibri" panose="020F0502020204030204" pitchFamily="34" charset="0"/>
                <a:cs typeface="Calibri" panose="020F0502020204030204" pitchFamily="34" charset="0"/>
              </a:rPr>
              <a:t>s</a:t>
            </a:r>
            <a:r>
              <a:rPr lang="en-US" sz="1400" dirty="0">
                <a:solidFill>
                  <a:schemeClr val="tx1"/>
                </a:solidFill>
                <a:latin typeface="Calibri" panose="020F0502020204030204" pitchFamily="34" charset="0"/>
                <a:cs typeface="Calibri" panose="020F0502020204030204" pitchFamily="34" charset="0"/>
              </a:rPr>
              <a:t>tandards (Matter, US Cyber Trust Mark, FIPS, CE...).</a:t>
            </a:r>
          </a:p>
          <a:p>
            <a:pPr marL="182880" lvl="1" indent="-182880">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Ensure product and data Integrity, Authenticity and Confidentiality.</a:t>
            </a:r>
          </a:p>
          <a:p>
            <a:pPr marL="182880" lvl="1" indent="-182880">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Securely provision devices with trusted identities on premises or remotely at any scale.</a:t>
            </a:r>
          </a:p>
        </p:txBody>
      </p:sp>
      <p:sp>
        <p:nvSpPr>
          <p:cNvPr id="54" name="TextBox 53">
            <a:extLst>
              <a:ext uri="{FF2B5EF4-FFF2-40B4-BE49-F238E27FC236}">
                <a16:creationId xmlns:a16="http://schemas.microsoft.com/office/drawing/2014/main" id="{5E231615-55AB-3BA4-29F4-C00D1755B886}"/>
              </a:ext>
            </a:extLst>
          </p:cNvPr>
          <p:cNvSpPr txBox="1"/>
          <p:nvPr/>
        </p:nvSpPr>
        <p:spPr>
          <a:xfrm>
            <a:off x="7149090" y="3980198"/>
            <a:ext cx="5037961" cy="1216825"/>
          </a:xfrm>
          <a:prstGeom prst="rect">
            <a:avLst/>
          </a:prstGeom>
        </p:spPr>
        <p:txBody>
          <a:bodyPr vert="horz" wrap="square" lIns="0" tIns="0" rIns="0" bIns="0" rtlCol="0" anchor="t" anchorCtr="0">
            <a:noAutofit/>
          </a:bodyPr>
          <a:lstStyle>
            <a:defPPr>
              <a:defRPr lang="en-US"/>
            </a:defPPr>
            <a:lvl2pPr marL="182880" lvl="1" indent="-182880">
              <a:buFont typeface="Arial" panose="020B0604020202020204" pitchFamily="34" charset="0"/>
              <a:buChar char="•"/>
              <a:defRPr sz="1300">
                <a:latin typeface="Calibri" panose="020F0502020204030204" pitchFamily="34" charset="0"/>
                <a:cs typeface="Calibri" panose="020F0502020204030204" pitchFamily="34" charset="0"/>
              </a:defRPr>
            </a:lvl2pPr>
          </a:lstStyle>
          <a:p>
            <a:pPr lvl="1"/>
            <a:r>
              <a:rPr lang="en-US" sz="1400" dirty="0"/>
              <a:t>Easily and securely manage assets &amp; users identity lifecycle at any scale.</a:t>
            </a:r>
          </a:p>
          <a:p>
            <a:pPr lvl="1"/>
            <a:r>
              <a:rPr lang="en-US" sz="1400" dirty="0"/>
              <a:t>Securely collect data from endpoints (sensors, devices, gateways).</a:t>
            </a:r>
          </a:p>
          <a:p>
            <a:pPr lvl="1"/>
            <a:r>
              <a:rPr lang="en-US" sz="1400" dirty="0"/>
              <a:t>Connect with sensors anywhere on earth using pico-satellite connectivity.</a:t>
            </a:r>
          </a:p>
        </p:txBody>
      </p:sp>
      <p:sp>
        <p:nvSpPr>
          <p:cNvPr id="55" name="TextBox 54">
            <a:extLst>
              <a:ext uri="{FF2B5EF4-FFF2-40B4-BE49-F238E27FC236}">
                <a16:creationId xmlns:a16="http://schemas.microsoft.com/office/drawing/2014/main" id="{09371F72-6E70-74F1-6932-0944F7BC8A27}"/>
              </a:ext>
            </a:extLst>
          </p:cNvPr>
          <p:cNvSpPr txBox="1"/>
          <p:nvPr/>
        </p:nvSpPr>
        <p:spPr>
          <a:xfrm>
            <a:off x="7149091" y="5540360"/>
            <a:ext cx="4880152" cy="687781"/>
          </a:xfrm>
          <a:prstGeom prst="rect">
            <a:avLst/>
          </a:prstGeom>
        </p:spPr>
        <p:txBody>
          <a:bodyPr vert="horz" wrap="square" lIns="0" tIns="0" rIns="0" bIns="0" rtlCol="0" anchor="t" anchorCtr="0">
            <a:noAutofit/>
          </a:bodyPr>
          <a:lstStyle>
            <a:defPPr>
              <a:defRPr lang="en-US"/>
            </a:defPPr>
            <a:lvl2pPr marL="182880" lvl="1" indent="-182880">
              <a:buFont typeface="Arial" panose="020B0604020202020204" pitchFamily="34" charset="0"/>
              <a:buChar char="•"/>
              <a:defRPr sz="1300">
                <a:latin typeface="Calibri" panose="020F0502020204030204" pitchFamily="34" charset="0"/>
                <a:cs typeface="Calibri" panose="020F0502020204030204" pitchFamily="34" charset="0"/>
              </a:defRPr>
            </a:lvl2pPr>
          </a:lstStyle>
          <a:p>
            <a:pPr lvl="1"/>
            <a:r>
              <a:rPr lang="en-US" sz="1400" dirty="0"/>
              <a:t>Prevent counterfeiting &amp; enable authentic Consumer Engagement.</a:t>
            </a:r>
          </a:p>
          <a:p>
            <a:pPr lvl="1"/>
            <a:r>
              <a:rPr lang="en-US" sz="1400" dirty="0"/>
              <a:t>Mint device identities into trusted blockchains creating NFTs.</a:t>
            </a:r>
          </a:p>
        </p:txBody>
      </p:sp>
      <p:sp>
        <p:nvSpPr>
          <p:cNvPr id="5" name="object 18">
            <a:extLst>
              <a:ext uri="{FF2B5EF4-FFF2-40B4-BE49-F238E27FC236}">
                <a16:creationId xmlns:a16="http://schemas.microsoft.com/office/drawing/2014/main" id="{E70C6551-3920-4571-027D-9442A16FA793}"/>
              </a:ext>
            </a:extLst>
          </p:cNvPr>
          <p:cNvSpPr txBox="1">
            <a:spLocks/>
          </p:cNvSpPr>
          <p:nvPr/>
        </p:nvSpPr>
        <p:spPr>
          <a:xfrm>
            <a:off x="429768" y="274320"/>
            <a:ext cx="3940118"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SEALSQ at a Glance</a:t>
            </a:r>
          </a:p>
        </p:txBody>
      </p:sp>
      <p:sp>
        <p:nvSpPr>
          <p:cNvPr id="3" name="Rectangle 2">
            <a:extLst>
              <a:ext uri="{FF2B5EF4-FFF2-40B4-BE49-F238E27FC236}">
                <a16:creationId xmlns:a16="http://schemas.microsoft.com/office/drawing/2014/main" id="{C2310E97-9319-D750-81EF-7A214C80AC25}"/>
              </a:ext>
            </a:extLst>
          </p:cNvPr>
          <p:cNvSpPr/>
          <p:nvPr/>
        </p:nvSpPr>
        <p:spPr>
          <a:xfrm>
            <a:off x="7006591" y="1732826"/>
            <a:ext cx="5184981" cy="327765"/>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alibri" panose="020F0502020204030204" pitchFamily="34" charset="0"/>
                <a:cs typeface="Calibri" panose="020F0502020204030204" pitchFamily="34" charset="0"/>
              </a:rPr>
              <a:t>OEM</a:t>
            </a:r>
          </a:p>
        </p:txBody>
      </p:sp>
      <p:sp>
        <p:nvSpPr>
          <p:cNvPr id="4" name="Rectangle 3">
            <a:extLst>
              <a:ext uri="{FF2B5EF4-FFF2-40B4-BE49-F238E27FC236}">
                <a16:creationId xmlns:a16="http://schemas.microsoft.com/office/drawing/2014/main" id="{92B300CF-9A9F-1626-B57A-1B059A01B9FA}"/>
              </a:ext>
            </a:extLst>
          </p:cNvPr>
          <p:cNvSpPr/>
          <p:nvPr/>
        </p:nvSpPr>
        <p:spPr>
          <a:xfrm>
            <a:off x="7006591" y="3556786"/>
            <a:ext cx="5184981" cy="327765"/>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alibri" panose="020F0502020204030204" pitchFamily="34" charset="0"/>
                <a:cs typeface="Calibri" panose="020F0502020204030204" pitchFamily="34" charset="0"/>
              </a:rPr>
              <a:t>Operators &amp; Service Providers</a:t>
            </a:r>
          </a:p>
        </p:txBody>
      </p:sp>
      <p:sp>
        <p:nvSpPr>
          <p:cNvPr id="7" name="Rectangle 6">
            <a:extLst>
              <a:ext uri="{FF2B5EF4-FFF2-40B4-BE49-F238E27FC236}">
                <a16:creationId xmlns:a16="http://schemas.microsoft.com/office/drawing/2014/main" id="{286B0A94-1BDF-6E96-6745-5CC19B439268}"/>
              </a:ext>
            </a:extLst>
          </p:cNvPr>
          <p:cNvSpPr/>
          <p:nvPr/>
        </p:nvSpPr>
        <p:spPr>
          <a:xfrm>
            <a:off x="7002071" y="5155510"/>
            <a:ext cx="5184981" cy="327765"/>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alibri" panose="020F0502020204030204" pitchFamily="34" charset="0"/>
                <a:cs typeface="Calibri" panose="020F0502020204030204" pitchFamily="34" charset="0"/>
              </a:rPr>
              <a:t>Brands</a:t>
            </a:r>
          </a:p>
        </p:txBody>
      </p:sp>
      <p:sp>
        <p:nvSpPr>
          <p:cNvPr id="24" name="object 3">
            <a:extLst>
              <a:ext uri="{FF2B5EF4-FFF2-40B4-BE49-F238E27FC236}">
                <a16:creationId xmlns:a16="http://schemas.microsoft.com/office/drawing/2014/main" id="{1FBD2721-6978-8C65-61CA-8027078CDFA9}"/>
              </a:ext>
            </a:extLst>
          </p:cNvPr>
          <p:cNvSpPr txBox="1"/>
          <p:nvPr/>
        </p:nvSpPr>
        <p:spPr>
          <a:xfrm>
            <a:off x="429768" y="4128808"/>
            <a:ext cx="6371082" cy="1962546"/>
          </a:xfrm>
          <a:prstGeom prst="rect">
            <a:avLst/>
          </a:prstGeom>
        </p:spPr>
        <p:txBody>
          <a:bodyPr vert="horz" wrap="square" lIns="0" tIns="8086" rIns="0" bIns="0" rtlCol="0">
            <a:spAutoFit/>
          </a:bodyPr>
          <a:lstStyle/>
          <a:p>
            <a:pPr marL="179151" marR="3081" indent="-182880" algn="just">
              <a:spcBef>
                <a:spcPts val="600"/>
              </a:spcBef>
              <a:buFont typeface="Arial" panose="020B0604020202020204" pitchFamily="34" charset="0"/>
              <a:buChar char="•"/>
            </a:pPr>
            <a:r>
              <a:rPr lang="en-US" sz="1600" dirty="0">
                <a:latin typeface="Calibri" panose="020F0502020204030204" pitchFamily="34" charset="0"/>
                <a:ea typeface="Roboto" panose="02000000000000000000" pitchFamily="2" charset="0"/>
                <a:cs typeface="Calibri" panose="020F0502020204030204" pitchFamily="34" charset="0"/>
              </a:rPr>
              <a:t>Full</a:t>
            </a:r>
            <a:r>
              <a:rPr lang="en-US" sz="1600" spc="39" dirty="0">
                <a:latin typeface="Calibri" panose="020F0502020204030204" pitchFamily="34" charset="0"/>
                <a:ea typeface="Roboto" panose="02000000000000000000" pitchFamily="2" charset="0"/>
                <a:cs typeface="Calibri" panose="020F0502020204030204" pitchFamily="34" charset="0"/>
              </a:rPr>
              <a:t> r</a:t>
            </a:r>
            <a:r>
              <a:rPr lang="en-US" sz="1600" dirty="0">
                <a:latin typeface="Calibri" panose="020F0502020204030204" pitchFamily="34" charset="0"/>
                <a:ea typeface="Roboto" panose="02000000000000000000" pitchFamily="2" charset="0"/>
                <a:cs typeface="Calibri" panose="020F0502020204030204" pitchFamily="34" charset="0"/>
              </a:rPr>
              <a:t>ange</a:t>
            </a:r>
            <a:r>
              <a:rPr lang="en-US" sz="1600" spc="39"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of</a:t>
            </a:r>
            <a:r>
              <a:rPr lang="en-US" sz="1600" spc="39"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FIPS</a:t>
            </a:r>
            <a:r>
              <a:rPr lang="en-US" sz="1600" spc="39"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&amp;</a:t>
            </a:r>
            <a:r>
              <a:rPr lang="en-US" sz="1600" spc="39"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Common</a:t>
            </a:r>
            <a:r>
              <a:rPr lang="en-US" sz="1600" spc="39"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Criteria</a:t>
            </a:r>
            <a:r>
              <a:rPr lang="en-US" sz="1600" spc="39"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Certified</a:t>
            </a:r>
            <a:r>
              <a:rPr lang="en-US" sz="1600" spc="39"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Secure</a:t>
            </a:r>
            <a:r>
              <a:rPr lang="en-US" sz="1600" spc="39" dirty="0">
                <a:latin typeface="Calibri" panose="020F0502020204030204" pitchFamily="34" charset="0"/>
                <a:ea typeface="Roboto" panose="02000000000000000000" pitchFamily="2" charset="0"/>
                <a:cs typeface="Calibri" panose="020F0502020204030204" pitchFamily="34" charset="0"/>
              </a:rPr>
              <a:t> </a:t>
            </a:r>
            <a:r>
              <a:rPr lang="en-US" sz="1600" spc="-6" dirty="0">
                <a:latin typeface="Calibri" panose="020F0502020204030204" pitchFamily="34" charset="0"/>
                <a:ea typeface="Roboto" panose="02000000000000000000" pitchFamily="2" charset="0"/>
                <a:cs typeface="Calibri" panose="020F0502020204030204" pitchFamily="34" charset="0"/>
              </a:rPr>
              <a:t>microcontrollers.</a:t>
            </a:r>
          </a:p>
          <a:p>
            <a:pPr marL="179151" marR="3081" indent="-182880" algn="just">
              <a:spcBef>
                <a:spcPts val="600"/>
              </a:spcBef>
              <a:buFont typeface="Arial" panose="020B0604020202020204" pitchFamily="34" charset="0"/>
              <a:buChar char="•"/>
            </a:pPr>
            <a:r>
              <a:rPr lang="en-US" sz="1600" dirty="0">
                <a:latin typeface="Calibri" panose="020F0502020204030204" pitchFamily="34" charset="0"/>
                <a:ea typeface="Roboto" panose="02000000000000000000" pitchFamily="2" charset="0"/>
                <a:cs typeface="Calibri" panose="020F0502020204030204" pitchFamily="34" charset="0"/>
              </a:rPr>
              <a:t>A</a:t>
            </a:r>
            <a:r>
              <a:rPr lang="en-US" sz="1600" spc="179"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managed</a:t>
            </a:r>
            <a:r>
              <a:rPr lang="en-US" sz="1600" spc="182"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PKI-</a:t>
            </a:r>
            <a:r>
              <a:rPr lang="en-US" sz="1600" dirty="0" err="1">
                <a:latin typeface="Calibri" panose="020F0502020204030204" pitchFamily="34" charset="0"/>
                <a:ea typeface="Roboto" panose="02000000000000000000" pitchFamily="2" charset="0"/>
                <a:cs typeface="Calibri" panose="020F0502020204030204" pitchFamily="34" charset="0"/>
              </a:rPr>
              <a:t>aaS</a:t>
            </a:r>
            <a:r>
              <a:rPr lang="en-US" sz="1600" spc="182"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platform</a:t>
            </a:r>
            <a:r>
              <a:rPr lang="en-US" sz="1600" spc="179"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combined</a:t>
            </a:r>
            <a:r>
              <a:rPr lang="en-US" sz="1600" spc="182"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with</a:t>
            </a:r>
            <a:r>
              <a:rPr lang="en-US" sz="1600" spc="182"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trusted</a:t>
            </a:r>
            <a:r>
              <a:rPr lang="en-US" sz="1600" spc="179"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hardware</a:t>
            </a:r>
            <a:r>
              <a:rPr lang="en-US" sz="1600" spc="182" dirty="0">
                <a:latin typeface="Calibri" panose="020F0502020204030204" pitchFamily="34" charset="0"/>
                <a:ea typeface="Roboto" panose="02000000000000000000" pitchFamily="2" charset="0"/>
                <a:cs typeface="Calibri" panose="020F0502020204030204" pitchFamily="34" charset="0"/>
              </a:rPr>
              <a:t> </a:t>
            </a:r>
            <a:r>
              <a:rPr lang="en-US" sz="1600" spc="-6" dirty="0">
                <a:latin typeface="Calibri" panose="020F0502020204030204" pitchFamily="34" charset="0"/>
                <a:ea typeface="Roboto" panose="02000000000000000000" pitchFamily="2" charset="0"/>
                <a:cs typeface="Calibri" panose="020F0502020204030204" pitchFamily="34" charset="0"/>
              </a:rPr>
              <a:t>provisioning services.</a:t>
            </a:r>
            <a:endParaRPr lang="en-US" sz="1600" dirty="0">
              <a:latin typeface="Calibri" panose="020F0502020204030204" pitchFamily="34" charset="0"/>
              <a:ea typeface="Roboto" panose="02000000000000000000" pitchFamily="2" charset="0"/>
              <a:cs typeface="Calibri" panose="020F0502020204030204" pitchFamily="34" charset="0"/>
            </a:endParaRPr>
          </a:p>
          <a:p>
            <a:pPr marL="179151" marR="3081" indent="-182880" algn="just">
              <a:spcBef>
                <a:spcPts val="600"/>
              </a:spcBef>
              <a:buFont typeface="Arial" panose="020B0604020202020204" pitchFamily="34" charset="0"/>
              <a:buChar char="•"/>
            </a:pPr>
            <a:r>
              <a:rPr lang="en-US" sz="1600" dirty="0">
                <a:latin typeface="Calibri" panose="020F0502020204030204" pitchFamily="34" charset="0"/>
                <a:ea typeface="Roboto" panose="02000000000000000000" pitchFamily="2" charset="0"/>
                <a:cs typeface="Calibri" panose="020F0502020204030204" pitchFamily="34" charset="0"/>
              </a:rPr>
              <a:t>European independent Root-of-Trust featuring a Matter PAI and WISUN accredited Root of Trust.</a:t>
            </a:r>
          </a:p>
          <a:p>
            <a:pPr marL="179151" marR="3081" indent="-182880" algn="just">
              <a:spcBef>
                <a:spcPts val="600"/>
              </a:spcBef>
              <a:buFont typeface="Arial" panose="020B0604020202020204" pitchFamily="34" charset="0"/>
              <a:buChar char="•"/>
            </a:pPr>
            <a:r>
              <a:rPr lang="en-US" sz="1600" dirty="0">
                <a:latin typeface="Calibri" panose="020F0502020204030204" pitchFamily="34" charset="0"/>
                <a:ea typeface="Roboto" panose="02000000000000000000" pitchFamily="2" charset="0"/>
                <a:cs typeface="Calibri" panose="020F0502020204030204" pitchFamily="34" charset="0"/>
              </a:rPr>
              <a:t>A</a:t>
            </a:r>
            <a:r>
              <a:rPr lang="en-US" sz="1600" spc="3"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cutting-edge</a:t>
            </a:r>
            <a:r>
              <a:rPr lang="en-US" sz="1600" spc="3"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R&amp;D</a:t>
            </a:r>
            <a:r>
              <a:rPr lang="en-US" sz="1600" spc="3"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roadmap</a:t>
            </a:r>
            <a:r>
              <a:rPr lang="en-US" sz="1600" spc="6"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to</a:t>
            </a:r>
            <a:r>
              <a:rPr lang="en-US" sz="1600" spc="6"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develop</a:t>
            </a:r>
            <a:r>
              <a:rPr lang="en-US" sz="1600" spc="6"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certified</a:t>
            </a:r>
            <a:r>
              <a:rPr lang="en-US" sz="1600" spc="6"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chips</a:t>
            </a:r>
            <a:r>
              <a:rPr lang="en-US" sz="1600" spc="3"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running</a:t>
            </a:r>
            <a:r>
              <a:rPr lang="en-US" sz="1600" spc="6"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Post-</a:t>
            </a:r>
            <a:r>
              <a:rPr lang="en-US" sz="1600" spc="-6" dirty="0">
                <a:latin typeface="Calibri" panose="020F0502020204030204" pitchFamily="34" charset="0"/>
                <a:ea typeface="Roboto" panose="02000000000000000000" pitchFamily="2" charset="0"/>
                <a:cs typeface="Calibri" panose="020F0502020204030204" pitchFamily="34" charset="0"/>
              </a:rPr>
              <a:t>Quantum </a:t>
            </a:r>
            <a:r>
              <a:rPr lang="en-US" sz="1600" dirty="0">
                <a:latin typeface="Calibri" panose="020F0502020204030204" pitchFamily="34" charset="0"/>
                <a:ea typeface="Roboto" panose="02000000000000000000" pitchFamily="2" charset="0"/>
                <a:cs typeface="Calibri" panose="020F0502020204030204" pitchFamily="34" charset="0"/>
              </a:rPr>
              <a:t>algorithms</a:t>
            </a:r>
            <a:r>
              <a:rPr lang="en-US" sz="1600" spc="21"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and</a:t>
            </a:r>
            <a:r>
              <a:rPr lang="en-US" sz="1600" spc="21"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a</a:t>
            </a:r>
            <a:r>
              <a:rPr lang="en-US" sz="1600" spc="24"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Post</a:t>
            </a:r>
            <a:r>
              <a:rPr lang="en-US" sz="1600" spc="21"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Quantum</a:t>
            </a:r>
            <a:r>
              <a:rPr lang="en-US" sz="1600" spc="24"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Root</a:t>
            </a:r>
            <a:r>
              <a:rPr lang="en-US" sz="1600" spc="21" dirty="0">
                <a:latin typeface="Calibri" panose="020F0502020204030204" pitchFamily="34" charset="0"/>
                <a:ea typeface="Roboto" panose="02000000000000000000" pitchFamily="2" charset="0"/>
                <a:cs typeface="Calibri" panose="020F0502020204030204" pitchFamily="34" charset="0"/>
              </a:rPr>
              <a:t> </a:t>
            </a:r>
            <a:r>
              <a:rPr lang="en-US" sz="1600" dirty="0">
                <a:latin typeface="Calibri" panose="020F0502020204030204" pitchFamily="34" charset="0"/>
                <a:ea typeface="Roboto" panose="02000000000000000000" pitchFamily="2" charset="0"/>
                <a:cs typeface="Calibri" panose="020F0502020204030204" pitchFamily="34" charset="0"/>
              </a:rPr>
              <a:t>of </a:t>
            </a:r>
            <a:r>
              <a:rPr lang="en-US" sz="1600" spc="-6" dirty="0">
                <a:latin typeface="Calibri" panose="020F0502020204030204" pitchFamily="34" charset="0"/>
                <a:ea typeface="Roboto" panose="02000000000000000000" pitchFamily="2" charset="0"/>
                <a:cs typeface="Calibri" panose="020F0502020204030204" pitchFamily="34" charset="0"/>
              </a:rPr>
              <a:t>Trust.</a:t>
            </a:r>
            <a:endParaRPr lang="en-US" sz="1600" dirty="0">
              <a:latin typeface="Calibri" panose="020F0502020204030204" pitchFamily="34" charset="0"/>
              <a:ea typeface="Roboto" panose="02000000000000000000" pitchFamily="2" charset="0"/>
              <a:cs typeface="Calibri" panose="020F0502020204030204" pitchFamily="34" charset="0"/>
            </a:endParaRPr>
          </a:p>
        </p:txBody>
      </p:sp>
      <p:pic>
        <p:nvPicPr>
          <p:cNvPr id="1026" name="Picture 2" descr="Certification Mark – U.S. Cybersecurity Labeling Program for Smart Devices  | Federal Communications Commission">
            <a:extLst>
              <a:ext uri="{FF2B5EF4-FFF2-40B4-BE49-F238E27FC236}">
                <a16:creationId xmlns:a16="http://schemas.microsoft.com/office/drawing/2014/main" id="{F511997C-08D3-63AD-07D0-B114C5A6B1B8}"/>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01197" y="3219562"/>
            <a:ext cx="815542" cy="6275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Why Should I Buy FIPS-Certified SSDs? - DIGISTOR">
            <a:extLst>
              <a:ext uri="{FF2B5EF4-FFF2-40B4-BE49-F238E27FC236}">
                <a16:creationId xmlns:a16="http://schemas.microsoft.com/office/drawing/2014/main" id="{1CE52C2F-D2FE-5105-CCF7-80CA9EC38A43}"/>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28273" r="28190"/>
          <a:stretch/>
        </p:blipFill>
        <p:spPr bwMode="auto">
          <a:xfrm>
            <a:off x="3222020" y="3170624"/>
            <a:ext cx="883874" cy="7917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E Marking for Medical Devices [Step-by-Step Guide]">
            <a:extLst>
              <a:ext uri="{FF2B5EF4-FFF2-40B4-BE49-F238E27FC236}">
                <a16:creationId xmlns:a16="http://schemas.microsoft.com/office/drawing/2014/main" id="{C81950E8-82DC-B2A6-FB11-5AEC7D0D1B2A}"/>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34597" y="3244896"/>
            <a:ext cx="1053623" cy="6566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ECE8FDB-6CB8-0A2C-3398-592F79FB2FDE}"/>
              </a:ext>
            </a:extLst>
          </p:cNvPr>
          <p:cNvSpPr txBox="1"/>
          <p:nvPr/>
        </p:nvSpPr>
        <p:spPr>
          <a:xfrm>
            <a:off x="8244505" y="1114880"/>
            <a:ext cx="3034916" cy="584775"/>
          </a:xfrm>
          <a:prstGeom prst="rect">
            <a:avLst/>
          </a:prstGeom>
          <a:noFill/>
        </p:spPr>
        <p:txBody>
          <a:bodyPr wrap="square">
            <a:spAutoFit/>
          </a:bodyPr>
          <a:lstStyle/>
          <a:p>
            <a:pPr marR="3081">
              <a:lnSpc>
                <a:spcPct val="150000"/>
              </a:lnSpc>
              <a:spcBef>
                <a:spcPts val="600"/>
              </a:spcBef>
              <a:tabLst>
                <a:tab pos="275321" algn="l"/>
                <a:tab pos="275705" algn="l"/>
              </a:tabLst>
            </a:pPr>
            <a:r>
              <a:rPr lang="en-US" sz="2400" b="1" dirty="0">
                <a:solidFill>
                  <a:schemeClr val="accent3"/>
                </a:solidFill>
                <a:latin typeface="+mj-lt"/>
              </a:rPr>
              <a:t>Customer Benefits</a:t>
            </a:r>
          </a:p>
        </p:txBody>
      </p:sp>
      <p:graphicFrame>
        <p:nvGraphicFramePr>
          <p:cNvPr id="27" name="Diagram 26">
            <a:extLst>
              <a:ext uri="{FF2B5EF4-FFF2-40B4-BE49-F238E27FC236}">
                <a16:creationId xmlns:a16="http://schemas.microsoft.com/office/drawing/2014/main" id="{A52C5801-4029-BAF2-DE5E-785AADAC8FBB}"/>
              </a:ext>
            </a:extLst>
          </p:cNvPr>
          <p:cNvGraphicFramePr/>
          <p:nvPr>
            <p:extLst>
              <p:ext uri="{D42A27DB-BD31-4B8C-83A1-F6EECF244321}">
                <p14:modId xmlns:p14="http://schemas.microsoft.com/office/powerpoint/2010/main" val="4115030340"/>
              </p:ext>
            </p:extLst>
          </p:nvPr>
        </p:nvGraphicFramePr>
        <p:xfrm>
          <a:off x="358518" y="1247533"/>
          <a:ext cx="6371082" cy="22297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3">
            <a:extLst>
              <a:ext uri="{FF2B5EF4-FFF2-40B4-BE49-F238E27FC236}">
                <a16:creationId xmlns:a16="http://schemas.microsoft.com/office/drawing/2014/main" id="{8875FA0F-903E-C65E-86EF-34669679F623}"/>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6</a:t>
            </a:fld>
            <a:endParaRPr lang="en-US" sz="1000" kern="0" dirty="0">
              <a:solidFill>
                <a:prstClr val="black">
                  <a:tint val="75000"/>
                </a:prstClr>
              </a:solidFill>
            </a:endParaRPr>
          </a:p>
        </p:txBody>
      </p:sp>
    </p:spTree>
    <p:extLst>
      <p:ext uri="{BB962C8B-B14F-4D97-AF65-F5344CB8AC3E}">
        <p14:creationId xmlns:p14="http://schemas.microsoft.com/office/powerpoint/2010/main" val="3979650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0376B3-FF31-75F9-C91A-82FD41B3A79D}"/>
              </a:ext>
            </a:extLst>
          </p:cNvPr>
          <p:cNvSpPr>
            <a:spLocks noGrp="1"/>
          </p:cNvSpPr>
          <p:nvPr>
            <p:ph type="sldNum" sz="quarter" idx="11"/>
          </p:nvPr>
        </p:nvSpPr>
        <p:spPr/>
        <p:txBody>
          <a:bodyPr/>
          <a:lstStyle/>
          <a:p>
            <a:fld id="{928EB752-1209-48B8-B421-2CE3AA70C8A0}" type="slidenum">
              <a:rPr lang="en-US" smtClean="0"/>
              <a:pPr/>
              <a:t>7</a:t>
            </a:fld>
            <a:endParaRPr lang="en-US" dirty="0"/>
          </a:p>
        </p:txBody>
      </p:sp>
      <p:pic>
        <p:nvPicPr>
          <p:cNvPr id="7" name="Picture 6">
            <a:extLst>
              <a:ext uri="{FF2B5EF4-FFF2-40B4-BE49-F238E27FC236}">
                <a16:creationId xmlns:a16="http://schemas.microsoft.com/office/drawing/2014/main" id="{0736E31E-71C1-DE30-34FD-422BFAC6D1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8" y="1117842"/>
            <a:ext cx="12191144" cy="5740158"/>
          </a:xfrm>
          <a:prstGeom prst="rect">
            <a:avLst/>
          </a:prstGeom>
        </p:spPr>
      </p:pic>
      <p:sp>
        <p:nvSpPr>
          <p:cNvPr id="4" name="object 18">
            <a:extLst>
              <a:ext uri="{FF2B5EF4-FFF2-40B4-BE49-F238E27FC236}">
                <a16:creationId xmlns:a16="http://schemas.microsoft.com/office/drawing/2014/main" id="{CF648C58-ED38-6CAF-7FFB-F09997A9E0E7}"/>
              </a:ext>
            </a:extLst>
          </p:cNvPr>
          <p:cNvSpPr txBox="1">
            <a:spLocks/>
          </p:cNvSpPr>
          <p:nvPr/>
        </p:nvSpPr>
        <p:spPr>
          <a:xfrm>
            <a:off x="429768" y="274320"/>
            <a:ext cx="9388602"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Calibri" panose="020F0502020204030204" pitchFamily="34" charset="0"/>
                <a:cs typeface="Calibri" panose="020F0502020204030204" pitchFamily="34" charset="0"/>
              </a:rPr>
              <a:t>Use Cases: Markets We Serve</a:t>
            </a:r>
          </a:p>
        </p:txBody>
      </p:sp>
      <p:sp>
        <p:nvSpPr>
          <p:cNvPr id="2" name="Slide Number Placeholder 3">
            <a:extLst>
              <a:ext uri="{FF2B5EF4-FFF2-40B4-BE49-F238E27FC236}">
                <a16:creationId xmlns:a16="http://schemas.microsoft.com/office/drawing/2014/main" id="{033E0FD5-87DE-55CA-028B-A3060A647756}"/>
              </a:ext>
            </a:extLst>
          </p:cNvPr>
          <p:cNvSpPr txBox="1">
            <a:spLocks/>
          </p:cNvSpPr>
          <p:nvPr/>
        </p:nvSpPr>
        <p:spPr>
          <a:xfrm>
            <a:off x="44052" y="6447360"/>
            <a:ext cx="2742623" cy="364822"/>
          </a:xfrm>
          <a:prstGeom prst="rect">
            <a:avLst/>
          </a:prstGeom>
        </p:spPr>
        <p:txBody>
          <a:bodyPr vert="horz" lIns="91434" tIns="45717" rIns="91434" bIns="4571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66"/>
            <a:fld id="{B6F15528-21DE-4FAA-801E-634DDDAF4B2B}" type="slidenum">
              <a:rPr lang="en-US" sz="1000" kern="0">
                <a:solidFill>
                  <a:prstClr val="black">
                    <a:tint val="75000"/>
                  </a:prstClr>
                </a:solidFill>
              </a:rPr>
              <a:pPr defTabSz="554466"/>
              <a:t>7</a:t>
            </a:fld>
            <a:endParaRPr lang="en-US" sz="1000" kern="0" dirty="0">
              <a:solidFill>
                <a:prstClr val="black">
                  <a:tint val="75000"/>
                </a:prstClr>
              </a:solidFill>
            </a:endParaRPr>
          </a:p>
        </p:txBody>
      </p:sp>
    </p:spTree>
    <p:extLst>
      <p:ext uri="{BB962C8B-B14F-4D97-AF65-F5344CB8AC3E}">
        <p14:creationId xmlns:p14="http://schemas.microsoft.com/office/powerpoint/2010/main" val="1620060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150D8310-0F8F-4811-BCDC-D1C095366E0A}"/>
              </a:ext>
            </a:extLst>
          </p:cNvPr>
          <p:cNvGrpSpPr/>
          <p:nvPr/>
        </p:nvGrpSpPr>
        <p:grpSpPr>
          <a:xfrm>
            <a:off x="7787931" y="1275450"/>
            <a:ext cx="2632183" cy="415035"/>
            <a:chOff x="9143936" y="1672233"/>
            <a:chExt cx="2211570" cy="423884"/>
          </a:xfrm>
          <a:solidFill>
            <a:schemeClr val="accent3"/>
          </a:solidFill>
        </p:grpSpPr>
        <p:sp>
          <p:nvSpPr>
            <p:cNvPr id="22" name="Rectangle: Single Corner Snipped 21">
              <a:extLst>
                <a:ext uri="{FF2B5EF4-FFF2-40B4-BE49-F238E27FC236}">
                  <a16:creationId xmlns:a16="http://schemas.microsoft.com/office/drawing/2014/main" id="{9355420C-26D7-4493-A3D1-57EAAFC174F9}"/>
                </a:ext>
              </a:extLst>
            </p:cNvPr>
            <p:cNvSpPr/>
            <p:nvPr/>
          </p:nvSpPr>
          <p:spPr>
            <a:xfrm flipV="1">
              <a:off x="9143936" y="1672233"/>
              <a:ext cx="2211570" cy="423884"/>
            </a:xfrm>
            <a:prstGeom prst="snip1Rect">
              <a:avLst>
                <a:gd name="adj" fmla="val 11744"/>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97" name="TextBox 365">
              <a:extLst>
                <a:ext uri="{FF2B5EF4-FFF2-40B4-BE49-F238E27FC236}">
                  <a16:creationId xmlns:a16="http://schemas.microsoft.com/office/drawing/2014/main" id="{7229BF4A-4EC8-457C-BB47-C50FA78001C9}"/>
                </a:ext>
              </a:extLst>
            </p:cNvPr>
            <p:cNvSpPr txBox="1"/>
            <p:nvPr/>
          </p:nvSpPr>
          <p:spPr>
            <a:xfrm>
              <a:off x="9191105" y="1792971"/>
              <a:ext cx="1373155" cy="220038"/>
            </a:xfrm>
            <a:prstGeom prst="rect">
              <a:avLst/>
            </a:prstGeom>
            <a:grp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APPLICATIONS</a:t>
              </a:r>
            </a:p>
          </p:txBody>
        </p:sp>
      </p:grpSp>
      <p:cxnSp>
        <p:nvCxnSpPr>
          <p:cNvPr id="115" name="Straight Connector 114">
            <a:extLst>
              <a:ext uri="{FF2B5EF4-FFF2-40B4-BE49-F238E27FC236}">
                <a16:creationId xmlns:a16="http://schemas.microsoft.com/office/drawing/2014/main" id="{0BEAE702-E0EC-4AE3-AAF8-6C3D2F92D96B}"/>
              </a:ext>
            </a:extLst>
          </p:cNvPr>
          <p:cNvCxnSpPr>
            <a:cxnSpLocks/>
          </p:cNvCxnSpPr>
          <p:nvPr/>
        </p:nvCxnSpPr>
        <p:spPr bwMode="auto">
          <a:xfrm flipH="1">
            <a:off x="3537777" y="4938884"/>
            <a:ext cx="914400" cy="0"/>
          </a:xfrm>
          <a:prstGeom prst="line">
            <a:avLst/>
          </a:prstGeom>
          <a:ln>
            <a:headEnd type="none" w="med" len="med"/>
            <a:tailEnd type="oval" w="med" len="med"/>
          </a:ln>
        </p:spPr>
        <p:style>
          <a:lnRef idx="1">
            <a:schemeClr val="accent2"/>
          </a:lnRef>
          <a:fillRef idx="0">
            <a:schemeClr val="accent2"/>
          </a:fillRef>
          <a:effectRef idx="0">
            <a:schemeClr val="accent2"/>
          </a:effectRef>
          <a:fontRef idx="minor">
            <a:schemeClr val="tx1"/>
          </a:fontRef>
        </p:style>
      </p:cxnSp>
      <p:cxnSp>
        <p:nvCxnSpPr>
          <p:cNvPr id="117" name="Straight Connector 116">
            <a:extLst>
              <a:ext uri="{FF2B5EF4-FFF2-40B4-BE49-F238E27FC236}">
                <a16:creationId xmlns:a16="http://schemas.microsoft.com/office/drawing/2014/main" id="{2CF96872-975B-4D7C-B958-9776BAA29434}"/>
              </a:ext>
            </a:extLst>
          </p:cNvPr>
          <p:cNvCxnSpPr>
            <a:cxnSpLocks/>
          </p:cNvCxnSpPr>
          <p:nvPr/>
        </p:nvCxnSpPr>
        <p:spPr bwMode="auto">
          <a:xfrm flipH="1">
            <a:off x="3549136" y="6144604"/>
            <a:ext cx="914400" cy="0"/>
          </a:xfrm>
          <a:prstGeom prst="line">
            <a:avLst/>
          </a:prstGeom>
          <a:ln>
            <a:headEnd type="none" w="med" len="med"/>
            <a:tailEnd type="oval" w="med" len="med"/>
          </a:ln>
        </p:spPr>
        <p:style>
          <a:lnRef idx="1">
            <a:schemeClr val="accent2"/>
          </a:lnRef>
          <a:fillRef idx="0">
            <a:schemeClr val="accent2"/>
          </a:fillRef>
          <a:effectRef idx="0">
            <a:schemeClr val="accent2"/>
          </a:effectRef>
          <a:fontRef idx="minor">
            <a:schemeClr val="tx1"/>
          </a:fontRef>
        </p:style>
      </p:cxnSp>
      <p:cxnSp>
        <p:nvCxnSpPr>
          <p:cNvPr id="121" name="Straight Connector 120">
            <a:extLst>
              <a:ext uri="{FF2B5EF4-FFF2-40B4-BE49-F238E27FC236}">
                <a16:creationId xmlns:a16="http://schemas.microsoft.com/office/drawing/2014/main" id="{53D00242-5336-4B29-83E1-500F56708054}"/>
              </a:ext>
            </a:extLst>
          </p:cNvPr>
          <p:cNvCxnSpPr>
            <a:cxnSpLocks/>
          </p:cNvCxnSpPr>
          <p:nvPr/>
        </p:nvCxnSpPr>
        <p:spPr bwMode="auto">
          <a:xfrm flipH="1">
            <a:off x="3539045" y="3571512"/>
            <a:ext cx="914400" cy="1"/>
          </a:xfrm>
          <a:prstGeom prst="line">
            <a:avLst/>
          </a:prstGeom>
          <a:ln>
            <a:headEnd type="none" w="med" len="med"/>
            <a:tailEnd type="oval" w="med" len="med"/>
          </a:ln>
        </p:spPr>
        <p:style>
          <a:lnRef idx="1">
            <a:schemeClr val="accent2"/>
          </a:lnRef>
          <a:fillRef idx="0">
            <a:schemeClr val="accent2"/>
          </a:fillRef>
          <a:effectRef idx="0">
            <a:schemeClr val="accent2"/>
          </a:effectRef>
          <a:fontRef idx="minor">
            <a:schemeClr val="tx1"/>
          </a:fontRef>
        </p:style>
      </p:cxnSp>
      <p:grpSp>
        <p:nvGrpSpPr>
          <p:cNvPr id="42" name="Group 41">
            <a:extLst>
              <a:ext uri="{FF2B5EF4-FFF2-40B4-BE49-F238E27FC236}">
                <a16:creationId xmlns:a16="http://schemas.microsoft.com/office/drawing/2014/main" id="{5C2162B5-378C-4E09-A214-B980418616DC}"/>
              </a:ext>
            </a:extLst>
          </p:cNvPr>
          <p:cNvGrpSpPr/>
          <p:nvPr/>
        </p:nvGrpSpPr>
        <p:grpSpPr>
          <a:xfrm>
            <a:off x="4680756" y="4239066"/>
            <a:ext cx="5728088" cy="1312050"/>
            <a:chOff x="6528090" y="2726336"/>
            <a:chExt cx="6208945" cy="1004913"/>
          </a:xfrm>
        </p:grpSpPr>
        <p:sp>
          <p:nvSpPr>
            <p:cNvPr id="125" name="Shape">
              <a:extLst>
                <a:ext uri="{FF2B5EF4-FFF2-40B4-BE49-F238E27FC236}">
                  <a16:creationId xmlns:a16="http://schemas.microsoft.com/office/drawing/2014/main" id="{6E597DE0-422A-4CFE-B577-E65F54AFBE75}"/>
                </a:ext>
              </a:extLst>
            </p:cNvPr>
            <p:cNvSpPr/>
            <p:nvPr/>
          </p:nvSpPr>
          <p:spPr>
            <a:xfrm rot="16200000">
              <a:off x="7838937" y="1415808"/>
              <a:ext cx="1004594" cy="3626288"/>
            </a:xfrm>
            <a:prstGeom prst="round2SameRect">
              <a:avLst>
                <a:gd name="adj1" fmla="val 12525"/>
                <a:gd name="adj2" fmla="val 0"/>
              </a:avLst>
            </a:prstGeom>
            <a:solidFill>
              <a:schemeClr val="accent3">
                <a:lumMod val="75000"/>
              </a:schemeClr>
            </a:solidFill>
            <a:ln w="12700">
              <a:miter lim="400000"/>
            </a:ln>
          </p:spPr>
          <p:txBody>
            <a:bodyPr lIns="0" tIns="0" rIns="0" bIns="0" anchor="ctr"/>
            <a:lstStyle/>
            <a:p>
              <a:pPr marL="0" marR="0" lvl="0" indent="0" algn="l" defTabSz="554492"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2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sym typeface="Helvetica Neue Medium"/>
              </a:endParaRPr>
            </a:p>
          </p:txBody>
        </p:sp>
        <p:grpSp>
          <p:nvGrpSpPr>
            <p:cNvPr id="83" name="Group 82">
              <a:extLst>
                <a:ext uri="{FF2B5EF4-FFF2-40B4-BE49-F238E27FC236}">
                  <a16:creationId xmlns:a16="http://schemas.microsoft.com/office/drawing/2014/main" id="{740FA422-5AAB-4134-8841-EEFB824E60FD}"/>
                </a:ext>
              </a:extLst>
            </p:cNvPr>
            <p:cNvGrpSpPr/>
            <p:nvPr/>
          </p:nvGrpSpPr>
          <p:grpSpPr>
            <a:xfrm>
              <a:off x="6724281" y="2825426"/>
              <a:ext cx="2738337" cy="717284"/>
              <a:chOff x="6110057" y="1692171"/>
              <a:chExt cx="1716724" cy="736053"/>
            </a:xfrm>
          </p:grpSpPr>
          <p:sp>
            <p:nvSpPr>
              <p:cNvPr id="84" name="TextBox 372">
                <a:extLst>
                  <a:ext uri="{FF2B5EF4-FFF2-40B4-BE49-F238E27FC236}">
                    <a16:creationId xmlns:a16="http://schemas.microsoft.com/office/drawing/2014/main" id="{70183A51-E2B5-4282-8308-F6AAE5BC71D5}"/>
                  </a:ext>
                </a:extLst>
              </p:cNvPr>
              <p:cNvSpPr txBox="1"/>
              <p:nvPr/>
            </p:nvSpPr>
            <p:spPr>
              <a:xfrm>
                <a:off x="6110057" y="1896050"/>
                <a:ext cx="1716723" cy="532174"/>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CC EAL4+ &amp; FIPS 140-3 Certified Secure Controller family with Embedded Firmware designed for IoT strong authentication &amp; secure com’ channel</a:t>
                </a:r>
              </a:p>
            </p:txBody>
          </p:sp>
          <p:sp>
            <p:nvSpPr>
              <p:cNvPr id="85" name="TextBox 373">
                <a:extLst>
                  <a:ext uri="{FF2B5EF4-FFF2-40B4-BE49-F238E27FC236}">
                    <a16:creationId xmlns:a16="http://schemas.microsoft.com/office/drawing/2014/main" id="{1EE4B6AC-AFA9-480A-9A7B-EFD1C6657446}"/>
                  </a:ext>
                </a:extLst>
              </p:cNvPr>
              <p:cNvSpPr txBox="1"/>
              <p:nvPr/>
            </p:nvSpPr>
            <p:spPr>
              <a:xfrm>
                <a:off x="6338565" y="1692171"/>
                <a:ext cx="1488216" cy="169329"/>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VaultIC</a:t>
                </a:r>
                <a:r>
                  <a:rPr kumimoji="0" lang="en-US"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FAMILY</a:t>
                </a:r>
              </a:p>
            </p:txBody>
          </p:sp>
        </p:grpSp>
        <p:sp>
          <p:nvSpPr>
            <p:cNvPr id="98" name="Rectangle: Single Corner Snipped 97">
              <a:extLst>
                <a:ext uri="{FF2B5EF4-FFF2-40B4-BE49-F238E27FC236}">
                  <a16:creationId xmlns:a16="http://schemas.microsoft.com/office/drawing/2014/main" id="{72140664-E0D0-4A1A-989C-35AC6F634BB4}"/>
                </a:ext>
              </a:extLst>
            </p:cNvPr>
            <p:cNvSpPr/>
            <p:nvPr/>
          </p:nvSpPr>
          <p:spPr>
            <a:xfrm flipV="1">
              <a:off x="9896107" y="2726336"/>
              <a:ext cx="2840928" cy="1004136"/>
            </a:xfrm>
            <a:prstGeom prst="snip1Rect">
              <a:avLst>
                <a:gd name="adj" fmla="val 11744"/>
              </a:avLst>
            </a:prstGeom>
            <a:solidFill>
              <a:schemeClr val="accent3"/>
            </a:solidFill>
            <a:ln w="12700">
              <a:miter lim="400000"/>
            </a:ln>
            <a:effectLst>
              <a:outerShdw blurRad="190500" dist="38100" dir="2700000" algn="tl" rotWithShape="0">
                <a:prstClr val="black">
                  <a:alpha val="40000"/>
                </a:prstClr>
              </a:outerShdw>
            </a:effectLst>
          </p:spPr>
          <p:txBody>
            <a:bodyPr lIns="0" tIns="0" rIns="0" bIns="0"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Roboto" panose="02000000000000000000" pitchFamily="2" charset="0"/>
                <a:ea typeface="Roboto" panose="02000000000000000000" pitchFamily="2" charset="0"/>
                <a:cs typeface="+mn-cs"/>
              </a:endParaRPr>
            </a:p>
          </p:txBody>
        </p:sp>
        <p:sp>
          <p:nvSpPr>
            <p:cNvPr id="99" name="TextBox 372">
              <a:extLst>
                <a:ext uri="{FF2B5EF4-FFF2-40B4-BE49-F238E27FC236}">
                  <a16:creationId xmlns:a16="http://schemas.microsoft.com/office/drawing/2014/main" id="{21844F0F-DEDB-44CA-BB8E-EB1154203E66}"/>
                </a:ext>
              </a:extLst>
            </p:cNvPr>
            <p:cNvSpPr txBox="1"/>
            <p:nvPr/>
          </p:nvSpPr>
          <p:spPr>
            <a:xfrm>
              <a:off x="10129512" y="3022014"/>
              <a:ext cx="2315981" cy="388953"/>
            </a:xfrm>
            <a:prstGeom prst="rect">
              <a:avLst/>
            </a:prstGeom>
            <a:noFill/>
            <a:ln w="6350">
              <a:noFill/>
              <a:prstDash val="dash"/>
            </a:ln>
          </p:spPr>
          <p:txBody>
            <a:bodyPr wrap="square" lIns="0" tIns="0" rIns="0" bIns="0" rtlCol="0">
              <a:spAutoFit/>
            </a:bodyPr>
            <a:lstStyle>
              <a:defPPr>
                <a:defRPr lang="en-US"/>
              </a:defPPr>
              <a:lvl1pPr marL="171446" indent="-171446">
                <a:buFont typeface="Arial" panose="020B0604020202020204" pitchFamily="34" charset="0"/>
                <a:buChar char="•"/>
                <a:defRPr sz="1100">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965" marR="0" lvl="0" indent="-103965"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IoT Security</a:t>
              </a:r>
            </a:p>
            <a:p>
              <a:pPr marL="103965" marR="0" lvl="0" indent="-103965"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Device to Device Auth.</a:t>
              </a:r>
            </a:p>
            <a:p>
              <a:pPr marL="103965" marR="0" lvl="0" indent="-103965"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Device to Cloud Auth</a:t>
              </a:r>
              <a:r>
                <a:rPr kumimoji="0" lang="en-US" sz="105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t>
              </a:r>
            </a:p>
          </p:txBody>
        </p:sp>
        <p:grpSp>
          <p:nvGrpSpPr>
            <p:cNvPr id="7" name="Group 6">
              <a:extLst>
                <a:ext uri="{FF2B5EF4-FFF2-40B4-BE49-F238E27FC236}">
                  <a16:creationId xmlns:a16="http://schemas.microsoft.com/office/drawing/2014/main" id="{0E810563-3B18-48D1-B2B0-1C3A20421B5B}"/>
                </a:ext>
              </a:extLst>
            </p:cNvPr>
            <p:cNvGrpSpPr/>
            <p:nvPr/>
          </p:nvGrpSpPr>
          <p:grpSpPr>
            <a:xfrm>
              <a:off x="6682397" y="2762686"/>
              <a:ext cx="362111" cy="259328"/>
              <a:chOff x="6682397" y="3144839"/>
              <a:chExt cx="362111" cy="259328"/>
            </a:xfrm>
          </p:grpSpPr>
          <p:sp>
            <p:nvSpPr>
              <p:cNvPr id="72" name="Oval 71">
                <a:extLst>
                  <a:ext uri="{FF2B5EF4-FFF2-40B4-BE49-F238E27FC236}">
                    <a16:creationId xmlns:a16="http://schemas.microsoft.com/office/drawing/2014/main" id="{6B98644A-BCDA-4007-A126-02687DF72D6B}"/>
                  </a:ext>
                </a:extLst>
              </p:cNvPr>
              <p:cNvSpPr>
                <a:spLocks noChangeArrowheads="1"/>
              </p:cNvSpPr>
              <p:nvPr/>
            </p:nvSpPr>
            <p:spPr bwMode="auto">
              <a:xfrm>
                <a:off x="6682397" y="3144839"/>
                <a:ext cx="362111" cy="259328"/>
              </a:xfrm>
              <a:prstGeom prst="ellipse">
                <a:avLst/>
              </a:prstGeom>
              <a:solidFill>
                <a:schemeClr val="tx2"/>
              </a:solidFill>
              <a:ln w="12700" cap="flat">
                <a:solidFill>
                  <a:schemeClr val="tx1"/>
                </a:solidFill>
                <a:prstDash val="solid"/>
                <a:miter lim="800000"/>
                <a:headEnd/>
                <a:tailEnd/>
              </a:ln>
              <a:effectLst/>
            </p:spPr>
            <p:txBody>
              <a:bodyPr vert="horz" wrap="square" lIns="91434" tIns="45717" rIns="91434" bIns="4571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93" name="Picture 92">
                <a:extLst>
                  <a:ext uri="{FF2B5EF4-FFF2-40B4-BE49-F238E27FC236}">
                    <a16:creationId xmlns:a16="http://schemas.microsoft.com/office/drawing/2014/main" id="{CED233FB-C47F-4123-8BFC-D139C751BD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3666" y="3194603"/>
                <a:ext cx="222701" cy="162635"/>
              </a:xfrm>
              <a:prstGeom prst="rect">
                <a:avLst/>
              </a:prstGeom>
              <a:gradFill flip="none" rotWithShape="1">
                <a:gsLst>
                  <a:gs pos="0">
                    <a:srgbClr val="339AF0"/>
                  </a:gs>
                  <a:gs pos="100000">
                    <a:schemeClr val="accent1"/>
                  </a:gs>
                </a:gsLst>
                <a:lin ang="5400000" scaled="1"/>
                <a:tileRect/>
              </a:gradFill>
              <a:ln w="12700">
                <a:miter lim="400000"/>
              </a:ln>
            </p:spPr>
          </p:pic>
        </p:grpSp>
      </p:grpSp>
      <p:grpSp>
        <p:nvGrpSpPr>
          <p:cNvPr id="44" name="Group 43">
            <a:extLst>
              <a:ext uri="{FF2B5EF4-FFF2-40B4-BE49-F238E27FC236}">
                <a16:creationId xmlns:a16="http://schemas.microsoft.com/office/drawing/2014/main" id="{12F9F965-D2A1-4C59-A000-00C424F98B73}"/>
              </a:ext>
            </a:extLst>
          </p:cNvPr>
          <p:cNvGrpSpPr/>
          <p:nvPr/>
        </p:nvGrpSpPr>
        <p:grpSpPr>
          <a:xfrm>
            <a:off x="4672922" y="5730696"/>
            <a:ext cx="5727327" cy="856518"/>
            <a:chOff x="6529295" y="4879606"/>
            <a:chExt cx="6239592" cy="1004594"/>
          </a:xfrm>
          <a:solidFill>
            <a:schemeClr val="accent3"/>
          </a:solidFill>
        </p:grpSpPr>
        <p:sp>
          <p:nvSpPr>
            <p:cNvPr id="135" name="Shape">
              <a:extLst>
                <a:ext uri="{FF2B5EF4-FFF2-40B4-BE49-F238E27FC236}">
                  <a16:creationId xmlns:a16="http://schemas.microsoft.com/office/drawing/2014/main" id="{78637980-E4BB-4790-9E2B-E18B4058319E}"/>
                </a:ext>
              </a:extLst>
            </p:cNvPr>
            <p:cNvSpPr/>
            <p:nvPr/>
          </p:nvSpPr>
          <p:spPr>
            <a:xfrm rot="16200000">
              <a:off x="7853601" y="3555300"/>
              <a:ext cx="1004594" cy="3653206"/>
            </a:xfrm>
            <a:prstGeom prst="round2SameRect">
              <a:avLst>
                <a:gd name="adj1" fmla="val 12525"/>
                <a:gd name="adj2" fmla="val 0"/>
              </a:avLst>
            </a:prstGeom>
            <a:solidFill>
              <a:schemeClr val="accent3">
                <a:lumMod val="75000"/>
              </a:schemeClr>
            </a:solidFill>
            <a:ln w="12700">
              <a:miter lim="400000"/>
            </a:ln>
          </p:spPr>
          <p:txBody>
            <a:bodyPr lIns="0" tIns="0" rIns="0" bIns="0" anchor="ctr"/>
            <a:lstStyle/>
            <a:p>
              <a:pPr marL="0" marR="0" lvl="0" indent="0" algn="l" defTabSz="554492"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sym typeface="Helvetica Neue Medium"/>
              </a:endParaRPr>
            </a:p>
          </p:txBody>
        </p:sp>
        <p:sp>
          <p:nvSpPr>
            <p:cNvPr id="144" name="TextBox 373">
              <a:extLst>
                <a:ext uri="{FF2B5EF4-FFF2-40B4-BE49-F238E27FC236}">
                  <a16:creationId xmlns:a16="http://schemas.microsoft.com/office/drawing/2014/main" id="{DC0336A3-0BF0-427B-8F4D-FC7FD45A16F8}"/>
                </a:ext>
              </a:extLst>
            </p:cNvPr>
            <p:cNvSpPr txBox="1"/>
            <p:nvPr/>
          </p:nvSpPr>
          <p:spPr>
            <a:xfrm>
              <a:off x="7135741" y="4964873"/>
              <a:ext cx="2373845" cy="252690"/>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SCR FAMILY</a:t>
              </a:r>
            </a:p>
          </p:txBody>
        </p:sp>
        <p:sp>
          <p:nvSpPr>
            <p:cNvPr id="145" name="TextBox 372">
              <a:extLst>
                <a:ext uri="{FF2B5EF4-FFF2-40B4-BE49-F238E27FC236}">
                  <a16:creationId xmlns:a16="http://schemas.microsoft.com/office/drawing/2014/main" id="{465428F9-661E-4341-B44B-5AD97379832F}"/>
                </a:ext>
              </a:extLst>
            </p:cNvPr>
            <p:cNvSpPr txBox="1"/>
            <p:nvPr/>
          </p:nvSpPr>
          <p:spPr>
            <a:xfrm>
              <a:off x="6733669" y="5317665"/>
              <a:ext cx="2969141" cy="433183"/>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Full range of chips to build Smartcard readers</a:t>
              </a:r>
            </a:p>
          </p:txBody>
        </p:sp>
        <p:sp>
          <p:nvSpPr>
            <p:cNvPr id="139" name="Rectangle: Single Corner Snipped 138">
              <a:extLst>
                <a:ext uri="{FF2B5EF4-FFF2-40B4-BE49-F238E27FC236}">
                  <a16:creationId xmlns:a16="http://schemas.microsoft.com/office/drawing/2014/main" id="{1E4FF8D0-8929-4AFB-96B9-3F303F354CB9}"/>
                </a:ext>
              </a:extLst>
            </p:cNvPr>
            <p:cNvSpPr/>
            <p:nvPr/>
          </p:nvSpPr>
          <p:spPr>
            <a:xfrm flipV="1">
              <a:off x="9922919" y="4879606"/>
              <a:ext cx="2845968" cy="1004137"/>
            </a:xfrm>
            <a:prstGeom prst="snip1Rect">
              <a:avLst>
                <a:gd name="adj" fmla="val 11744"/>
              </a:avLst>
            </a:prstGeom>
            <a:grpFill/>
            <a:ln w="12700">
              <a:miter lim="400000"/>
            </a:ln>
            <a:effectLst>
              <a:outerShdw blurRad="190500" dist="38100" dir="2700000" algn="tl" rotWithShape="0">
                <a:prstClr val="black">
                  <a:alpha val="40000"/>
                </a:prstClr>
              </a:outerShdw>
            </a:effectLst>
          </p:spPr>
          <p:txBody>
            <a:bodyPr lIns="0" tIns="0" rIns="0" bIns="0"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Roboto" panose="02000000000000000000" pitchFamily="2" charset="0"/>
                <a:ea typeface="Roboto" panose="02000000000000000000" pitchFamily="2" charset="0"/>
                <a:cs typeface="+mn-cs"/>
              </a:endParaRPr>
            </a:p>
          </p:txBody>
        </p:sp>
        <p:sp>
          <p:nvSpPr>
            <p:cNvPr id="142" name="Circle: Hollow 141">
              <a:extLst>
                <a:ext uri="{FF2B5EF4-FFF2-40B4-BE49-F238E27FC236}">
                  <a16:creationId xmlns:a16="http://schemas.microsoft.com/office/drawing/2014/main" id="{B8CBE55F-09E2-4D63-BAA1-EC1764820445}"/>
                </a:ext>
              </a:extLst>
            </p:cNvPr>
            <p:cNvSpPr/>
            <p:nvPr/>
          </p:nvSpPr>
          <p:spPr>
            <a:xfrm>
              <a:off x="6733668" y="4927644"/>
              <a:ext cx="338703" cy="364644"/>
            </a:xfrm>
            <a:prstGeom prst="donut">
              <a:avLst>
                <a:gd name="adj" fmla="val 27804"/>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95" name="Picture 94">
              <a:extLst>
                <a:ext uri="{FF2B5EF4-FFF2-40B4-BE49-F238E27FC236}">
                  <a16:creationId xmlns:a16="http://schemas.microsoft.com/office/drawing/2014/main" id="{9F461562-0D1A-4FEF-85ED-CCC6E3702F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4880" y="5021084"/>
              <a:ext cx="193759" cy="193047"/>
            </a:xfrm>
            <a:prstGeom prst="rect">
              <a:avLst/>
            </a:prstGeom>
            <a:grpFill/>
            <a:ln>
              <a:noFill/>
            </a:ln>
          </p:spPr>
        </p:pic>
        <p:sp>
          <p:nvSpPr>
            <p:cNvPr id="105" name="TextBox 372">
              <a:extLst>
                <a:ext uri="{FF2B5EF4-FFF2-40B4-BE49-F238E27FC236}">
                  <a16:creationId xmlns:a16="http://schemas.microsoft.com/office/drawing/2014/main" id="{D70F3F93-2B00-49D4-AB46-8766097AA087}"/>
                </a:ext>
              </a:extLst>
            </p:cNvPr>
            <p:cNvSpPr txBox="1"/>
            <p:nvPr/>
          </p:nvSpPr>
          <p:spPr>
            <a:xfrm>
              <a:off x="10157509" y="5102222"/>
              <a:ext cx="2327722" cy="595626"/>
            </a:xfrm>
            <a:prstGeom prst="rect">
              <a:avLst/>
            </a:prstGeom>
            <a:grpFill/>
            <a:ln w="6350">
              <a:noFill/>
              <a:prstDash val="dash"/>
            </a:ln>
          </p:spPr>
          <p:txBody>
            <a:bodyPr wrap="square" lIns="0" tIns="0" rIns="0" bIns="0" rtlCol="0">
              <a:spAutoFit/>
            </a:bodyPr>
            <a:lstStyle>
              <a:defPPr>
                <a:defRPr lang="en-US"/>
              </a:defPPr>
              <a:lvl1pPr marL="171446" indent="-171446">
                <a:buFont typeface="Arial" panose="020B0604020202020204" pitchFamily="34" charset="0"/>
                <a:buChar char="•"/>
                <a:defRPr sz="1100">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965" marR="0" lvl="0" indent="-103965"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POS terminals</a:t>
              </a:r>
            </a:p>
            <a:p>
              <a:pPr marL="103965" marR="0" lvl="0" indent="-103965"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Portable readers</a:t>
              </a:r>
            </a:p>
            <a:p>
              <a:pPr marL="103965" marR="0" lvl="0" indent="-103965"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NFC enabled devices</a:t>
              </a:r>
              <a:endParaRPr kumimoji="0" lang="en-US" sz="12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nvGrpSpPr>
          <p:cNvPr id="41" name="Group 40">
            <a:extLst>
              <a:ext uri="{FF2B5EF4-FFF2-40B4-BE49-F238E27FC236}">
                <a16:creationId xmlns:a16="http://schemas.microsoft.com/office/drawing/2014/main" id="{084AF209-239B-45B5-A8EC-641B7991D788}"/>
              </a:ext>
            </a:extLst>
          </p:cNvPr>
          <p:cNvGrpSpPr/>
          <p:nvPr/>
        </p:nvGrpSpPr>
        <p:grpSpPr>
          <a:xfrm>
            <a:off x="4672922" y="3123283"/>
            <a:ext cx="5735926" cy="920532"/>
            <a:chOff x="6512404" y="1764146"/>
            <a:chExt cx="6223097" cy="893819"/>
          </a:xfrm>
        </p:grpSpPr>
        <p:sp>
          <p:nvSpPr>
            <p:cNvPr id="123" name="Shape">
              <a:extLst>
                <a:ext uri="{FF2B5EF4-FFF2-40B4-BE49-F238E27FC236}">
                  <a16:creationId xmlns:a16="http://schemas.microsoft.com/office/drawing/2014/main" id="{3D4C7283-9C0A-4134-BEB7-4B5622139595}"/>
                </a:ext>
              </a:extLst>
            </p:cNvPr>
            <p:cNvSpPr/>
            <p:nvPr/>
          </p:nvSpPr>
          <p:spPr>
            <a:xfrm rot="16200000">
              <a:off x="7880955" y="395595"/>
              <a:ext cx="892486" cy="3629587"/>
            </a:xfrm>
            <a:prstGeom prst="round2SameRect">
              <a:avLst>
                <a:gd name="adj1" fmla="val 12525"/>
                <a:gd name="adj2" fmla="val 0"/>
              </a:avLst>
            </a:prstGeom>
            <a:solidFill>
              <a:schemeClr val="accent3">
                <a:lumMod val="75000"/>
              </a:schemeClr>
            </a:solidFill>
            <a:ln w="12700">
              <a:miter lim="400000"/>
            </a:ln>
          </p:spPr>
          <p:txBody>
            <a:bodyPr lIns="0" tIns="0" rIns="0" bIns="0" anchor="ctr"/>
            <a:lstStyle/>
            <a:p>
              <a:pPr marL="0" marR="0" lvl="0" indent="0" algn="l" defTabSz="554492"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5C7CFA"/>
                </a:solidFill>
                <a:effectLst/>
                <a:uLnTx/>
                <a:uFillTx/>
                <a:latin typeface="Roboto" panose="02000000000000000000" pitchFamily="2" charset="0"/>
                <a:ea typeface="Roboto" panose="02000000000000000000" pitchFamily="2" charset="0"/>
                <a:cs typeface="+mn-cs"/>
                <a:sym typeface="Helvetica Neue Medium"/>
              </a:endParaRPr>
            </a:p>
          </p:txBody>
        </p:sp>
        <p:sp>
          <p:nvSpPr>
            <p:cNvPr id="76" name="Oval 75">
              <a:extLst>
                <a:ext uri="{FF2B5EF4-FFF2-40B4-BE49-F238E27FC236}">
                  <a16:creationId xmlns:a16="http://schemas.microsoft.com/office/drawing/2014/main" id="{3A7BFF53-5A32-46F0-B6D1-1024D9AB9F72}"/>
                </a:ext>
              </a:extLst>
            </p:cNvPr>
            <p:cNvSpPr>
              <a:spLocks noChangeArrowheads="1"/>
            </p:cNvSpPr>
            <p:nvPr/>
          </p:nvSpPr>
          <p:spPr bwMode="auto">
            <a:xfrm>
              <a:off x="6660808" y="1795068"/>
              <a:ext cx="333263" cy="299624"/>
            </a:xfrm>
            <a:prstGeom prst="ellipse">
              <a:avLst/>
            </a:prstGeom>
            <a:solidFill>
              <a:schemeClr val="tx2"/>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nvGrpSpPr>
            <p:cNvPr id="80" name="Group 79">
              <a:extLst>
                <a:ext uri="{FF2B5EF4-FFF2-40B4-BE49-F238E27FC236}">
                  <a16:creationId xmlns:a16="http://schemas.microsoft.com/office/drawing/2014/main" id="{BE97E017-F666-4BB1-BFE7-4E9DCE4EFA44}"/>
                </a:ext>
              </a:extLst>
            </p:cNvPr>
            <p:cNvGrpSpPr/>
            <p:nvPr/>
          </p:nvGrpSpPr>
          <p:grpSpPr>
            <a:xfrm>
              <a:off x="6701639" y="1835394"/>
              <a:ext cx="3050710" cy="618951"/>
              <a:chOff x="6094222" y="1521922"/>
              <a:chExt cx="1836804" cy="516373"/>
            </a:xfrm>
          </p:grpSpPr>
          <p:sp>
            <p:nvSpPr>
              <p:cNvPr id="81" name="TextBox 364">
                <a:extLst>
                  <a:ext uri="{FF2B5EF4-FFF2-40B4-BE49-F238E27FC236}">
                    <a16:creationId xmlns:a16="http://schemas.microsoft.com/office/drawing/2014/main" id="{23D6E907-FC56-4A0A-B701-114E484B5980}"/>
                  </a:ext>
                </a:extLst>
              </p:cNvPr>
              <p:cNvSpPr txBox="1"/>
              <p:nvPr/>
            </p:nvSpPr>
            <p:spPr>
              <a:xfrm>
                <a:off x="6094222" y="1764045"/>
                <a:ext cx="1836804" cy="274250"/>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CC EAL 5+ Certified Secure Controller family delivered with SDK for OS development</a:t>
                </a:r>
              </a:p>
            </p:txBody>
          </p:sp>
          <p:sp>
            <p:nvSpPr>
              <p:cNvPr id="82" name="TextBox 365">
                <a:extLst>
                  <a:ext uri="{FF2B5EF4-FFF2-40B4-BE49-F238E27FC236}">
                    <a16:creationId xmlns:a16="http://schemas.microsoft.com/office/drawing/2014/main" id="{C4A55B96-938D-49AB-9672-3BF18CF29498}"/>
                  </a:ext>
                </a:extLst>
              </p:cNvPr>
              <p:cNvSpPr txBox="1"/>
              <p:nvPr/>
            </p:nvSpPr>
            <p:spPr>
              <a:xfrm>
                <a:off x="6297060" y="1521922"/>
                <a:ext cx="1488216" cy="174523"/>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MS600X FAMILY</a:t>
                </a:r>
              </a:p>
            </p:txBody>
          </p:sp>
        </p:grpSp>
        <p:pic>
          <p:nvPicPr>
            <p:cNvPr id="96" name="Picture 95">
              <a:extLst>
                <a:ext uri="{FF2B5EF4-FFF2-40B4-BE49-F238E27FC236}">
                  <a16:creationId xmlns:a16="http://schemas.microsoft.com/office/drawing/2014/main" id="{E2B43F2A-E19F-4BCD-B102-27D8E9998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3372" y="1830939"/>
              <a:ext cx="220073" cy="219264"/>
            </a:xfrm>
            <a:prstGeom prst="rect">
              <a:avLst/>
            </a:prstGeom>
          </p:spPr>
        </p:pic>
        <p:sp>
          <p:nvSpPr>
            <p:cNvPr id="146" name="Rectangle: Single Corner Snipped 145">
              <a:extLst>
                <a:ext uri="{FF2B5EF4-FFF2-40B4-BE49-F238E27FC236}">
                  <a16:creationId xmlns:a16="http://schemas.microsoft.com/office/drawing/2014/main" id="{BF6E5D7F-5F44-47EE-9EFB-E6A3F1F4F67D}"/>
                </a:ext>
              </a:extLst>
            </p:cNvPr>
            <p:cNvSpPr/>
            <p:nvPr/>
          </p:nvSpPr>
          <p:spPr>
            <a:xfrm flipV="1">
              <a:off x="9891988" y="1765478"/>
              <a:ext cx="2843513" cy="892487"/>
            </a:xfrm>
            <a:prstGeom prst="snip1Rect">
              <a:avLst>
                <a:gd name="adj" fmla="val 11744"/>
              </a:avLst>
            </a:prstGeom>
            <a:solidFill>
              <a:schemeClr val="accent3"/>
            </a:solidFill>
            <a:ln w="12700">
              <a:miter lim="400000"/>
            </a:ln>
            <a:effectLst>
              <a:outerShdw blurRad="190500" dist="38100" dir="2700000" algn="tl" rotWithShape="0">
                <a:prstClr val="black">
                  <a:alpha val="40000"/>
                </a:prstClr>
              </a:outerShdw>
            </a:effectLst>
          </p:spPr>
          <p:txBody>
            <a:bodyPr lIns="0" tIns="0" rIns="0" bIns="0"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49" name="TextBox 372">
              <a:extLst>
                <a:ext uri="{FF2B5EF4-FFF2-40B4-BE49-F238E27FC236}">
                  <a16:creationId xmlns:a16="http://schemas.microsoft.com/office/drawing/2014/main" id="{EC95FF9B-E2EA-4C09-8A9A-FD6BB03CE6CB}"/>
                </a:ext>
              </a:extLst>
            </p:cNvPr>
            <p:cNvSpPr txBox="1"/>
            <p:nvPr/>
          </p:nvSpPr>
          <p:spPr>
            <a:xfrm>
              <a:off x="10125602" y="1953511"/>
              <a:ext cx="2318088" cy="493094"/>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38" marR="0" lvl="0" indent="-171438"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Secure Storage</a:t>
              </a:r>
            </a:p>
            <a:p>
              <a:pPr marL="171438" marR="0" lvl="0" indent="-171438"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Access Control</a:t>
              </a:r>
            </a:p>
            <a:p>
              <a:pPr marL="171438" marR="0" lvl="0" indent="-171438"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 Application</a:t>
              </a:r>
            </a:p>
          </p:txBody>
        </p:sp>
      </p:grpSp>
      <p:pic>
        <p:nvPicPr>
          <p:cNvPr id="6" name="Image 5">
            <a:extLst>
              <a:ext uri="{FF2B5EF4-FFF2-40B4-BE49-F238E27FC236}">
                <a16:creationId xmlns:a16="http://schemas.microsoft.com/office/drawing/2014/main" id="{D6BF8539-6A3E-4620-88F0-CCD4E02C23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1429" y="2807125"/>
            <a:ext cx="2430644" cy="1367238"/>
          </a:xfrm>
          <a:prstGeom prst="rect">
            <a:avLst/>
          </a:prstGeom>
        </p:spPr>
      </p:pic>
      <p:pic>
        <p:nvPicPr>
          <p:cNvPr id="9" name="Image 8">
            <a:extLst>
              <a:ext uri="{FF2B5EF4-FFF2-40B4-BE49-F238E27FC236}">
                <a16:creationId xmlns:a16="http://schemas.microsoft.com/office/drawing/2014/main" id="{5723936A-B4EC-403E-B7EC-47ABFC87573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6246" y="4174363"/>
            <a:ext cx="2109705" cy="1186710"/>
          </a:xfrm>
          <a:prstGeom prst="rect">
            <a:avLst/>
          </a:prstGeom>
        </p:spPr>
      </p:pic>
      <p:pic>
        <p:nvPicPr>
          <p:cNvPr id="11" name="Image 10">
            <a:extLst>
              <a:ext uri="{FF2B5EF4-FFF2-40B4-BE49-F238E27FC236}">
                <a16:creationId xmlns:a16="http://schemas.microsoft.com/office/drawing/2014/main" id="{B507D478-5882-4607-87BB-CBC4CE33C13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6371" y="5483785"/>
            <a:ext cx="2324670" cy="1307627"/>
          </a:xfrm>
          <a:prstGeom prst="rect">
            <a:avLst/>
          </a:prstGeom>
        </p:spPr>
      </p:pic>
      <p:sp>
        <p:nvSpPr>
          <p:cNvPr id="2" name="Title 1">
            <a:extLst>
              <a:ext uri="{FF2B5EF4-FFF2-40B4-BE49-F238E27FC236}">
                <a16:creationId xmlns:a16="http://schemas.microsoft.com/office/drawing/2014/main" id="{59A4D18F-FC0E-46C3-898F-E63CFD9C7DF3}"/>
              </a:ext>
            </a:extLst>
          </p:cNvPr>
          <p:cNvSpPr>
            <a:spLocks noGrp="1"/>
          </p:cNvSpPr>
          <p:nvPr>
            <p:ph type="title"/>
          </p:nvPr>
        </p:nvSpPr>
        <p:spPr>
          <a:xfrm>
            <a:off x="514580" y="148234"/>
            <a:ext cx="10742520" cy="850189"/>
          </a:xfrm>
        </p:spPr>
        <p:txBody>
          <a:bodyPr/>
          <a:lstStyle/>
          <a:p>
            <a:r>
              <a:rPr lang="en-US" sz="3600" b="1" spc="-6" dirty="0">
                <a:solidFill>
                  <a:srgbClr val="FFFFFF"/>
                </a:solidFill>
                <a:latin typeface="Calibri" panose="020F0502020204030204" pitchFamily="34" charset="0"/>
                <a:cs typeface="Calibri" panose="020F0502020204030204" pitchFamily="34" charset="0"/>
              </a:rPr>
              <a:t>SEALSQ Semiconductor &amp; Embedded Software</a:t>
            </a:r>
          </a:p>
        </p:txBody>
      </p:sp>
      <p:cxnSp>
        <p:nvCxnSpPr>
          <p:cNvPr id="39" name="Straight Connector 38">
            <a:extLst>
              <a:ext uri="{FF2B5EF4-FFF2-40B4-BE49-F238E27FC236}">
                <a16:creationId xmlns:a16="http://schemas.microsoft.com/office/drawing/2014/main" id="{76F53282-D146-4144-BCE2-D2B2EAB7AA87}"/>
              </a:ext>
            </a:extLst>
          </p:cNvPr>
          <p:cNvCxnSpPr>
            <a:cxnSpLocks/>
          </p:cNvCxnSpPr>
          <p:nvPr/>
        </p:nvCxnSpPr>
        <p:spPr bwMode="auto">
          <a:xfrm flipH="1">
            <a:off x="3544197" y="2394286"/>
            <a:ext cx="914400" cy="1"/>
          </a:xfrm>
          <a:prstGeom prst="line">
            <a:avLst/>
          </a:prstGeom>
          <a:ln>
            <a:headEnd type="none" w="med" len="med"/>
            <a:tailEnd type="oval" w="med" len="med"/>
          </a:ln>
        </p:spPr>
        <p:style>
          <a:lnRef idx="1">
            <a:schemeClr val="accent2"/>
          </a:lnRef>
          <a:fillRef idx="0">
            <a:schemeClr val="accent2"/>
          </a:fillRef>
          <a:effectRef idx="0">
            <a:schemeClr val="accent2"/>
          </a:effectRef>
          <a:fontRef idx="minor">
            <a:schemeClr val="tx1"/>
          </a:fontRef>
        </p:style>
      </p:cxnSp>
      <p:grpSp>
        <p:nvGrpSpPr>
          <p:cNvPr id="40" name="Group 39">
            <a:extLst>
              <a:ext uri="{FF2B5EF4-FFF2-40B4-BE49-F238E27FC236}">
                <a16:creationId xmlns:a16="http://schemas.microsoft.com/office/drawing/2014/main" id="{A24B2A08-7BB3-4F9A-8EDE-3DE1A5F08218}"/>
              </a:ext>
            </a:extLst>
          </p:cNvPr>
          <p:cNvGrpSpPr/>
          <p:nvPr/>
        </p:nvGrpSpPr>
        <p:grpSpPr>
          <a:xfrm>
            <a:off x="4657816" y="1844385"/>
            <a:ext cx="5751030" cy="1098159"/>
            <a:chOff x="6512405" y="1591672"/>
            <a:chExt cx="6148382" cy="1066290"/>
          </a:xfrm>
        </p:grpSpPr>
        <p:sp>
          <p:nvSpPr>
            <p:cNvPr id="43" name="Shape">
              <a:extLst>
                <a:ext uri="{FF2B5EF4-FFF2-40B4-BE49-F238E27FC236}">
                  <a16:creationId xmlns:a16="http://schemas.microsoft.com/office/drawing/2014/main" id="{D0CB3904-DBD9-4824-BCC8-2815FE6A00D5}"/>
                </a:ext>
              </a:extLst>
            </p:cNvPr>
            <p:cNvSpPr/>
            <p:nvPr/>
          </p:nvSpPr>
          <p:spPr>
            <a:xfrm rot="16200000">
              <a:off x="7768221" y="335856"/>
              <a:ext cx="1064960" cy="3576592"/>
            </a:xfrm>
            <a:prstGeom prst="round2SameRect">
              <a:avLst>
                <a:gd name="adj1" fmla="val 12525"/>
                <a:gd name="adj2" fmla="val 0"/>
              </a:avLst>
            </a:prstGeom>
            <a:solidFill>
              <a:schemeClr val="accent3">
                <a:lumMod val="75000"/>
              </a:schemeClr>
            </a:solidFill>
            <a:ln w="12700">
              <a:miter lim="400000"/>
            </a:ln>
          </p:spPr>
          <p:txBody>
            <a:bodyPr lIns="0" tIns="0" rIns="0" bIns="0" anchor="ctr"/>
            <a:lstStyle/>
            <a:p>
              <a:pPr marL="0" marR="0" lvl="0" indent="0" algn="l" defTabSz="554492"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5C7CFA"/>
                </a:solidFill>
                <a:effectLst/>
                <a:uLnTx/>
                <a:uFillTx/>
                <a:latin typeface="Roboto" panose="02000000000000000000" pitchFamily="2" charset="0"/>
                <a:ea typeface="Roboto" panose="02000000000000000000" pitchFamily="2" charset="0"/>
                <a:cs typeface="+mn-cs"/>
                <a:sym typeface="Helvetica Neue Medium"/>
              </a:endParaRPr>
            </a:p>
          </p:txBody>
        </p:sp>
        <p:sp>
          <p:nvSpPr>
            <p:cNvPr id="45" name="Oval 44">
              <a:extLst>
                <a:ext uri="{FF2B5EF4-FFF2-40B4-BE49-F238E27FC236}">
                  <a16:creationId xmlns:a16="http://schemas.microsoft.com/office/drawing/2014/main" id="{186AC97A-2DF0-4798-A9FD-C4B00388F236}"/>
                </a:ext>
              </a:extLst>
            </p:cNvPr>
            <p:cNvSpPr>
              <a:spLocks noChangeArrowheads="1"/>
            </p:cNvSpPr>
            <p:nvPr/>
          </p:nvSpPr>
          <p:spPr bwMode="auto">
            <a:xfrm>
              <a:off x="6660808" y="1795068"/>
              <a:ext cx="333263" cy="299624"/>
            </a:xfrm>
            <a:prstGeom prst="ellipse">
              <a:avLst/>
            </a:prstGeom>
            <a:solidFill>
              <a:schemeClr val="tx2"/>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nvGrpSpPr>
            <p:cNvPr id="46" name="Group 45">
              <a:extLst>
                <a:ext uri="{FF2B5EF4-FFF2-40B4-BE49-F238E27FC236}">
                  <a16:creationId xmlns:a16="http://schemas.microsoft.com/office/drawing/2014/main" id="{3180A4AB-E2AC-4CA4-800A-0A8D681FB9E0}"/>
                </a:ext>
              </a:extLst>
            </p:cNvPr>
            <p:cNvGrpSpPr/>
            <p:nvPr/>
          </p:nvGrpSpPr>
          <p:grpSpPr>
            <a:xfrm>
              <a:off x="6701639" y="1712335"/>
              <a:ext cx="3019554" cy="783314"/>
              <a:chOff x="6094221" y="1419260"/>
              <a:chExt cx="1818045" cy="653496"/>
            </a:xfrm>
          </p:grpSpPr>
          <p:sp>
            <p:nvSpPr>
              <p:cNvPr id="50" name="TextBox 364">
                <a:extLst>
                  <a:ext uri="{FF2B5EF4-FFF2-40B4-BE49-F238E27FC236}">
                    <a16:creationId xmlns:a16="http://schemas.microsoft.com/office/drawing/2014/main" id="{39471918-7809-4948-BD00-D6F96A983933}"/>
                  </a:ext>
                </a:extLst>
              </p:cNvPr>
              <p:cNvSpPr txBox="1"/>
              <p:nvPr/>
            </p:nvSpPr>
            <p:spPr>
              <a:xfrm>
                <a:off x="6094221" y="1661382"/>
                <a:ext cx="1818045" cy="411374"/>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CCEAL 5+ </a:t>
                </a:r>
                <a:r>
                  <a:rPr lang="en-US" sz="1100" dirty="0">
                    <a:solidFill>
                      <a:prstClr val="white"/>
                    </a:solidFill>
                    <a:latin typeface="Roboto" panose="02000000000000000000" pitchFamily="2" charset="0"/>
                    <a:ea typeface="Roboto" panose="02000000000000000000" pitchFamily="2" charset="0"/>
                  </a:rPr>
                  <a:t>RISC V</a:t>
                </a: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lang="en-US" sz="1100" dirty="0">
                    <a:solidFill>
                      <a:prstClr val="white"/>
                    </a:solidFill>
                    <a:latin typeface="Roboto" panose="02000000000000000000" pitchFamily="2" charset="0"/>
                    <a:ea typeface="Roboto" panose="02000000000000000000" pitchFamily="2" charset="0"/>
                  </a:rPr>
                  <a:t>Q</a:t>
                </a:r>
                <a:r>
                  <a:rPr kumimoji="0" lang="en-US" sz="1100"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uantum</a:t>
                </a: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Resistant Hardware platform with an </a:t>
                </a:r>
                <a:r>
                  <a:rPr kumimoji="0" lang="en-US" sz="11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optional TPM Stack firmware</a:t>
                </a:r>
              </a:p>
            </p:txBody>
          </p:sp>
          <p:sp>
            <p:nvSpPr>
              <p:cNvPr id="51" name="TextBox 365">
                <a:extLst>
                  <a:ext uri="{FF2B5EF4-FFF2-40B4-BE49-F238E27FC236}">
                    <a16:creationId xmlns:a16="http://schemas.microsoft.com/office/drawing/2014/main" id="{950A365E-2EE5-4721-88A6-CDD1E6361F7F}"/>
                  </a:ext>
                </a:extLst>
              </p:cNvPr>
              <p:cNvSpPr txBox="1"/>
              <p:nvPr/>
            </p:nvSpPr>
            <p:spPr>
              <a:xfrm>
                <a:off x="6297060" y="1419260"/>
                <a:ext cx="1488216" cy="174523"/>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Tx/>
                  <a:buFontTx/>
                  <a:buNone/>
                  <a:tabLst/>
                  <a:defRPr/>
                </a:pPr>
                <a:r>
                  <a:rPr lang="en-US" sz="1400" b="1" dirty="0">
                    <a:solidFill>
                      <a:prstClr val="white"/>
                    </a:solidFill>
                    <a:latin typeface="Roboto" panose="02000000000000000000" pitchFamily="2" charset="0"/>
                    <a:ea typeface="Roboto" panose="02000000000000000000" pitchFamily="2" charset="0"/>
                  </a:rPr>
                  <a:t>Post Quantum Chips</a:t>
                </a:r>
                <a:endParaRPr kumimoji="0" lang="en-US"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pic>
          <p:nvPicPr>
            <p:cNvPr id="47" name="Picture 46">
              <a:extLst>
                <a:ext uri="{FF2B5EF4-FFF2-40B4-BE49-F238E27FC236}">
                  <a16:creationId xmlns:a16="http://schemas.microsoft.com/office/drawing/2014/main" id="{EEDC1D2D-2861-4021-AB13-4AE09682EC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3372" y="1707876"/>
              <a:ext cx="220073" cy="219264"/>
            </a:xfrm>
            <a:prstGeom prst="rect">
              <a:avLst/>
            </a:prstGeom>
          </p:spPr>
        </p:pic>
        <p:sp>
          <p:nvSpPr>
            <p:cNvPr id="48" name="Rectangle: Single Corner Snipped 47">
              <a:extLst>
                <a:ext uri="{FF2B5EF4-FFF2-40B4-BE49-F238E27FC236}">
                  <a16:creationId xmlns:a16="http://schemas.microsoft.com/office/drawing/2014/main" id="{D7340755-2999-47CF-8D6E-DB19810B2609}"/>
                </a:ext>
              </a:extLst>
            </p:cNvPr>
            <p:cNvSpPr/>
            <p:nvPr/>
          </p:nvSpPr>
          <p:spPr>
            <a:xfrm flipV="1">
              <a:off x="9858791" y="1593001"/>
              <a:ext cx="2801996" cy="1064961"/>
            </a:xfrm>
            <a:prstGeom prst="snip1Rect">
              <a:avLst>
                <a:gd name="adj" fmla="val 11744"/>
              </a:avLst>
            </a:prstGeom>
            <a:solidFill>
              <a:schemeClr val="accent3"/>
            </a:solidFill>
            <a:ln w="12700">
              <a:miter lim="400000"/>
            </a:ln>
            <a:effectLst>
              <a:outerShdw blurRad="190500" dist="38100" dir="2700000" algn="tl" rotWithShape="0">
                <a:prstClr val="black">
                  <a:alpha val="40000"/>
                </a:prstClr>
              </a:outerShdw>
            </a:effectLst>
          </p:spPr>
          <p:txBody>
            <a:bodyPr lIns="0" tIns="0" rIns="0" bIns="0"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49" name="TextBox 372">
              <a:extLst>
                <a:ext uri="{FF2B5EF4-FFF2-40B4-BE49-F238E27FC236}">
                  <a16:creationId xmlns:a16="http://schemas.microsoft.com/office/drawing/2014/main" id="{6881117F-A3CF-4629-A601-C27D8F780025}"/>
                </a:ext>
              </a:extLst>
            </p:cNvPr>
            <p:cNvSpPr txBox="1"/>
            <p:nvPr/>
          </p:nvSpPr>
          <p:spPr>
            <a:xfrm>
              <a:off x="10063905" y="1801302"/>
              <a:ext cx="2464197" cy="657458"/>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38" marR="0" lvl="0" indent="-171438"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Secure Storage</a:t>
              </a:r>
            </a:p>
            <a:p>
              <a:pPr marL="171438" marR="0" lvl="0" indent="-171438"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Access Control</a:t>
              </a:r>
            </a:p>
            <a:p>
              <a:pPr marL="171438" marR="0" lvl="0" indent="-171438"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 Application</a:t>
              </a:r>
            </a:p>
            <a:p>
              <a:pPr marL="171438" marR="0" lvl="0" indent="-171438"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prstClr val="white"/>
                  </a:solidFill>
                  <a:latin typeface="Roboto" panose="02000000000000000000" pitchFamily="2" charset="0"/>
                  <a:ea typeface="Roboto" panose="02000000000000000000" pitchFamily="2" charset="0"/>
                </a:rPr>
                <a:t>TPM: PC, Tablets, Industrial</a:t>
              </a:r>
              <a:endPar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pic>
        <p:nvPicPr>
          <p:cNvPr id="3" name="Picture 2">
            <a:extLst>
              <a:ext uri="{FF2B5EF4-FFF2-40B4-BE49-F238E27FC236}">
                <a16:creationId xmlns:a16="http://schemas.microsoft.com/office/drawing/2014/main" id="{2D6A2927-B271-45AF-9BC9-6EAD6C9530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671558">
            <a:off x="943376" y="1591936"/>
            <a:ext cx="2176107" cy="1376241"/>
          </a:xfrm>
          <a:prstGeom prst="rect">
            <a:avLst/>
          </a:prstGeom>
        </p:spPr>
      </p:pic>
    </p:spTree>
    <p:extLst>
      <p:ext uri="{BB962C8B-B14F-4D97-AF65-F5344CB8AC3E}">
        <p14:creationId xmlns:p14="http://schemas.microsoft.com/office/powerpoint/2010/main" val="65227675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DF670-7360-FF2F-1868-CB208700EF25}"/>
            </a:ext>
          </a:extLst>
        </p:cNvPr>
        <p:cNvGrpSpPr/>
        <p:nvPr/>
      </p:nvGrpSpPr>
      <p:grpSpPr>
        <a:xfrm>
          <a:off x="0" y="0"/>
          <a:ext cx="0" cy="0"/>
          <a:chOff x="0" y="0"/>
          <a:chExt cx="0" cy="0"/>
        </a:xfrm>
      </p:grpSpPr>
      <p:sp>
        <p:nvSpPr>
          <p:cNvPr id="4" name="object 18">
            <a:extLst>
              <a:ext uri="{FF2B5EF4-FFF2-40B4-BE49-F238E27FC236}">
                <a16:creationId xmlns:a16="http://schemas.microsoft.com/office/drawing/2014/main" id="{D694B504-1830-3557-A2DA-26BC0EC761ED}"/>
              </a:ext>
            </a:extLst>
          </p:cNvPr>
          <p:cNvSpPr txBox="1">
            <a:spLocks/>
          </p:cNvSpPr>
          <p:nvPr/>
        </p:nvSpPr>
        <p:spPr>
          <a:xfrm>
            <a:off x="429766" y="274320"/>
            <a:ext cx="10393743" cy="561385"/>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a:spcBef>
                <a:spcPts val="58"/>
              </a:spcBef>
            </a:pPr>
            <a:r>
              <a:rPr lang="en-US" sz="3600" kern="0" spc="-6" dirty="0">
                <a:solidFill>
                  <a:srgbClr val="FFFFFF"/>
                </a:solidFill>
                <a:latin typeface="+mn-lt"/>
                <a:cs typeface="Calibri" panose="020F0502020204030204" pitchFamily="34" charset="0"/>
              </a:rPr>
              <a:t>New TPM Target Markets</a:t>
            </a:r>
          </a:p>
        </p:txBody>
      </p:sp>
      <p:grpSp>
        <p:nvGrpSpPr>
          <p:cNvPr id="2" name="Group 1">
            <a:extLst>
              <a:ext uri="{FF2B5EF4-FFF2-40B4-BE49-F238E27FC236}">
                <a16:creationId xmlns:a16="http://schemas.microsoft.com/office/drawing/2014/main" id="{E2363839-8952-C6F4-C58C-5B3029E4354D}"/>
              </a:ext>
            </a:extLst>
          </p:cNvPr>
          <p:cNvGrpSpPr/>
          <p:nvPr/>
        </p:nvGrpSpPr>
        <p:grpSpPr>
          <a:xfrm>
            <a:off x="3487314" y="1511475"/>
            <a:ext cx="2333979" cy="2402338"/>
            <a:chOff x="3487314" y="1511475"/>
            <a:chExt cx="2333979" cy="2402338"/>
          </a:xfrm>
          <a:effectLst>
            <a:outerShdw blurRad="50800" dist="38100" dir="2700000" algn="tl" rotWithShape="0">
              <a:prstClr val="black">
                <a:alpha val="40000"/>
              </a:prstClr>
            </a:outerShdw>
          </a:effectLst>
        </p:grpSpPr>
        <p:pic>
          <p:nvPicPr>
            <p:cNvPr id="32" name="Picture 31" descr="A computer on a desk&#10;&#10;Description automatically generated">
              <a:extLst>
                <a:ext uri="{FF2B5EF4-FFF2-40B4-BE49-F238E27FC236}">
                  <a16:creationId xmlns:a16="http://schemas.microsoft.com/office/drawing/2014/main" id="{E240521F-1AF0-3E3A-F08F-4BA3A0127B29}"/>
                </a:ext>
              </a:extLst>
            </p:cNvPr>
            <p:cNvPicPr>
              <a:picLocks noChangeAspect="1"/>
            </p:cNvPicPr>
            <p:nvPr/>
          </p:nvPicPr>
          <p:blipFill>
            <a:blip r:embed="rId2"/>
            <a:stretch>
              <a:fillRect/>
            </a:stretch>
          </p:blipFill>
          <p:spPr>
            <a:xfrm>
              <a:off x="3487314" y="1511475"/>
              <a:ext cx="2324385" cy="1405801"/>
            </a:xfrm>
            <a:prstGeom prst="rect">
              <a:avLst/>
            </a:prstGeom>
            <a:ln>
              <a:solidFill>
                <a:schemeClr val="bg1">
                  <a:lumMod val="75000"/>
                </a:schemeClr>
              </a:solidFill>
            </a:ln>
          </p:spPr>
        </p:pic>
        <p:sp>
          <p:nvSpPr>
            <p:cNvPr id="5" name="Rectangle 4">
              <a:extLst>
                <a:ext uri="{FF2B5EF4-FFF2-40B4-BE49-F238E27FC236}">
                  <a16:creationId xmlns:a16="http://schemas.microsoft.com/office/drawing/2014/main" id="{6625F965-F937-57F8-9672-5707BBFE1156}"/>
                </a:ext>
              </a:extLst>
            </p:cNvPr>
            <p:cNvSpPr/>
            <p:nvPr/>
          </p:nvSpPr>
          <p:spPr>
            <a:xfrm>
              <a:off x="3487314" y="2508012"/>
              <a:ext cx="2333979" cy="1405801"/>
            </a:xfrm>
            <a:prstGeom prst="rect">
              <a:avLst/>
            </a:prstGeom>
            <a:solidFill>
              <a:srgbClr val="5D7CF9"/>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PC &amp; Laptops</a:t>
              </a:r>
            </a:p>
          </p:txBody>
        </p:sp>
      </p:grpSp>
      <p:grpSp>
        <p:nvGrpSpPr>
          <p:cNvPr id="3" name="Group 2">
            <a:extLst>
              <a:ext uri="{FF2B5EF4-FFF2-40B4-BE49-F238E27FC236}">
                <a16:creationId xmlns:a16="http://schemas.microsoft.com/office/drawing/2014/main" id="{E73AAB5C-A33C-D159-4673-52CD514E04A2}"/>
              </a:ext>
            </a:extLst>
          </p:cNvPr>
          <p:cNvGrpSpPr/>
          <p:nvPr/>
        </p:nvGrpSpPr>
        <p:grpSpPr>
          <a:xfrm>
            <a:off x="6159871" y="1511475"/>
            <a:ext cx="2333979" cy="2402338"/>
            <a:chOff x="6159871" y="1511475"/>
            <a:chExt cx="2333979" cy="2402338"/>
          </a:xfrm>
          <a:effectLst>
            <a:outerShdw blurRad="50800" dist="38100" dir="2700000" algn="tl" rotWithShape="0">
              <a:prstClr val="black">
                <a:alpha val="40000"/>
              </a:prstClr>
            </a:outerShdw>
          </a:effectLst>
        </p:grpSpPr>
        <p:pic>
          <p:nvPicPr>
            <p:cNvPr id="20" name="Picture 19" descr="A person holding a tablet&#10;&#10;Description automatically generated">
              <a:extLst>
                <a:ext uri="{FF2B5EF4-FFF2-40B4-BE49-F238E27FC236}">
                  <a16:creationId xmlns:a16="http://schemas.microsoft.com/office/drawing/2014/main" id="{3C3311E1-7B41-F8D5-82DE-AA84D60D48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9871" y="1511475"/>
              <a:ext cx="2333979" cy="1612316"/>
            </a:xfrm>
            <a:prstGeom prst="rect">
              <a:avLst/>
            </a:prstGeom>
            <a:ln>
              <a:solidFill>
                <a:schemeClr val="bg1">
                  <a:lumMod val="75000"/>
                </a:schemeClr>
              </a:solidFill>
            </a:ln>
          </p:spPr>
        </p:pic>
        <p:sp>
          <p:nvSpPr>
            <p:cNvPr id="12" name="Rectangle 11">
              <a:extLst>
                <a:ext uri="{FF2B5EF4-FFF2-40B4-BE49-F238E27FC236}">
                  <a16:creationId xmlns:a16="http://schemas.microsoft.com/office/drawing/2014/main" id="{061F9AE0-F796-EE54-26EA-A1E313BA823F}"/>
                </a:ext>
              </a:extLst>
            </p:cNvPr>
            <p:cNvSpPr/>
            <p:nvPr/>
          </p:nvSpPr>
          <p:spPr>
            <a:xfrm>
              <a:off x="6159871" y="2508012"/>
              <a:ext cx="2333979" cy="1405801"/>
            </a:xfrm>
            <a:prstGeom prst="rect">
              <a:avLst/>
            </a:prstGeom>
            <a:solidFill>
              <a:srgbClr val="5D7CF9"/>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Tablets</a:t>
              </a:r>
            </a:p>
          </p:txBody>
        </p:sp>
      </p:grpSp>
      <p:grpSp>
        <p:nvGrpSpPr>
          <p:cNvPr id="7" name="Group 6">
            <a:extLst>
              <a:ext uri="{FF2B5EF4-FFF2-40B4-BE49-F238E27FC236}">
                <a16:creationId xmlns:a16="http://schemas.microsoft.com/office/drawing/2014/main" id="{5EC992B8-4323-1AAA-E76F-43F2149CA365}"/>
              </a:ext>
            </a:extLst>
          </p:cNvPr>
          <p:cNvGrpSpPr/>
          <p:nvPr/>
        </p:nvGrpSpPr>
        <p:grpSpPr>
          <a:xfrm>
            <a:off x="4811110" y="4181342"/>
            <a:ext cx="2333979" cy="2402338"/>
            <a:chOff x="4811110" y="4181342"/>
            <a:chExt cx="2333979" cy="2402338"/>
          </a:xfrm>
          <a:effectLst>
            <a:outerShdw blurRad="50800" dist="38100" dir="2700000" algn="tl" rotWithShape="0">
              <a:prstClr val="black">
                <a:alpha val="40000"/>
              </a:prstClr>
            </a:outerShdw>
          </a:effectLst>
        </p:grpSpPr>
        <p:pic>
          <p:nvPicPr>
            <p:cNvPr id="34" name="Picture 33" descr="A black rectangular device with a usb port&#10;&#10;Description automatically generated">
              <a:extLst>
                <a:ext uri="{FF2B5EF4-FFF2-40B4-BE49-F238E27FC236}">
                  <a16:creationId xmlns:a16="http://schemas.microsoft.com/office/drawing/2014/main" id="{605EBA27-61A6-F043-9130-AC33DA2E24B2}"/>
                </a:ext>
              </a:extLst>
            </p:cNvPr>
            <p:cNvPicPr>
              <a:picLocks noChangeAspect="1"/>
            </p:cNvPicPr>
            <p:nvPr/>
          </p:nvPicPr>
          <p:blipFill>
            <a:blip r:embed="rId4"/>
            <a:stretch>
              <a:fillRect/>
            </a:stretch>
          </p:blipFill>
          <p:spPr>
            <a:xfrm>
              <a:off x="4811110" y="4181342"/>
              <a:ext cx="2333979" cy="1244622"/>
            </a:xfrm>
            <a:prstGeom prst="rect">
              <a:avLst/>
            </a:prstGeom>
            <a:ln>
              <a:solidFill>
                <a:schemeClr val="bg1">
                  <a:lumMod val="75000"/>
                </a:schemeClr>
              </a:solidFill>
            </a:ln>
          </p:spPr>
        </p:pic>
        <p:sp>
          <p:nvSpPr>
            <p:cNvPr id="24" name="Rectangle 23">
              <a:extLst>
                <a:ext uri="{FF2B5EF4-FFF2-40B4-BE49-F238E27FC236}">
                  <a16:creationId xmlns:a16="http://schemas.microsoft.com/office/drawing/2014/main" id="{6107AA95-42FD-89DF-8194-50EA4FB5FCA8}"/>
                </a:ext>
              </a:extLst>
            </p:cNvPr>
            <p:cNvSpPr/>
            <p:nvPr/>
          </p:nvSpPr>
          <p:spPr>
            <a:xfrm>
              <a:off x="4811110" y="5177879"/>
              <a:ext cx="2333979" cy="1405801"/>
            </a:xfrm>
            <a:prstGeom prst="rect">
              <a:avLst/>
            </a:prstGeom>
            <a:solidFill>
              <a:srgbClr val="5D7CF9"/>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Data Storage</a:t>
              </a:r>
            </a:p>
          </p:txBody>
        </p:sp>
      </p:grpSp>
      <p:grpSp>
        <p:nvGrpSpPr>
          <p:cNvPr id="8" name="Group 7">
            <a:extLst>
              <a:ext uri="{FF2B5EF4-FFF2-40B4-BE49-F238E27FC236}">
                <a16:creationId xmlns:a16="http://schemas.microsoft.com/office/drawing/2014/main" id="{C14185D2-D14C-0A93-540F-8B4E2939D1B4}"/>
              </a:ext>
            </a:extLst>
          </p:cNvPr>
          <p:cNvGrpSpPr/>
          <p:nvPr/>
        </p:nvGrpSpPr>
        <p:grpSpPr>
          <a:xfrm>
            <a:off x="7553503" y="4181342"/>
            <a:ext cx="2333979" cy="2402338"/>
            <a:chOff x="7553503" y="4181342"/>
            <a:chExt cx="2333979" cy="2402338"/>
          </a:xfrm>
          <a:effectLst>
            <a:outerShdw blurRad="50800" dist="38100" dir="2700000" algn="tl" rotWithShape="0">
              <a:prstClr val="black">
                <a:alpha val="40000"/>
              </a:prstClr>
            </a:outerShdw>
          </a:effectLst>
        </p:grpSpPr>
        <p:pic>
          <p:nvPicPr>
            <p:cNvPr id="39" name="Picture 38">
              <a:extLst>
                <a:ext uri="{FF2B5EF4-FFF2-40B4-BE49-F238E27FC236}">
                  <a16:creationId xmlns:a16="http://schemas.microsoft.com/office/drawing/2014/main" id="{8E244306-01A5-BA68-7C0C-1C29BC74731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553503" y="4181342"/>
              <a:ext cx="2333979" cy="1227303"/>
            </a:xfrm>
            <a:prstGeom prst="rect">
              <a:avLst/>
            </a:prstGeom>
            <a:ln>
              <a:solidFill>
                <a:schemeClr val="bg1">
                  <a:lumMod val="75000"/>
                </a:schemeClr>
              </a:solidFill>
            </a:ln>
          </p:spPr>
        </p:pic>
        <p:sp>
          <p:nvSpPr>
            <p:cNvPr id="26" name="Rectangle 25">
              <a:extLst>
                <a:ext uri="{FF2B5EF4-FFF2-40B4-BE49-F238E27FC236}">
                  <a16:creationId xmlns:a16="http://schemas.microsoft.com/office/drawing/2014/main" id="{41CE7513-AE89-E8A2-A7C6-CC027C7CA9E8}"/>
                </a:ext>
              </a:extLst>
            </p:cNvPr>
            <p:cNvSpPr/>
            <p:nvPr/>
          </p:nvSpPr>
          <p:spPr>
            <a:xfrm>
              <a:off x="7553503" y="5177879"/>
              <a:ext cx="2333979" cy="1405801"/>
            </a:xfrm>
            <a:prstGeom prst="rect">
              <a:avLst/>
            </a:prstGeom>
            <a:solidFill>
              <a:srgbClr val="5D7CF9"/>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Hardware Security Modules (HSMs) </a:t>
              </a:r>
            </a:p>
          </p:txBody>
        </p:sp>
      </p:grpSp>
      <p:grpSp>
        <p:nvGrpSpPr>
          <p:cNvPr id="6" name="Group 5">
            <a:extLst>
              <a:ext uri="{FF2B5EF4-FFF2-40B4-BE49-F238E27FC236}">
                <a16:creationId xmlns:a16="http://schemas.microsoft.com/office/drawing/2014/main" id="{AAA808F8-65DA-A224-DFD7-3B8A9EA3967C}"/>
              </a:ext>
            </a:extLst>
          </p:cNvPr>
          <p:cNvGrpSpPr/>
          <p:nvPr/>
        </p:nvGrpSpPr>
        <p:grpSpPr>
          <a:xfrm>
            <a:off x="8832429" y="1511475"/>
            <a:ext cx="2333980" cy="2402338"/>
            <a:chOff x="8832429" y="1511475"/>
            <a:chExt cx="2333980" cy="2402338"/>
          </a:xfrm>
          <a:effectLst>
            <a:outerShdw blurRad="50800" dist="38100" dir="2700000" algn="tl" rotWithShape="0">
              <a:prstClr val="black">
                <a:alpha val="40000"/>
              </a:prstClr>
            </a:outerShdw>
          </a:effectLst>
        </p:grpSpPr>
        <p:sp>
          <p:nvSpPr>
            <p:cNvPr id="21" name="Rectangle 20">
              <a:extLst>
                <a:ext uri="{FF2B5EF4-FFF2-40B4-BE49-F238E27FC236}">
                  <a16:creationId xmlns:a16="http://schemas.microsoft.com/office/drawing/2014/main" id="{225786E3-9E4E-E96F-C602-CF038D24E512}"/>
                </a:ext>
              </a:extLst>
            </p:cNvPr>
            <p:cNvSpPr/>
            <p:nvPr/>
          </p:nvSpPr>
          <p:spPr>
            <a:xfrm>
              <a:off x="8832429" y="2508012"/>
              <a:ext cx="2333979" cy="1405801"/>
            </a:xfrm>
            <a:prstGeom prst="rect">
              <a:avLst/>
            </a:prstGeom>
            <a:solidFill>
              <a:srgbClr val="5D7CF9"/>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USB Authentication Dongles</a:t>
              </a:r>
            </a:p>
          </p:txBody>
        </p:sp>
        <p:pic>
          <p:nvPicPr>
            <p:cNvPr id="38" name="Picture 37">
              <a:extLst>
                <a:ext uri="{FF2B5EF4-FFF2-40B4-BE49-F238E27FC236}">
                  <a16:creationId xmlns:a16="http://schemas.microsoft.com/office/drawing/2014/main" id="{4A5F9B8B-6360-09EB-32CD-28BC9D7416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32430" y="1511475"/>
              <a:ext cx="2333979" cy="1076373"/>
            </a:xfrm>
            <a:prstGeom prst="rect">
              <a:avLst/>
            </a:prstGeom>
            <a:ln>
              <a:solidFill>
                <a:schemeClr val="bg1">
                  <a:lumMod val="75000"/>
                </a:schemeClr>
              </a:solidFill>
            </a:ln>
          </p:spPr>
        </p:pic>
      </p:grpSp>
      <p:sp>
        <p:nvSpPr>
          <p:cNvPr id="40" name="TextBox 39">
            <a:extLst>
              <a:ext uri="{FF2B5EF4-FFF2-40B4-BE49-F238E27FC236}">
                <a16:creationId xmlns:a16="http://schemas.microsoft.com/office/drawing/2014/main" id="{C01E606D-C573-99D0-1CAD-DE938BFAF316}"/>
              </a:ext>
            </a:extLst>
          </p:cNvPr>
          <p:cNvSpPr txBox="1"/>
          <p:nvPr/>
        </p:nvSpPr>
        <p:spPr>
          <a:xfrm>
            <a:off x="0" y="1115568"/>
            <a:ext cx="3282696" cy="5742432"/>
          </a:xfrm>
          <a:prstGeom prst="rect">
            <a:avLst/>
          </a:prstGeom>
          <a:solidFill>
            <a:schemeClr val="bg1">
              <a:lumMod val="95000"/>
            </a:schemeClr>
          </a:solidFill>
        </p:spPr>
        <p:txBody>
          <a:bodyPr vert="horz" wrap="square" lIns="0" tIns="0" rIns="0" bIns="0" rtlCol="0" anchor="ctr" anchorCtr="0">
            <a:noAutofit/>
          </a:bodyPr>
          <a:lstStyle/>
          <a:p>
            <a:pPr algn="ctr"/>
            <a:r>
              <a:rPr lang="en-US" sz="2400" b="1" dirty="0">
                <a:solidFill>
                  <a:schemeClr val="accent3"/>
                </a:solidFill>
                <a:latin typeface="+mj-lt"/>
              </a:rPr>
              <a:t>TAM: 500M$</a:t>
            </a:r>
          </a:p>
          <a:p>
            <a:pPr algn="ctr"/>
            <a:r>
              <a:rPr lang="en-US" sz="2400" b="1" dirty="0">
                <a:solidFill>
                  <a:schemeClr val="accent3"/>
                </a:solidFill>
                <a:latin typeface="+mj-lt"/>
              </a:rPr>
              <a:t>CAGR: 15%</a:t>
            </a:r>
          </a:p>
        </p:txBody>
      </p:sp>
    </p:spTree>
    <p:extLst>
      <p:ext uri="{BB962C8B-B14F-4D97-AF65-F5344CB8AC3E}">
        <p14:creationId xmlns:p14="http://schemas.microsoft.com/office/powerpoint/2010/main" val="3615130118"/>
      </p:ext>
    </p:extLst>
  </p:cSld>
  <p:clrMapOvr>
    <a:masterClrMapping/>
  </p:clrMapOvr>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1F497D"/>
      </a:dk2>
      <a:lt2>
        <a:srgbClr val="EEECE1"/>
      </a:lt2>
      <a:accent1>
        <a:srgbClr val="7950F2"/>
      </a:accent1>
      <a:accent2>
        <a:srgbClr val="5C7CFA"/>
      </a:accent2>
      <a:accent3>
        <a:srgbClr val="339AF0"/>
      </a:accent3>
      <a:accent4>
        <a:srgbClr val="8064A2"/>
      </a:accent4>
      <a:accent5>
        <a:srgbClr val="4BACC6"/>
      </a:accent5>
      <a:accent6>
        <a:srgbClr val="F79646"/>
      </a:accent6>
      <a:hlink>
        <a:srgbClr val="0000FF"/>
      </a:hlink>
      <a:folHlink>
        <a:srgbClr val="800080"/>
      </a:folHlink>
    </a:clrScheme>
    <a:fontScheme name="Personnalisé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0" bIns="0" rtlCol="0" anchor="b" anchorCtr="0">
        <a:noAutofit/>
      </a:bodyPr>
      <a:lstStyle>
        <a:defPPr algn="l">
          <a:defRPr sz="2000" dirty="0" err="1">
            <a:solidFill>
              <a:schemeClr val="tx1"/>
            </a:solidFill>
          </a:defRPr>
        </a:defPPr>
      </a:lstStyle>
    </a:txDef>
  </a:objectDefaults>
  <a:extraClrSchemeLst/>
  <a:extLst>
    <a:ext uri="{05A4C25C-085E-4340-85A3-A5531E510DB2}">
      <thm15:themeFamily xmlns:thm15="http://schemas.microsoft.com/office/thememl/2012/main" name="powerpoint template - SEAL SQ" id="{16CFBF4A-302E-4FBB-944A-52892CF80F78}" vid="{86DE4944-1A8C-40E3-8EC4-248DA51998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C8BE0C86715BC46A92802C1C81CBD8E" ma:contentTypeVersion="14" ma:contentTypeDescription="Ein neues Dokument erstellen." ma:contentTypeScope="" ma:versionID="d9660d7b0611f744d0d99505ffc7a922">
  <xsd:schema xmlns:xsd="http://www.w3.org/2001/XMLSchema" xmlns:xs="http://www.w3.org/2001/XMLSchema" xmlns:p="http://schemas.microsoft.com/office/2006/metadata/properties" xmlns:ns3="b514e110-857a-45a2-a515-f7761c6bac71" xmlns:ns4="b33ee696-f833-46e2-9517-c2352ca1fa64" targetNamespace="http://schemas.microsoft.com/office/2006/metadata/properties" ma:root="true" ma:fieldsID="c9cb145e9e670ee4f2ff06357336b8be" ns3:_="" ns4:_="">
    <xsd:import namespace="b514e110-857a-45a2-a515-f7761c6bac71"/>
    <xsd:import namespace="b33ee696-f833-46e2-9517-c2352ca1fa6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14e110-857a-45a2-a515-f7761c6bac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3ee696-f833-46e2-9517-c2352ca1fa64"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element name="SharingHintHash" ma:index="18"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D1C80B-6654-47B7-A02B-DB7FC586F7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14e110-857a-45a2-a515-f7761c6bac71"/>
    <ds:schemaRef ds:uri="b33ee696-f833-46e2-9517-c2352ca1fa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566626-EDA8-40CF-B2F0-10A7869ED2FF}">
  <ds:schemaRefs>
    <ds:schemaRef ds:uri="http://purl.org/dc/elements/1.1/"/>
    <ds:schemaRef ds:uri="http://purl.org/dc/terms/"/>
    <ds:schemaRef ds:uri="http://schemas.microsoft.com/office/2006/documentManagement/types"/>
    <ds:schemaRef ds:uri="b514e110-857a-45a2-a515-f7761c6bac71"/>
    <ds:schemaRef ds:uri="http://www.w3.org/XML/1998/namespace"/>
    <ds:schemaRef ds:uri="http://schemas.microsoft.com/office/2006/metadata/properties"/>
    <ds:schemaRef ds:uri="http://schemas.openxmlformats.org/package/2006/metadata/core-properties"/>
    <ds:schemaRef ds:uri="http://purl.org/dc/dcmitype/"/>
    <ds:schemaRef ds:uri="http://schemas.microsoft.com/office/infopath/2007/PartnerControls"/>
    <ds:schemaRef ds:uri="b33ee696-f833-46e2-9517-c2352ca1fa64"/>
  </ds:schemaRefs>
</ds:datastoreItem>
</file>

<file path=customXml/itemProps3.xml><?xml version="1.0" encoding="utf-8"?>
<ds:datastoreItem xmlns:ds="http://schemas.openxmlformats.org/officeDocument/2006/customXml" ds:itemID="{AE6445BB-8FCC-48BA-9718-971017B126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12851</TotalTime>
  <Words>5370</Words>
  <Application>Microsoft Office PowerPoint</Application>
  <PresentationFormat>Widescreen</PresentationFormat>
  <Paragraphs>1605</Paragraphs>
  <Slides>51</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ＭＳ Ｐゴシック</vt:lpstr>
      <vt:lpstr>Arial</vt:lpstr>
      <vt:lpstr>Calibri</vt:lpstr>
      <vt:lpstr>Century Gothic</vt:lpstr>
      <vt:lpstr>Courier New</vt:lpstr>
      <vt:lpstr>Roboto</vt:lpstr>
      <vt:lpstr>Roboto Medium</vt:lpstr>
      <vt:lpstr>Wingdings</vt:lpstr>
      <vt:lpstr>Thème Office</vt:lpstr>
      <vt:lpstr>PowerPoint Presentation</vt:lpstr>
      <vt:lpstr>PowerPoint Presentation</vt:lpstr>
      <vt:lpstr>PowerPoint Presentation</vt:lpstr>
      <vt:lpstr>PowerPoint Presentation</vt:lpstr>
      <vt:lpstr>SEALSQ: Investment Highlights</vt:lpstr>
      <vt:lpstr>PowerPoint Presentation</vt:lpstr>
      <vt:lpstr>PowerPoint Presentation</vt:lpstr>
      <vt:lpstr>SEALSQ Semiconductor &amp; Embedded Software</vt:lpstr>
      <vt:lpstr>PowerPoint Presentation</vt:lpstr>
      <vt:lpstr>Where We Stand Today</vt:lpstr>
      <vt:lpstr>SEALSQ Quantum Resistant Trust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SEALSQ: Post-Quantum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SEALSQ Investment Roadmap</vt:lpstr>
      <vt:lpstr>WeCan Group Investment</vt:lpstr>
      <vt:lpstr>Exclusive Agreement to Acquire 100% of IC’ALPS</vt:lpstr>
      <vt:lpstr>Strategic Synergies with IC’ALPS</vt:lpstr>
      <vt:lpstr>PowerPoint Presentation</vt:lpstr>
      <vt:lpstr>PowerPoint Presentation</vt:lpstr>
      <vt:lpstr>PowerPoint Presentation</vt:lpstr>
      <vt:lpstr>FY 2024 Financial Overview</vt:lpstr>
      <vt:lpstr>2025 Outlook</vt:lpstr>
      <vt:lpstr>Strategy for 2025 and Beyond</vt:lpstr>
      <vt:lpstr>PowerPoint Presentation</vt:lpstr>
      <vt:lpstr>PowerPoint Presentation</vt:lpstr>
      <vt:lpstr>PowerPoint Presentation</vt:lpstr>
      <vt:lpstr>PowerPoint Presentation</vt:lpstr>
      <vt:lpstr>Contact Us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Branddy Spence</dc:creator>
  <cp:lastModifiedBy>Lena Cati</cp:lastModifiedBy>
  <cp:revision>1103</cp:revision>
  <cp:lastPrinted>2025-02-24T15:05:46Z</cp:lastPrinted>
  <dcterms:created xsi:type="dcterms:W3CDTF">2021-05-10T15:25:28Z</dcterms:created>
  <dcterms:modified xsi:type="dcterms:W3CDTF">2025-05-15T11:48:30Z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0x010100CC8BE0C86715BC46A92802C1C81CBD8E</vt:lpwstr>
  </property>
</Properties>
</file>