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4"/>
  </p:notesMasterIdLst>
  <p:handoutMasterIdLst>
    <p:handoutMasterId r:id="rId5"/>
  </p:handoutMasterIdLst>
  <p:sldIdLst>
    <p:sldId id="290" r:id="rId2"/>
    <p:sldId id="292" r:id="rId3"/>
  </p:sldIdLst>
  <p:sldSz cx="6858000" cy="9144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5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3E1"/>
    <a:srgbClr val="987FF5"/>
    <a:srgbClr val="7553F1"/>
    <a:srgbClr val="339AF0"/>
    <a:srgbClr val="7A8187"/>
    <a:srgbClr val="665E60"/>
    <a:srgbClr val="44546A"/>
    <a:srgbClr val="D7031C"/>
    <a:srgbClr val="CC2027"/>
    <a:srgbClr val="0E5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7978" autoAdjust="0"/>
  </p:normalViewPr>
  <p:slideViewPr>
    <p:cSldViewPr snapToGrid="0">
      <p:cViewPr>
        <p:scale>
          <a:sx n="90" d="100"/>
          <a:sy n="90" d="100"/>
        </p:scale>
        <p:origin x="1814" y="-2050"/>
      </p:cViewPr>
      <p:guideLst>
        <p:guide orient="horz" pos="3136"/>
        <p:guide pos="2160"/>
        <p:guide orient="horz" pos="5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5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8F9AA-4F2B-4D74-8A04-DA474313E519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25913B1B-88F4-4075-A817-906197193B60}">
      <dgm:prSet phldrT="[Text]" custT="1"/>
      <dgm:spPr/>
      <dgm:t>
        <a:bodyPr/>
        <a:lstStyle/>
        <a:p>
          <a:r>
            <a:rPr lang="en-US" sz="1050" b="1">
              <a:latin typeface="+mj-lt"/>
            </a:rPr>
            <a:t>Expand </a:t>
          </a:r>
        </a:p>
        <a:p>
          <a:r>
            <a:rPr lang="en-US" sz="1050" b="1">
              <a:latin typeface="+mj-lt"/>
            </a:rPr>
            <a:t>US Presence</a:t>
          </a:r>
          <a:endParaRPr lang="en-US" sz="1050" dirty="0"/>
        </a:p>
      </dgm:t>
    </dgm:pt>
    <dgm:pt modelId="{13DEB44E-33AC-4289-8BA5-E9152A287E44}" type="parTrans" cxnId="{4D71D98B-597A-4600-B103-B1BA5EEEBD20}">
      <dgm:prSet/>
      <dgm:spPr/>
      <dgm:t>
        <a:bodyPr/>
        <a:lstStyle/>
        <a:p>
          <a:endParaRPr lang="en-US" sz="2400"/>
        </a:p>
      </dgm:t>
    </dgm:pt>
    <dgm:pt modelId="{2392ABEB-0987-4AA8-9784-4E31FEDCF662}" type="sibTrans" cxnId="{4D71D98B-597A-4600-B103-B1BA5EEEBD20}">
      <dgm:prSet/>
      <dgm:spPr/>
      <dgm:t>
        <a:bodyPr/>
        <a:lstStyle/>
        <a:p>
          <a:endParaRPr lang="en-US" sz="2400"/>
        </a:p>
      </dgm:t>
    </dgm:pt>
    <dgm:pt modelId="{ADB2BC39-CDB6-4FCE-97E1-2BC71CA86736}">
      <dgm:prSet phldrT="[Text]" custT="1"/>
      <dgm:spPr/>
      <dgm:t>
        <a:bodyPr/>
        <a:lstStyle/>
        <a:p>
          <a:r>
            <a:rPr lang="en-US" sz="1050" b="1">
              <a:latin typeface="+mj-lt"/>
            </a:rPr>
            <a:t>OSPT projects</a:t>
          </a:r>
        </a:p>
        <a:p>
          <a:r>
            <a:rPr lang="en-US" sz="1000" b="1" i="1">
              <a:latin typeface="+mj-lt"/>
            </a:rPr>
            <a:t>More agreements expected to be signed in the coming years</a:t>
          </a:r>
          <a:endParaRPr lang="en-US" sz="1000" b="1" dirty="0"/>
        </a:p>
      </dgm:t>
    </dgm:pt>
    <dgm:pt modelId="{F70D7B37-53E2-4C7A-BE5D-3368CD841CEB}" type="parTrans" cxnId="{9277E215-9179-42AD-817D-39EE16C93266}">
      <dgm:prSet/>
      <dgm:spPr/>
      <dgm:t>
        <a:bodyPr/>
        <a:lstStyle/>
        <a:p>
          <a:endParaRPr lang="en-US" sz="2400"/>
        </a:p>
      </dgm:t>
    </dgm:pt>
    <dgm:pt modelId="{A28A4184-E20B-4558-8ED7-50FD8609DE04}" type="sibTrans" cxnId="{9277E215-9179-42AD-817D-39EE16C93266}">
      <dgm:prSet/>
      <dgm:spPr/>
      <dgm:t>
        <a:bodyPr/>
        <a:lstStyle/>
        <a:p>
          <a:endParaRPr lang="en-US" sz="2400"/>
        </a:p>
      </dgm:t>
    </dgm:pt>
    <dgm:pt modelId="{40886448-64C4-4984-BCB9-008B25833B1C}">
      <dgm:prSet phldrT="[Text]" custT="1"/>
      <dgm:spPr/>
      <dgm:t>
        <a:bodyPr/>
        <a:lstStyle/>
        <a:p>
          <a:r>
            <a:rPr lang="en-US" sz="1050" b="1" dirty="0">
              <a:latin typeface="+mj-lt"/>
            </a:rPr>
            <a:t>Post-Quantum TPM Opportunities</a:t>
          </a:r>
          <a:endParaRPr lang="en-US" sz="1050" dirty="0"/>
        </a:p>
      </dgm:t>
    </dgm:pt>
    <dgm:pt modelId="{AB6B2B71-D08A-43CF-AD2A-B4DC7B4D0BD7}" type="parTrans" cxnId="{28C92031-4412-43A9-B2C8-2114125B56FD}">
      <dgm:prSet/>
      <dgm:spPr/>
      <dgm:t>
        <a:bodyPr/>
        <a:lstStyle/>
        <a:p>
          <a:endParaRPr lang="en-US" sz="2400"/>
        </a:p>
      </dgm:t>
    </dgm:pt>
    <dgm:pt modelId="{CF9F0B70-CB53-474B-B4A2-84C2A504EBB8}" type="sibTrans" cxnId="{28C92031-4412-43A9-B2C8-2114125B56FD}">
      <dgm:prSet/>
      <dgm:spPr/>
      <dgm:t>
        <a:bodyPr/>
        <a:lstStyle/>
        <a:p>
          <a:endParaRPr lang="en-US" sz="2400"/>
        </a:p>
      </dgm:t>
    </dgm:pt>
    <dgm:pt modelId="{36590359-DF57-4F82-85B2-BE47036D8928}" type="pres">
      <dgm:prSet presAssocID="{BC08F9AA-4F2B-4D74-8A04-DA474313E519}" presName="compositeShape" presStyleCnt="0">
        <dgm:presLayoutVars>
          <dgm:chMax val="7"/>
          <dgm:dir/>
          <dgm:resizeHandles val="exact"/>
        </dgm:presLayoutVars>
      </dgm:prSet>
      <dgm:spPr/>
    </dgm:pt>
    <dgm:pt modelId="{36615B22-02D5-458C-8266-3709533F763E}" type="pres">
      <dgm:prSet presAssocID="{BC08F9AA-4F2B-4D74-8A04-DA474313E519}" presName="wedge1" presStyleLbl="node1" presStyleIdx="0" presStyleCnt="3"/>
      <dgm:spPr/>
    </dgm:pt>
    <dgm:pt modelId="{E2FF15DE-DC56-4825-B718-56ED70712EB0}" type="pres">
      <dgm:prSet presAssocID="{BC08F9AA-4F2B-4D74-8A04-DA474313E519}" presName="dummy1a" presStyleCnt="0"/>
      <dgm:spPr/>
    </dgm:pt>
    <dgm:pt modelId="{821E2184-47FA-4FB2-B2C1-717FB948403D}" type="pres">
      <dgm:prSet presAssocID="{BC08F9AA-4F2B-4D74-8A04-DA474313E519}" presName="dummy1b" presStyleCnt="0"/>
      <dgm:spPr/>
    </dgm:pt>
    <dgm:pt modelId="{5BABF393-48D5-4C83-8BD7-087C93D37DA9}" type="pres">
      <dgm:prSet presAssocID="{BC08F9AA-4F2B-4D74-8A04-DA474313E51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29B77F-2642-4620-BC8D-489AA992F98F}" type="pres">
      <dgm:prSet presAssocID="{BC08F9AA-4F2B-4D74-8A04-DA474313E519}" presName="wedge2" presStyleLbl="node1" presStyleIdx="1" presStyleCnt="3"/>
      <dgm:spPr/>
    </dgm:pt>
    <dgm:pt modelId="{069D43AE-9FF8-44EF-B176-E09CC3D3227C}" type="pres">
      <dgm:prSet presAssocID="{BC08F9AA-4F2B-4D74-8A04-DA474313E519}" presName="dummy2a" presStyleCnt="0"/>
      <dgm:spPr/>
    </dgm:pt>
    <dgm:pt modelId="{87D20F65-7840-437F-832A-02B4C9DB38E3}" type="pres">
      <dgm:prSet presAssocID="{BC08F9AA-4F2B-4D74-8A04-DA474313E519}" presName="dummy2b" presStyleCnt="0"/>
      <dgm:spPr/>
    </dgm:pt>
    <dgm:pt modelId="{82A974B2-2D7E-496B-B4F6-EB167FF0B14F}" type="pres">
      <dgm:prSet presAssocID="{BC08F9AA-4F2B-4D74-8A04-DA474313E51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DECAAF3-A3EB-44D2-B528-21DC1D475364}" type="pres">
      <dgm:prSet presAssocID="{BC08F9AA-4F2B-4D74-8A04-DA474313E519}" presName="wedge3" presStyleLbl="node1" presStyleIdx="2" presStyleCnt="3"/>
      <dgm:spPr/>
    </dgm:pt>
    <dgm:pt modelId="{C2CA133E-38D7-41E7-BFF1-92DD3FA80936}" type="pres">
      <dgm:prSet presAssocID="{BC08F9AA-4F2B-4D74-8A04-DA474313E519}" presName="dummy3a" presStyleCnt="0"/>
      <dgm:spPr/>
    </dgm:pt>
    <dgm:pt modelId="{A74631EA-202F-4940-99C8-D84B85887518}" type="pres">
      <dgm:prSet presAssocID="{BC08F9AA-4F2B-4D74-8A04-DA474313E519}" presName="dummy3b" presStyleCnt="0"/>
      <dgm:spPr/>
    </dgm:pt>
    <dgm:pt modelId="{00B76E60-DF3D-4F2B-9861-C49374EE2B4F}" type="pres">
      <dgm:prSet presAssocID="{BC08F9AA-4F2B-4D74-8A04-DA474313E51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13108BE-1BEE-4C13-B02A-7901E63B56CB}" type="pres">
      <dgm:prSet presAssocID="{2392ABEB-0987-4AA8-9784-4E31FEDCF662}" presName="arrowWedge1" presStyleLbl="fgSibTrans2D1" presStyleIdx="0" presStyleCnt="3"/>
      <dgm:spPr/>
    </dgm:pt>
    <dgm:pt modelId="{61BFAA12-9ADA-445E-925F-29B4EE0279B0}" type="pres">
      <dgm:prSet presAssocID="{A28A4184-E20B-4558-8ED7-50FD8609DE04}" presName="arrowWedge2" presStyleLbl="fgSibTrans2D1" presStyleIdx="1" presStyleCnt="3"/>
      <dgm:spPr/>
    </dgm:pt>
    <dgm:pt modelId="{203C5484-AFE9-4C94-AF34-26331A10734B}" type="pres">
      <dgm:prSet presAssocID="{CF9F0B70-CB53-474B-B4A2-84C2A504EBB8}" presName="arrowWedge3" presStyleLbl="fgSibTrans2D1" presStyleIdx="2" presStyleCnt="3"/>
      <dgm:spPr/>
    </dgm:pt>
  </dgm:ptLst>
  <dgm:cxnLst>
    <dgm:cxn modelId="{72C93911-2C57-421D-8348-6102501C044D}" type="presOf" srcId="{25913B1B-88F4-4075-A817-906197193B60}" destId="{36615B22-02D5-458C-8266-3709533F763E}" srcOrd="0" destOrd="0" presId="urn:microsoft.com/office/officeart/2005/8/layout/cycle8"/>
    <dgm:cxn modelId="{9277E215-9179-42AD-817D-39EE16C93266}" srcId="{BC08F9AA-4F2B-4D74-8A04-DA474313E519}" destId="{ADB2BC39-CDB6-4FCE-97E1-2BC71CA86736}" srcOrd="1" destOrd="0" parTransId="{F70D7B37-53E2-4C7A-BE5D-3368CD841CEB}" sibTransId="{A28A4184-E20B-4558-8ED7-50FD8609DE04}"/>
    <dgm:cxn modelId="{2F1AC92D-4E25-4D3C-BA4D-BEA9C0E46914}" type="presOf" srcId="{25913B1B-88F4-4075-A817-906197193B60}" destId="{5BABF393-48D5-4C83-8BD7-087C93D37DA9}" srcOrd="1" destOrd="0" presId="urn:microsoft.com/office/officeart/2005/8/layout/cycle8"/>
    <dgm:cxn modelId="{E46F0B30-A392-45AF-91A6-9BCA21373D00}" type="presOf" srcId="{40886448-64C4-4984-BCB9-008B25833B1C}" destId="{00B76E60-DF3D-4F2B-9861-C49374EE2B4F}" srcOrd="1" destOrd="0" presId="urn:microsoft.com/office/officeart/2005/8/layout/cycle8"/>
    <dgm:cxn modelId="{28C92031-4412-43A9-B2C8-2114125B56FD}" srcId="{BC08F9AA-4F2B-4D74-8A04-DA474313E519}" destId="{40886448-64C4-4984-BCB9-008B25833B1C}" srcOrd="2" destOrd="0" parTransId="{AB6B2B71-D08A-43CF-AD2A-B4DC7B4D0BD7}" sibTransId="{CF9F0B70-CB53-474B-B4A2-84C2A504EBB8}"/>
    <dgm:cxn modelId="{DB3D9363-F9A0-4136-81F3-2248D3DA55AF}" type="presOf" srcId="{40886448-64C4-4984-BCB9-008B25833B1C}" destId="{8DECAAF3-A3EB-44D2-B528-21DC1D475364}" srcOrd="0" destOrd="0" presId="urn:microsoft.com/office/officeart/2005/8/layout/cycle8"/>
    <dgm:cxn modelId="{7AC4B38B-0A3B-4ABF-9D41-05B4DE45FCB2}" type="presOf" srcId="{ADB2BC39-CDB6-4FCE-97E1-2BC71CA86736}" destId="{82A974B2-2D7E-496B-B4F6-EB167FF0B14F}" srcOrd="1" destOrd="0" presId="urn:microsoft.com/office/officeart/2005/8/layout/cycle8"/>
    <dgm:cxn modelId="{4D71D98B-597A-4600-B103-B1BA5EEEBD20}" srcId="{BC08F9AA-4F2B-4D74-8A04-DA474313E519}" destId="{25913B1B-88F4-4075-A817-906197193B60}" srcOrd="0" destOrd="0" parTransId="{13DEB44E-33AC-4289-8BA5-E9152A287E44}" sibTransId="{2392ABEB-0987-4AA8-9784-4E31FEDCF662}"/>
    <dgm:cxn modelId="{303C198C-A658-473A-B48A-0612A472C113}" type="presOf" srcId="{ADB2BC39-CDB6-4FCE-97E1-2BC71CA86736}" destId="{C329B77F-2642-4620-BC8D-489AA992F98F}" srcOrd="0" destOrd="0" presId="urn:microsoft.com/office/officeart/2005/8/layout/cycle8"/>
    <dgm:cxn modelId="{14B8CBBE-670F-41F1-987C-96FF58206289}" type="presOf" srcId="{BC08F9AA-4F2B-4D74-8A04-DA474313E519}" destId="{36590359-DF57-4F82-85B2-BE47036D8928}" srcOrd="0" destOrd="0" presId="urn:microsoft.com/office/officeart/2005/8/layout/cycle8"/>
    <dgm:cxn modelId="{E992F07D-5CA3-4C2F-8922-F0E464F27E36}" type="presParOf" srcId="{36590359-DF57-4F82-85B2-BE47036D8928}" destId="{36615B22-02D5-458C-8266-3709533F763E}" srcOrd="0" destOrd="0" presId="urn:microsoft.com/office/officeart/2005/8/layout/cycle8"/>
    <dgm:cxn modelId="{B557AE97-CB0A-4881-969E-FF1C06ACD8A4}" type="presParOf" srcId="{36590359-DF57-4F82-85B2-BE47036D8928}" destId="{E2FF15DE-DC56-4825-B718-56ED70712EB0}" srcOrd="1" destOrd="0" presId="urn:microsoft.com/office/officeart/2005/8/layout/cycle8"/>
    <dgm:cxn modelId="{BB0284D1-4650-4E33-8478-A76BFE81F926}" type="presParOf" srcId="{36590359-DF57-4F82-85B2-BE47036D8928}" destId="{821E2184-47FA-4FB2-B2C1-717FB948403D}" srcOrd="2" destOrd="0" presId="urn:microsoft.com/office/officeart/2005/8/layout/cycle8"/>
    <dgm:cxn modelId="{808FCAC1-6D60-4E61-A497-B22FFFC2904E}" type="presParOf" srcId="{36590359-DF57-4F82-85B2-BE47036D8928}" destId="{5BABF393-48D5-4C83-8BD7-087C93D37DA9}" srcOrd="3" destOrd="0" presId="urn:microsoft.com/office/officeart/2005/8/layout/cycle8"/>
    <dgm:cxn modelId="{87FA7379-7124-4A09-A621-A45FD27FD6A7}" type="presParOf" srcId="{36590359-DF57-4F82-85B2-BE47036D8928}" destId="{C329B77F-2642-4620-BC8D-489AA992F98F}" srcOrd="4" destOrd="0" presId="urn:microsoft.com/office/officeart/2005/8/layout/cycle8"/>
    <dgm:cxn modelId="{007C914D-1712-42A5-BC5D-EFA0563561CA}" type="presParOf" srcId="{36590359-DF57-4F82-85B2-BE47036D8928}" destId="{069D43AE-9FF8-44EF-B176-E09CC3D3227C}" srcOrd="5" destOrd="0" presId="urn:microsoft.com/office/officeart/2005/8/layout/cycle8"/>
    <dgm:cxn modelId="{6CB283CF-65E4-4F8F-9C88-B9128801953E}" type="presParOf" srcId="{36590359-DF57-4F82-85B2-BE47036D8928}" destId="{87D20F65-7840-437F-832A-02B4C9DB38E3}" srcOrd="6" destOrd="0" presId="urn:microsoft.com/office/officeart/2005/8/layout/cycle8"/>
    <dgm:cxn modelId="{4F6F82DE-4164-4DC2-8D00-C3D95A706545}" type="presParOf" srcId="{36590359-DF57-4F82-85B2-BE47036D8928}" destId="{82A974B2-2D7E-496B-B4F6-EB167FF0B14F}" srcOrd="7" destOrd="0" presId="urn:microsoft.com/office/officeart/2005/8/layout/cycle8"/>
    <dgm:cxn modelId="{91778267-7817-4FE8-9E15-448D45C6CA43}" type="presParOf" srcId="{36590359-DF57-4F82-85B2-BE47036D8928}" destId="{8DECAAF3-A3EB-44D2-B528-21DC1D475364}" srcOrd="8" destOrd="0" presId="urn:microsoft.com/office/officeart/2005/8/layout/cycle8"/>
    <dgm:cxn modelId="{39D55B1F-0838-4BAD-825D-5A42F1BBE18A}" type="presParOf" srcId="{36590359-DF57-4F82-85B2-BE47036D8928}" destId="{C2CA133E-38D7-41E7-BFF1-92DD3FA80936}" srcOrd="9" destOrd="0" presId="urn:microsoft.com/office/officeart/2005/8/layout/cycle8"/>
    <dgm:cxn modelId="{D213EA5D-F01D-4B68-B7D6-3834FF6DC545}" type="presParOf" srcId="{36590359-DF57-4F82-85B2-BE47036D8928}" destId="{A74631EA-202F-4940-99C8-D84B85887518}" srcOrd="10" destOrd="0" presId="urn:microsoft.com/office/officeart/2005/8/layout/cycle8"/>
    <dgm:cxn modelId="{B683F2FA-3293-487F-A729-20E2CAF14910}" type="presParOf" srcId="{36590359-DF57-4F82-85B2-BE47036D8928}" destId="{00B76E60-DF3D-4F2B-9861-C49374EE2B4F}" srcOrd="11" destOrd="0" presId="urn:microsoft.com/office/officeart/2005/8/layout/cycle8"/>
    <dgm:cxn modelId="{60F569AC-A372-4946-8BC7-4AB0DA0E7FE1}" type="presParOf" srcId="{36590359-DF57-4F82-85B2-BE47036D8928}" destId="{513108BE-1BEE-4C13-B02A-7901E63B56CB}" srcOrd="12" destOrd="0" presId="urn:microsoft.com/office/officeart/2005/8/layout/cycle8"/>
    <dgm:cxn modelId="{477F69BA-5F87-4543-B3C4-EBE3E08E50B8}" type="presParOf" srcId="{36590359-DF57-4F82-85B2-BE47036D8928}" destId="{61BFAA12-9ADA-445E-925F-29B4EE0279B0}" srcOrd="13" destOrd="0" presId="urn:microsoft.com/office/officeart/2005/8/layout/cycle8"/>
    <dgm:cxn modelId="{89521E00-1A42-4C11-AE5C-36B9E9F60F83}" type="presParOf" srcId="{36590359-DF57-4F82-85B2-BE47036D8928}" destId="{203C5484-AFE9-4C94-AF34-26331A10734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5B22-02D5-458C-8266-3709533F763E}">
      <dsp:nvSpPr>
        <dsp:cNvPr id="0" name=""/>
        <dsp:cNvSpPr/>
      </dsp:nvSpPr>
      <dsp:spPr>
        <a:xfrm>
          <a:off x="773199" y="176342"/>
          <a:ext cx="2278883" cy="227888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latin typeface="+mj-lt"/>
            </a:rPr>
            <a:t>Expand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latin typeface="+mj-lt"/>
            </a:rPr>
            <a:t>US Presence</a:t>
          </a:r>
          <a:endParaRPr lang="en-US" sz="1050" kern="1200" dirty="0"/>
        </a:p>
      </dsp:txBody>
      <dsp:txXfrm>
        <a:off x="1974225" y="659248"/>
        <a:ext cx="813886" cy="678239"/>
      </dsp:txXfrm>
    </dsp:sp>
    <dsp:sp modelId="{C329B77F-2642-4620-BC8D-489AA992F98F}">
      <dsp:nvSpPr>
        <dsp:cNvPr id="0" name=""/>
        <dsp:cNvSpPr/>
      </dsp:nvSpPr>
      <dsp:spPr>
        <a:xfrm>
          <a:off x="726265" y="257730"/>
          <a:ext cx="2278883" cy="227888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latin typeface="+mj-lt"/>
            </a:rPr>
            <a:t>OSPT projects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kern="1200">
              <a:latin typeface="+mj-lt"/>
            </a:rPr>
            <a:t>More agreements expected to be signed in the coming years</a:t>
          </a:r>
          <a:endParaRPr lang="en-US" sz="1000" b="1" kern="1200" dirty="0"/>
        </a:p>
      </dsp:txBody>
      <dsp:txXfrm>
        <a:off x="1268856" y="1736291"/>
        <a:ext cx="1220830" cy="596850"/>
      </dsp:txXfrm>
    </dsp:sp>
    <dsp:sp modelId="{8DECAAF3-A3EB-44D2-B528-21DC1D475364}">
      <dsp:nvSpPr>
        <dsp:cNvPr id="0" name=""/>
        <dsp:cNvSpPr/>
      </dsp:nvSpPr>
      <dsp:spPr>
        <a:xfrm>
          <a:off x="679331" y="176342"/>
          <a:ext cx="2278883" cy="227888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j-lt"/>
            </a:rPr>
            <a:t>Post-Quantum TPM Opportunities</a:t>
          </a:r>
          <a:endParaRPr lang="en-US" sz="1050" kern="1200" dirty="0"/>
        </a:p>
      </dsp:txBody>
      <dsp:txXfrm>
        <a:off x="943301" y="659248"/>
        <a:ext cx="813886" cy="678239"/>
      </dsp:txXfrm>
    </dsp:sp>
    <dsp:sp modelId="{513108BE-1BEE-4C13-B02A-7901E63B56CB}">
      <dsp:nvSpPr>
        <dsp:cNvPr id="0" name=""/>
        <dsp:cNvSpPr/>
      </dsp:nvSpPr>
      <dsp:spPr>
        <a:xfrm>
          <a:off x="632314" y="35268"/>
          <a:ext cx="2561030" cy="25610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BFAA12-9ADA-445E-925F-29B4EE0279B0}">
      <dsp:nvSpPr>
        <dsp:cNvPr id="0" name=""/>
        <dsp:cNvSpPr/>
      </dsp:nvSpPr>
      <dsp:spPr>
        <a:xfrm>
          <a:off x="585191" y="116513"/>
          <a:ext cx="2561030" cy="25610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3C5484-AFE9-4C94-AF34-26331A10734B}">
      <dsp:nvSpPr>
        <dsp:cNvPr id="0" name=""/>
        <dsp:cNvSpPr/>
      </dsp:nvSpPr>
      <dsp:spPr>
        <a:xfrm>
          <a:off x="538069" y="35268"/>
          <a:ext cx="2561030" cy="25610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57053" cy="467363"/>
          </a:xfrm>
          <a:prstGeom prst="rect">
            <a:avLst/>
          </a:prstGeom>
        </p:spPr>
        <p:txBody>
          <a:bodyPr vert="horz" lIns="91603" tIns="45802" rIns="91603" bIns="458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6" y="3"/>
            <a:ext cx="3057053" cy="467363"/>
          </a:xfrm>
          <a:prstGeom prst="rect">
            <a:avLst/>
          </a:prstGeom>
        </p:spPr>
        <p:txBody>
          <a:bodyPr vert="horz" lIns="91603" tIns="45802" rIns="91603" bIns="45802" rtlCol="0"/>
          <a:lstStyle>
            <a:lvl1pPr algn="r">
              <a:defRPr sz="1200"/>
            </a:lvl1pPr>
          </a:lstStyle>
          <a:p>
            <a:fld id="{5C328162-F2A5-4E4B-99B4-EB8AD799FA48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57053" cy="467363"/>
          </a:xfrm>
          <a:prstGeom prst="rect">
            <a:avLst/>
          </a:prstGeom>
        </p:spPr>
        <p:txBody>
          <a:bodyPr vert="horz" lIns="91603" tIns="45802" rIns="91603" bIns="458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6" y="8841739"/>
            <a:ext cx="3057053" cy="467363"/>
          </a:xfrm>
          <a:prstGeom prst="rect">
            <a:avLst/>
          </a:prstGeom>
        </p:spPr>
        <p:txBody>
          <a:bodyPr vert="horz" lIns="91603" tIns="45802" rIns="91603" bIns="45802" rtlCol="0" anchor="b"/>
          <a:lstStyle>
            <a:lvl1pPr algn="r">
              <a:defRPr sz="1200"/>
            </a:lvl1pPr>
          </a:lstStyle>
          <a:p>
            <a:fld id="{B3F5F4E7-8DD1-44E3-A801-EAA35888F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8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56414" cy="467071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9" y="2"/>
            <a:ext cx="3056414" cy="467071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>
              <a:defRPr sz="1200"/>
            </a:lvl1pPr>
          </a:lstStyle>
          <a:p>
            <a:fld id="{AE37A49B-4456-4089-B89F-D22E711277B1}" type="datetimeFigureOut">
              <a:rPr lang="en-AU" smtClean="0"/>
              <a:t>15/05/2025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63638"/>
            <a:ext cx="2354263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4" tIns="46672" rIns="93344" bIns="46672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6"/>
            <a:ext cx="5642610" cy="3665459"/>
          </a:xfrm>
          <a:prstGeom prst="rect">
            <a:avLst/>
          </a:prstGeom>
        </p:spPr>
        <p:txBody>
          <a:bodyPr vert="horz" lIns="93344" tIns="46672" rIns="93344" bIns="466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56414" cy="467070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9" y="8842032"/>
            <a:ext cx="3056414" cy="467070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F18BD631-C4A9-4A83-8E27-F6D5859EDF2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35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9500" y="1163638"/>
            <a:ext cx="2354263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D631-C4A9-4A83-8E27-F6D5859EDF25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812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9500" y="1163638"/>
            <a:ext cx="2354263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D631-C4A9-4A83-8E27-F6D5859EDF2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77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870818" y="-109590"/>
            <a:ext cx="870818" cy="969880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9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2" dirty="0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293787" y="827630"/>
            <a:ext cx="1676996" cy="142663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idx="1"/>
          </p:nvPr>
        </p:nvSpPr>
        <p:spPr>
          <a:xfrm>
            <a:off x="293787" y="2434167"/>
            <a:ext cx="1676996" cy="5801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60708" y="8797097"/>
            <a:ext cx="29958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E8DDBD80-9EF1-4B0D-9BA1-1C9ABBCB29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200" name="Picture 16" descr="Hudson_RPO_NEW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72" y="8393412"/>
            <a:ext cx="1104923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7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1266" b="1" spc="-42" dirty="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266" b="1">
          <a:solidFill>
            <a:schemeClr val="bg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266" b="1">
          <a:solidFill>
            <a:schemeClr val="bg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266" b="1">
          <a:solidFill>
            <a:schemeClr val="bg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266" b="1">
          <a:solidFill>
            <a:schemeClr val="bg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92876" algn="l" rtl="0" fontAlgn="base">
        <a:lnSpc>
          <a:spcPct val="90000"/>
        </a:lnSpc>
        <a:spcBef>
          <a:spcPct val="0"/>
        </a:spcBef>
        <a:spcAft>
          <a:spcPct val="0"/>
        </a:spcAft>
        <a:defRPr sz="1266" b="1">
          <a:solidFill>
            <a:schemeClr val="bg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85753" algn="l" rtl="0" fontAlgn="base">
        <a:lnSpc>
          <a:spcPct val="90000"/>
        </a:lnSpc>
        <a:spcBef>
          <a:spcPct val="0"/>
        </a:spcBef>
        <a:spcAft>
          <a:spcPct val="0"/>
        </a:spcAft>
        <a:defRPr sz="1266" b="1">
          <a:solidFill>
            <a:schemeClr val="bg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78630" algn="l" rtl="0" fontAlgn="base">
        <a:lnSpc>
          <a:spcPct val="90000"/>
        </a:lnSpc>
        <a:spcBef>
          <a:spcPct val="0"/>
        </a:spcBef>
        <a:spcAft>
          <a:spcPct val="0"/>
        </a:spcAft>
        <a:defRPr sz="1266" b="1">
          <a:solidFill>
            <a:schemeClr val="bg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771506" algn="l" rtl="0" fontAlgn="base">
        <a:lnSpc>
          <a:spcPct val="90000"/>
        </a:lnSpc>
        <a:spcBef>
          <a:spcPct val="0"/>
        </a:spcBef>
        <a:spcAft>
          <a:spcPct val="0"/>
        </a:spcAft>
        <a:defRPr sz="1266" b="1">
          <a:solidFill>
            <a:schemeClr val="bg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algn="l" rtl="0" fontAlgn="base">
        <a:lnSpc>
          <a:spcPct val="90000"/>
        </a:lnSpc>
        <a:spcBef>
          <a:spcPts val="422"/>
        </a:spcBef>
        <a:spcAft>
          <a:spcPct val="0"/>
        </a:spcAft>
        <a:buFont typeface="Arial" charset="0"/>
        <a:defRPr lang="en-US" sz="422" kern="1200">
          <a:solidFill>
            <a:srgbClr val="FFFFFF"/>
          </a:solidFill>
          <a:latin typeface="Arial" charset="0"/>
          <a:ea typeface="Arial" charset="0"/>
          <a:cs typeface="Arial" charset="0"/>
          <a:sym typeface="Arial" charset="0"/>
        </a:defRPr>
      </a:lvl1pPr>
      <a:lvl2pPr marL="192876" algn="l" rtl="0" fontAlgn="base">
        <a:lnSpc>
          <a:spcPct val="90000"/>
        </a:lnSpc>
        <a:spcBef>
          <a:spcPts val="211"/>
        </a:spcBef>
        <a:spcAft>
          <a:spcPct val="0"/>
        </a:spcAft>
        <a:buFont typeface="Arial" charset="0"/>
        <a:defRPr lang="en-US" sz="422" kern="1200">
          <a:solidFill>
            <a:srgbClr val="FFFFFF"/>
          </a:solidFill>
          <a:latin typeface="Arial" charset="0"/>
          <a:ea typeface="Arial" charset="0"/>
          <a:cs typeface="Arial" charset="0"/>
          <a:sym typeface="Arial" charset="0"/>
        </a:defRPr>
      </a:lvl2pPr>
      <a:lvl3pPr marL="385753" algn="l" rtl="0" fontAlgn="base">
        <a:lnSpc>
          <a:spcPct val="90000"/>
        </a:lnSpc>
        <a:spcBef>
          <a:spcPts val="211"/>
        </a:spcBef>
        <a:spcAft>
          <a:spcPct val="0"/>
        </a:spcAft>
        <a:buFont typeface="Arial" charset="0"/>
        <a:defRPr lang="en-US" sz="422" kern="1200">
          <a:solidFill>
            <a:srgbClr val="FFFFFF"/>
          </a:solidFill>
          <a:latin typeface="Arial" charset="0"/>
          <a:ea typeface="Arial" charset="0"/>
          <a:cs typeface="Arial" charset="0"/>
          <a:sym typeface="Arial" charset="0"/>
        </a:defRPr>
      </a:lvl3pPr>
      <a:lvl4pPr marL="578630" algn="l" rtl="0" fontAlgn="base">
        <a:lnSpc>
          <a:spcPct val="90000"/>
        </a:lnSpc>
        <a:spcBef>
          <a:spcPts val="211"/>
        </a:spcBef>
        <a:spcAft>
          <a:spcPct val="0"/>
        </a:spcAft>
        <a:buFont typeface="Arial" charset="0"/>
        <a:defRPr lang="en-US" sz="422" kern="1200">
          <a:solidFill>
            <a:srgbClr val="FFFFFF"/>
          </a:solidFill>
          <a:latin typeface="Arial" charset="0"/>
          <a:ea typeface="Arial" charset="0"/>
          <a:cs typeface="Arial" charset="0"/>
          <a:sym typeface="Arial" charset="0"/>
        </a:defRPr>
      </a:lvl4pPr>
      <a:lvl5pPr marL="771506" algn="l" rtl="0" fontAlgn="base">
        <a:lnSpc>
          <a:spcPct val="90000"/>
        </a:lnSpc>
        <a:spcBef>
          <a:spcPts val="211"/>
        </a:spcBef>
        <a:spcAft>
          <a:spcPct val="0"/>
        </a:spcAft>
        <a:buFont typeface="Arial" charset="0"/>
        <a:defRPr lang="en-US" sz="422" kern="1200">
          <a:solidFill>
            <a:srgbClr val="FFFFFF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060821" indent="-96439" algn="l" defTabSz="385753" rtl="0" eaLnBrk="1" latinLnBrk="0" hangingPunct="1">
        <a:lnSpc>
          <a:spcPct val="90000"/>
        </a:lnSpc>
        <a:spcBef>
          <a:spcPts val="211"/>
        </a:spcBef>
        <a:buFont typeface="Arial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7" indent="-96439" algn="l" defTabSz="385753" rtl="0" eaLnBrk="1" latinLnBrk="0" hangingPunct="1">
        <a:lnSpc>
          <a:spcPct val="90000"/>
        </a:lnSpc>
        <a:spcBef>
          <a:spcPts val="211"/>
        </a:spcBef>
        <a:buFont typeface="Arial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74" indent="-96439" algn="l" defTabSz="385753" rtl="0" eaLnBrk="1" latinLnBrk="0" hangingPunct="1">
        <a:lnSpc>
          <a:spcPct val="90000"/>
        </a:lnSpc>
        <a:spcBef>
          <a:spcPts val="211"/>
        </a:spcBef>
        <a:buFont typeface="Arial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51" indent="-96439" algn="l" defTabSz="385753" rtl="0" eaLnBrk="1" latinLnBrk="0" hangingPunct="1">
        <a:lnSpc>
          <a:spcPct val="90000"/>
        </a:lnSpc>
        <a:spcBef>
          <a:spcPts val="211"/>
        </a:spcBef>
        <a:buFont typeface="Arial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9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1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cati@equityny.com" TargetMode="External"/><Relationship Id="rId11" Type="http://schemas.openxmlformats.org/officeDocument/2006/relationships/diagramColors" Target="../diagrams/colors1.xml"/><Relationship Id="rId5" Type="http://schemas.openxmlformats.org/officeDocument/2006/relationships/hyperlink" Target="mailto:info@sealsq.com" TargetMode="Externa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D2DCA9-3EA5-C3AC-CF44-3869EFE93946}"/>
              </a:ext>
            </a:extLst>
          </p:cNvPr>
          <p:cNvSpPr/>
          <p:nvPr/>
        </p:nvSpPr>
        <p:spPr>
          <a:xfrm>
            <a:off x="3393272" y="1267733"/>
            <a:ext cx="3464727" cy="2195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6A8045-E040-83C3-E200-3E2965D1D0EC}"/>
              </a:ext>
            </a:extLst>
          </p:cNvPr>
          <p:cNvSpPr/>
          <p:nvPr/>
        </p:nvSpPr>
        <p:spPr>
          <a:xfrm>
            <a:off x="161372" y="3062903"/>
            <a:ext cx="3099816" cy="392005"/>
          </a:xfrm>
          <a:prstGeom prst="rect">
            <a:avLst/>
          </a:prstGeom>
          <a:noFill/>
          <a:ln>
            <a:solidFill>
              <a:srgbClr val="665E6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37ECC3-0723-594A-1C2A-40A41AC8F338}"/>
              </a:ext>
            </a:extLst>
          </p:cNvPr>
          <p:cNvGrpSpPr/>
          <p:nvPr/>
        </p:nvGrpSpPr>
        <p:grpSpPr>
          <a:xfrm>
            <a:off x="0" y="-1"/>
            <a:ext cx="7734300" cy="670537"/>
            <a:chOff x="-1" y="-1"/>
            <a:chExt cx="7727795" cy="548641"/>
          </a:xfrm>
        </p:grpSpPr>
        <p:pic>
          <p:nvPicPr>
            <p:cNvPr id="25" name="object 3">
              <a:extLst>
                <a:ext uri="{FF2B5EF4-FFF2-40B4-BE49-F238E27FC236}">
                  <a16:creationId xmlns:a16="http://schemas.microsoft.com/office/drawing/2014/main" id="{8A96F8BA-98A3-58C8-4141-C6287B69469A}"/>
                </a:ext>
              </a:extLst>
            </p:cNvPr>
            <p:cNvPicPr/>
            <p:nvPr/>
          </p:nvPicPr>
          <p:blipFill rotWithShape="1">
            <a:blip r:embed="rId3" cstate="print"/>
            <a:srcRect t="39507" b="46270"/>
            <a:stretch/>
          </p:blipFill>
          <p:spPr>
            <a:xfrm>
              <a:off x="0" y="0"/>
              <a:ext cx="6858000" cy="548640"/>
            </a:xfrm>
            <a:prstGeom prst="rect">
              <a:avLst/>
            </a:prstGeom>
          </p:spPr>
        </p:pic>
        <p:pic>
          <p:nvPicPr>
            <p:cNvPr id="26" name="object 4">
              <a:extLst>
                <a:ext uri="{FF2B5EF4-FFF2-40B4-BE49-F238E27FC236}">
                  <a16:creationId xmlns:a16="http://schemas.microsoft.com/office/drawing/2014/main" id="{4DEB53F0-E573-8D0D-3C4B-CC739D1B6CCC}"/>
                </a:ext>
              </a:extLst>
            </p:cNvPr>
            <p:cNvPicPr/>
            <p:nvPr/>
          </p:nvPicPr>
          <p:blipFill rotWithShape="1">
            <a:blip r:embed="rId4" cstate="print"/>
            <a:srcRect t="69389" b="15247"/>
            <a:stretch/>
          </p:blipFill>
          <p:spPr>
            <a:xfrm>
              <a:off x="-1" y="-1"/>
              <a:ext cx="7727795" cy="54864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524229-A593-4CBD-9129-10E9EE160C20}"/>
              </a:ext>
            </a:extLst>
          </p:cNvPr>
          <p:cNvSpPr txBox="1"/>
          <p:nvPr/>
        </p:nvSpPr>
        <p:spPr>
          <a:xfrm>
            <a:off x="62370" y="119358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Factsheet – May 2025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812DC9-50D8-E01B-C861-B3C70D51D812}"/>
              </a:ext>
            </a:extLst>
          </p:cNvPr>
          <p:cNvSpPr txBox="1"/>
          <p:nvPr/>
        </p:nvSpPr>
        <p:spPr>
          <a:xfrm>
            <a:off x="1695557" y="758433"/>
            <a:ext cx="536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Develops and sells Semiconductors, PKI and Post-Quantum </a:t>
            </a: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technology hardware and software products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C869B54-90D6-380B-B197-869B9B3CC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99390"/>
              </p:ext>
            </p:extLst>
          </p:nvPr>
        </p:nvGraphicFramePr>
        <p:xfrm>
          <a:off x="3506119" y="1385453"/>
          <a:ext cx="3213142" cy="1960549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173831">
                  <a:extLst>
                    <a:ext uri="{9D8B030D-6E8A-4147-A177-3AD203B41FA5}">
                      <a16:colId xmlns:a16="http://schemas.microsoft.com/office/drawing/2014/main" val="750805063"/>
                    </a:ext>
                  </a:extLst>
                </a:gridCol>
                <a:gridCol w="2039311">
                  <a:extLst>
                    <a:ext uri="{9D8B030D-6E8A-4147-A177-3AD203B41FA5}">
                      <a16:colId xmlns:a16="http://schemas.microsoft.com/office/drawing/2014/main" val="2370380684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Nasdaq listed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May 2023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867527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Ticker symbol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Nasdaq: LAES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130904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Shares Outstanding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b="0" i="1" kern="0" spc="-6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599139"/>
                  </a:ext>
                </a:extLst>
              </a:tr>
              <a:tr h="23947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Ordinary Shares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114.5 million **</a:t>
                      </a:r>
                      <a:endParaRPr lang="en-US" sz="900" b="0" i="1" kern="0" spc="-6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38106"/>
                  </a:ext>
                </a:extLst>
              </a:tr>
              <a:tr h="28153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F shares *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1,499,700 (plus 77 warrants)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824087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Stock price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$2.50/share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1123223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Market cap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$280 million 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1249411"/>
                  </a:ext>
                </a:extLst>
              </a:tr>
              <a:tr h="282967"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* In terms of dividend rights, 1 F share is equivalent to 5 Ordinary shares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i="1" kern="0" spc="-6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 as of May 14, 2025</a:t>
                      </a:r>
                    </a:p>
                  </a:txBody>
                  <a:tcPr marL="61168" marR="61168" marT="30584" marB="305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5236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94E90D7D-3896-19B6-908B-2CD2790E42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31" b="49531"/>
          <a:stretch/>
        </p:blipFill>
        <p:spPr>
          <a:xfrm>
            <a:off x="1554047" y="3127668"/>
            <a:ext cx="800511" cy="2572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CFA3EC-E82B-B4CF-136F-5810B0C5E3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528"/>
          <a:stretch/>
        </p:blipFill>
        <p:spPr>
          <a:xfrm>
            <a:off x="2430361" y="3107813"/>
            <a:ext cx="800510" cy="257459"/>
          </a:xfrm>
          <a:prstGeom prst="rect">
            <a:avLst/>
          </a:prstGeom>
        </p:spPr>
      </p:pic>
      <p:pic>
        <p:nvPicPr>
          <p:cNvPr id="39" name="Image 9">
            <a:extLst>
              <a:ext uri="{FF2B5EF4-FFF2-40B4-BE49-F238E27FC236}">
                <a16:creationId xmlns:a16="http://schemas.microsoft.com/office/drawing/2014/main" id="{9D446165-1545-1C1A-D841-B10D49DCCD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89" t="20336" r="4425" b="21396"/>
          <a:stretch/>
        </p:blipFill>
        <p:spPr>
          <a:xfrm>
            <a:off x="5111441" y="52170"/>
            <a:ext cx="1692551" cy="5810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5814C4C-B772-1194-641B-3909E9DA6447}"/>
              </a:ext>
            </a:extLst>
          </p:cNvPr>
          <p:cNvSpPr txBox="1"/>
          <p:nvPr/>
        </p:nvSpPr>
        <p:spPr>
          <a:xfrm>
            <a:off x="0" y="749710"/>
            <a:ext cx="178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553F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About SEALSQ Corp: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1119A6D1-A612-8AC9-C6F3-7A9ACCFCE347}"/>
              </a:ext>
            </a:extLst>
          </p:cNvPr>
          <p:cNvSpPr txBox="1"/>
          <p:nvPr/>
        </p:nvSpPr>
        <p:spPr>
          <a:xfrm>
            <a:off x="40778" y="3502205"/>
            <a:ext cx="527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553F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Technology &amp; Applications 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B78FFE6D-2828-3DEF-18D5-2B449E9A1D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3" y="1276456"/>
            <a:ext cx="3007369" cy="1375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0CD5D-4A98-07A1-AA87-D6699CEC4DD9}"/>
              </a:ext>
            </a:extLst>
          </p:cNvPr>
          <p:cNvSpPr txBox="1"/>
          <p:nvPr/>
        </p:nvSpPr>
        <p:spPr>
          <a:xfrm>
            <a:off x="238766" y="2553596"/>
            <a:ext cx="914400" cy="407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pPr algn="ctr"/>
            <a:r>
              <a:rPr lang="en-US" sz="1200" b="1" kern="0" spc="-6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</a:t>
            </a:r>
            <a:r>
              <a:rPr lang="en-US" sz="1000" b="1" kern="0" spc="-6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C687B-18B5-F7D5-B2E6-45D60A8D5504}"/>
              </a:ext>
            </a:extLst>
          </p:cNvPr>
          <p:cNvSpPr txBox="1"/>
          <p:nvPr/>
        </p:nvSpPr>
        <p:spPr>
          <a:xfrm>
            <a:off x="1285251" y="2553596"/>
            <a:ext cx="914400" cy="407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pPr algn="ctr"/>
            <a:r>
              <a:rPr lang="en-US" sz="1200" b="1" kern="0" spc="-6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106</a:t>
            </a:r>
            <a:endParaRPr lang="en-US" sz="1400" b="1" kern="0" spc="-6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Granted Active Patents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40FF3-2538-22AB-5CA0-E4C80F8985AF}"/>
              </a:ext>
            </a:extLst>
          </p:cNvPr>
          <p:cNvSpPr txBox="1"/>
          <p:nvPr/>
        </p:nvSpPr>
        <p:spPr>
          <a:xfrm>
            <a:off x="2331735" y="2553596"/>
            <a:ext cx="914400" cy="407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pPr algn="ctr"/>
            <a:r>
              <a:rPr lang="en-US" sz="1200" b="1" kern="0" spc="-6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30+</a:t>
            </a:r>
          </a:p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Countries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46898-2A7A-8E15-324F-EA8B24191CF4}"/>
              </a:ext>
            </a:extLst>
          </p:cNvPr>
          <p:cNvSpPr txBox="1"/>
          <p:nvPr/>
        </p:nvSpPr>
        <p:spPr>
          <a:xfrm>
            <a:off x="238766" y="3164056"/>
            <a:ext cx="914400" cy="166071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Certifications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C9650A2F-84FA-1CB3-F6B4-F3B4099AA41E}"/>
              </a:ext>
            </a:extLst>
          </p:cNvPr>
          <p:cNvSpPr txBox="1"/>
          <p:nvPr/>
        </p:nvSpPr>
        <p:spPr>
          <a:xfrm>
            <a:off x="123587" y="3760950"/>
            <a:ext cx="1556731" cy="1383631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317" defTabSz="554492">
              <a:lnSpc>
                <a:spcPct val="120000"/>
              </a:lnSpc>
              <a:spcBef>
                <a:spcPts val="600"/>
              </a:spcBef>
              <a:tabLst>
                <a:tab pos="275321" algn="l"/>
                <a:tab pos="275705" algn="l"/>
              </a:tabLst>
            </a:pPr>
            <a:r>
              <a:rPr lang="en-US" sz="900" b="1" kern="0" spc="-6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Certificate Authority </a:t>
            </a:r>
            <a:endParaRPr lang="en-US" sz="900" kern="0" spc="-6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" indent="-91440" defTabSz="554492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5321" algn="l"/>
                <a:tab pos="275705" algn="l"/>
              </a:tabLst>
            </a:pPr>
            <a:r>
              <a:rPr lang="en-US" sz="800" b="1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Experienced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years in managed PKI operations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Served over 3,000 clients</a:t>
            </a:r>
          </a:p>
          <a:p>
            <a:pPr marL="91440" indent="-91440" defTabSz="554492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5321" algn="l"/>
                <a:tab pos="275705" algn="l"/>
              </a:tabLst>
            </a:pPr>
            <a:r>
              <a:rPr lang="en-US" sz="800" b="1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Accredited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Compliant with major standards (Matter, GSMA, </a:t>
            </a:r>
            <a:r>
              <a:rPr lang="en-US" sz="700" kern="0" spc="-6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Webtrust</a:t>
            </a: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…)</a:t>
            </a:r>
          </a:p>
          <a:p>
            <a:pPr marL="91440" indent="-91440" defTabSz="554492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5321" algn="l"/>
                <a:tab pos="275705" algn="l"/>
              </a:tabLst>
            </a:pPr>
            <a:r>
              <a:rPr lang="en-US" sz="800" b="1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Flexible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Versatile PKI as a Service Platform</a:t>
            </a:r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CF4F6BCD-E08D-8A3B-6238-A1DBAFEC42E9}"/>
              </a:ext>
            </a:extLst>
          </p:cNvPr>
          <p:cNvSpPr txBox="1"/>
          <p:nvPr/>
        </p:nvSpPr>
        <p:spPr>
          <a:xfrm>
            <a:off x="1782441" y="3760950"/>
            <a:ext cx="1514628" cy="128719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317" defTabSz="554492">
              <a:lnSpc>
                <a:spcPct val="120000"/>
              </a:lnSpc>
              <a:spcBef>
                <a:spcPts val="600"/>
              </a:spcBef>
              <a:tabLst>
                <a:tab pos="275321" algn="l"/>
                <a:tab pos="275705" algn="l"/>
              </a:tabLst>
            </a:pPr>
            <a:r>
              <a:rPr lang="en-US" sz="900" b="1" kern="0" spc="-6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Key Infrastructure</a:t>
            </a:r>
            <a:endParaRPr lang="en-US" sz="900" kern="0" spc="-6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" indent="-91440" defTabSz="55449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275321" algn="l"/>
                <a:tab pos="275705" algn="l"/>
              </a:tabLst>
            </a:pPr>
            <a:r>
              <a:rPr lang="en-US" sz="800" b="1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Managed PKI-as-a-Service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Root of Trust (Cert. Authority)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SaaS platform (</a:t>
            </a:r>
            <a:r>
              <a:rPr lang="en-US" sz="700" kern="0" spc="-6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INeS</a:t>
            </a: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APIs (AWS, Azure…)</a:t>
            </a:r>
            <a:endParaRPr lang="en-US" sz="800" kern="0" spc="-6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" indent="-91440" defTabSz="55449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275321" algn="l"/>
                <a:tab pos="275705" algn="l"/>
              </a:tabLst>
            </a:pPr>
            <a:r>
              <a:rPr lang="en-US" sz="800" b="1" kern="0" spc="-6" dirty="0">
                <a:latin typeface="Roboto" panose="02000000000000000000" pitchFamily="2" charset="0"/>
              </a:rPr>
              <a:t>Key Applications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Consumer IoT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Industrial IoT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 &amp; Public Services</a:t>
            </a:r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0B973D81-08D2-1B5A-673D-B001179B5522}"/>
              </a:ext>
            </a:extLst>
          </p:cNvPr>
          <p:cNvSpPr txBox="1"/>
          <p:nvPr/>
        </p:nvSpPr>
        <p:spPr>
          <a:xfrm>
            <a:off x="3399192" y="3760950"/>
            <a:ext cx="1497298" cy="115074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317" defTabSz="554492">
              <a:lnSpc>
                <a:spcPct val="120000"/>
              </a:lnSpc>
              <a:spcBef>
                <a:spcPts val="600"/>
              </a:spcBef>
              <a:tabLst>
                <a:tab pos="275321" algn="l"/>
                <a:tab pos="275705" algn="l"/>
              </a:tabLst>
            </a:pPr>
            <a:r>
              <a:rPr lang="en-US" sz="900" b="1" kern="0" spc="-6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Provisioning Services</a:t>
            </a:r>
            <a:endParaRPr lang="en-US" sz="900" kern="0" spc="-6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" indent="-91440" defTabSz="55449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275321" algn="l"/>
                <a:tab pos="275705" algn="l"/>
              </a:tabLst>
            </a:pPr>
            <a:r>
              <a:rPr lang="en-US" sz="800" b="1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SaaS Platform to provision trusted identities into secure semiconductors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Generation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Provisioning on Wafer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Provisioning on Package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CCEAL5+ Environment</a:t>
            </a: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47DDACF0-A1A2-EA9C-C455-80AF0755E678}"/>
              </a:ext>
            </a:extLst>
          </p:cNvPr>
          <p:cNvSpPr txBox="1"/>
          <p:nvPr/>
        </p:nvSpPr>
        <p:spPr>
          <a:xfrm>
            <a:off x="4998613" y="3744523"/>
            <a:ext cx="1743508" cy="1756041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317" defTabSz="554492">
              <a:lnSpc>
                <a:spcPct val="120000"/>
              </a:lnSpc>
              <a:spcBef>
                <a:spcPts val="600"/>
              </a:spcBef>
              <a:tabLst>
                <a:tab pos="275321" algn="l"/>
                <a:tab pos="275705" algn="l"/>
              </a:tabLst>
            </a:pPr>
            <a:r>
              <a:rPr lang="en-US" sz="900" b="1" kern="0" spc="-6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Semiconductor &amp; Embedded Software</a:t>
            </a:r>
            <a:endParaRPr lang="en-US" sz="900" kern="0" spc="-6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" indent="-91440" defTabSz="55449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275321" algn="l"/>
                <a:tab pos="275705" algn="l"/>
              </a:tabLst>
            </a:pPr>
            <a:r>
              <a:rPr lang="en-US" sz="800" b="1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MS-600X FAMILY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Secure Storage, Access Control, and Custom Application</a:t>
            </a:r>
          </a:p>
          <a:p>
            <a:pPr marL="91440" indent="-91440" defTabSz="55449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275321" algn="l"/>
                <a:tab pos="275705" algn="l"/>
              </a:tabLst>
            </a:pPr>
            <a:r>
              <a:rPr lang="en-US" sz="800" b="1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VAULT-IC FAMILY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IoT Security, Device to Device Authentication, and Device to Cloud Authentication</a:t>
            </a:r>
          </a:p>
          <a:p>
            <a:pPr marL="91440" indent="-91440" defTabSz="55449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275321" algn="l"/>
                <a:tab pos="275705" algn="l"/>
              </a:tabLst>
            </a:pPr>
            <a:r>
              <a:rPr lang="en-US" sz="800" b="1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SCR FAMILY</a:t>
            </a:r>
          </a:p>
          <a:p>
            <a:pPr marL="182880" lvl="1" indent="-91440" defTabSz="554492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75321" algn="l"/>
                <a:tab pos="275705" algn="l"/>
              </a:tabLst>
            </a:pPr>
            <a:r>
              <a:rPr lang="en-US" sz="700" kern="0" spc="-6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 Terminals, Portable Readers, and NFC Enabled Devices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026A19A-806F-8213-3E2E-8374A33140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013"/>
          <a:stretch/>
        </p:blipFill>
        <p:spPr>
          <a:xfrm>
            <a:off x="120097" y="5623921"/>
            <a:ext cx="6617805" cy="3398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8F9A33-2F21-0C41-6155-5F90DB9FB5A6}"/>
              </a:ext>
            </a:extLst>
          </p:cNvPr>
          <p:cNvSpPr txBox="1"/>
          <p:nvPr/>
        </p:nvSpPr>
        <p:spPr>
          <a:xfrm>
            <a:off x="47130" y="5321134"/>
            <a:ext cx="527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553F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Cases: Markets We Serve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BFB7EC-9971-4EAF-98D3-5E3DB44BF7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17" t="18612" r="6661" b="13337"/>
          <a:stretch/>
        </p:blipFill>
        <p:spPr>
          <a:xfrm>
            <a:off x="1123682" y="3201794"/>
            <a:ext cx="395078" cy="1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rrow: Right 89">
            <a:extLst>
              <a:ext uri="{FF2B5EF4-FFF2-40B4-BE49-F238E27FC236}">
                <a16:creationId xmlns:a16="http://schemas.microsoft.com/office/drawing/2014/main" id="{6084778E-1358-C398-627D-1098D0357E87}"/>
              </a:ext>
            </a:extLst>
          </p:cNvPr>
          <p:cNvSpPr/>
          <p:nvPr/>
        </p:nvSpPr>
        <p:spPr>
          <a:xfrm>
            <a:off x="9030" y="5901000"/>
            <a:ext cx="4007321" cy="2707519"/>
          </a:xfrm>
          <a:prstGeom prst="rightArrow">
            <a:avLst>
              <a:gd name="adj1" fmla="val 77345"/>
              <a:gd name="adj2" fmla="val 1637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B1AF6A-3E1C-E34D-0109-FCC611449526}"/>
              </a:ext>
            </a:extLst>
          </p:cNvPr>
          <p:cNvSpPr/>
          <p:nvPr/>
        </p:nvSpPr>
        <p:spPr>
          <a:xfrm>
            <a:off x="82357" y="3436119"/>
            <a:ext cx="4125048" cy="307010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Full </a:t>
            </a:r>
            <a:r>
              <a:rPr lang="sv-SE"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Year </a:t>
            </a:r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 </a:t>
            </a:r>
            <a:r>
              <a:rPr lang="sv-SE"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 Overview</a:t>
            </a:r>
            <a:endParaRPr lang="sv-SE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1FE2C3-AB73-F094-47A2-B5AA996E9955}"/>
              </a:ext>
            </a:extLst>
          </p:cNvPr>
          <p:cNvGrpSpPr/>
          <p:nvPr/>
        </p:nvGrpSpPr>
        <p:grpSpPr>
          <a:xfrm>
            <a:off x="0" y="8656212"/>
            <a:ext cx="7734300" cy="507830"/>
            <a:chOff x="-1" y="-1"/>
            <a:chExt cx="7727795" cy="548641"/>
          </a:xfrm>
        </p:grpSpPr>
        <p:pic>
          <p:nvPicPr>
            <p:cNvPr id="16" name="object 3">
              <a:extLst>
                <a:ext uri="{FF2B5EF4-FFF2-40B4-BE49-F238E27FC236}">
                  <a16:creationId xmlns:a16="http://schemas.microsoft.com/office/drawing/2014/main" id="{8291BFB4-DACF-881C-2615-050727DBE9E9}"/>
                </a:ext>
              </a:extLst>
            </p:cNvPr>
            <p:cNvPicPr/>
            <p:nvPr/>
          </p:nvPicPr>
          <p:blipFill rotWithShape="1">
            <a:blip r:embed="rId3" cstate="print"/>
            <a:srcRect t="39507" b="46270"/>
            <a:stretch/>
          </p:blipFill>
          <p:spPr>
            <a:xfrm>
              <a:off x="0" y="0"/>
              <a:ext cx="6858000" cy="548640"/>
            </a:xfrm>
            <a:prstGeom prst="rect">
              <a:avLst/>
            </a:prstGeom>
          </p:spPr>
        </p:pic>
        <p:pic>
          <p:nvPicPr>
            <p:cNvPr id="20" name="object 4">
              <a:extLst>
                <a:ext uri="{FF2B5EF4-FFF2-40B4-BE49-F238E27FC236}">
                  <a16:creationId xmlns:a16="http://schemas.microsoft.com/office/drawing/2014/main" id="{AA407612-CB6E-8CBB-0A3A-1D0F2F0194AC}"/>
                </a:ext>
              </a:extLst>
            </p:cNvPr>
            <p:cNvPicPr/>
            <p:nvPr/>
          </p:nvPicPr>
          <p:blipFill rotWithShape="1">
            <a:blip r:embed="rId4" cstate="print"/>
            <a:srcRect t="69389" b="15247"/>
            <a:stretch/>
          </p:blipFill>
          <p:spPr>
            <a:xfrm>
              <a:off x="-1" y="-1"/>
              <a:ext cx="7727795" cy="54864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B12B03-2CC3-B177-FBFC-C59300986C0E}"/>
              </a:ext>
            </a:extLst>
          </p:cNvPr>
          <p:cNvSpPr txBox="1"/>
          <p:nvPr/>
        </p:nvSpPr>
        <p:spPr>
          <a:xfrm>
            <a:off x="233768" y="8657397"/>
            <a:ext cx="26949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 SEALSQ Corp.</a:t>
            </a:r>
            <a:b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Carlos Moreira / Chairman &amp; CEO</a:t>
            </a:r>
            <a:b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info@sealsq.com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endParaRPr lang="en-US" sz="1000" spc="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3E04B-613C-FD5E-C4C0-2CE8D039C54F}"/>
              </a:ext>
            </a:extLst>
          </p:cNvPr>
          <p:cNvSpPr txBox="1"/>
          <p:nvPr/>
        </p:nvSpPr>
        <p:spPr>
          <a:xfrm>
            <a:off x="3065989" y="8646768"/>
            <a:ext cx="3846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SEALSQ Investor Relations (US)</a:t>
            </a:r>
            <a:b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Equity Group Inc.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Lena Cati: 212 836-9611 /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lcati@equityny.com</a:t>
            </a:r>
            <a:endParaRPr lang="en-US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D5D1AF-52FC-C7C5-A5DE-594AE838E18B}"/>
              </a:ext>
            </a:extLst>
          </p:cNvPr>
          <p:cNvGrpSpPr/>
          <p:nvPr/>
        </p:nvGrpSpPr>
        <p:grpSpPr>
          <a:xfrm>
            <a:off x="0" y="-1"/>
            <a:ext cx="7734300" cy="472791"/>
            <a:chOff x="-1" y="-1"/>
            <a:chExt cx="7727795" cy="548641"/>
          </a:xfrm>
        </p:grpSpPr>
        <p:pic>
          <p:nvPicPr>
            <p:cNvPr id="26" name="object 3">
              <a:extLst>
                <a:ext uri="{FF2B5EF4-FFF2-40B4-BE49-F238E27FC236}">
                  <a16:creationId xmlns:a16="http://schemas.microsoft.com/office/drawing/2014/main" id="{CEA3C142-BF32-61F9-5E7A-4180C9900772}"/>
                </a:ext>
              </a:extLst>
            </p:cNvPr>
            <p:cNvPicPr/>
            <p:nvPr/>
          </p:nvPicPr>
          <p:blipFill rotWithShape="1">
            <a:blip r:embed="rId3" cstate="print"/>
            <a:srcRect t="39507" b="46270"/>
            <a:stretch/>
          </p:blipFill>
          <p:spPr>
            <a:xfrm>
              <a:off x="0" y="0"/>
              <a:ext cx="6858000" cy="548640"/>
            </a:xfrm>
            <a:prstGeom prst="rect">
              <a:avLst/>
            </a:prstGeom>
          </p:spPr>
        </p:pic>
        <p:pic>
          <p:nvPicPr>
            <p:cNvPr id="37" name="object 4">
              <a:extLst>
                <a:ext uri="{FF2B5EF4-FFF2-40B4-BE49-F238E27FC236}">
                  <a16:creationId xmlns:a16="http://schemas.microsoft.com/office/drawing/2014/main" id="{8809E269-7B33-5D6A-61E4-A8A954A72C8A}"/>
                </a:ext>
              </a:extLst>
            </p:cNvPr>
            <p:cNvPicPr/>
            <p:nvPr/>
          </p:nvPicPr>
          <p:blipFill rotWithShape="1">
            <a:blip r:embed="rId4" cstate="print"/>
            <a:srcRect t="69389" b="15247"/>
            <a:stretch/>
          </p:blipFill>
          <p:spPr>
            <a:xfrm>
              <a:off x="-1" y="-1"/>
              <a:ext cx="7727795" cy="548640"/>
            </a:xfrm>
            <a:prstGeom prst="rect">
              <a:avLst/>
            </a:prstGeom>
          </p:spPr>
        </p:pic>
      </p:grpSp>
      <p:pic>
        <p:nvPicPr>
          <p:cNvPr id="40" name="Image 9">
            <a:extLst>
              <a:ext uri="{FF2B5EF4-FFF2-40B4-BE49-F238E27FC236}">
                <a16:creationId xmlns:a16="http://schemas.microsoft.com/office/drawing/2014/main" id="{73839F61-863D-C32B-A30F-6BA202D449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89" t="20336" r="4425" b="21396"/>
          <a:stretch/>
        </p:blipFill>
        <p:spPr>
          <a:xfrm>
            <a:off x="5850811" y="-18334"/>
            <a:ext cx="903018" cy="309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B26303-F45C-0A17-AB5F-640393A612E5}"/>
              </a:ext>
            </a:extLst>
          </p:cNvPr>
          <p:cNvSpPr txBox="1"/>
          <p:nvPr/>
        </p:nvSpPr>
        <p:spPr>
          <a:xfrm>
            <a:off x="82357" y="-67011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Factsheet – May 2025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80A4052-5900-BDEB-80FA-9FB7B3444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85392"/>
              </p:ext>
            </p:extLst>
          </p:nvPr>
        </p:nvGraphicFramePr>
        <p:xfrm>
          <a:off x="100698" y="3805925"/>
          <a:ext cx="4106707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555">
                  <a:extLst>
                    <a:ext uri="{9D8B030D-6E8A-4147-A177-3AD203B41FA5}">
                      <a16:colId xmlns:a16="http://schemas.microsoft.com/office/drawing/2014/main" val="1279805836"/>
                    </a:ext>
                  </a:extLst>
                </a:gridCol>
                <a:gridCol w="2063152">
                  <a:extLst>
                    <a:ext uri="{9D8B030D-6E8A-4147-A177-3AD203B41FA5}">
                      <a16:colId xmlns:a16="http://schemas.microsoft.com/office/drawing/2014/main" val="1917941329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$11M </a:t>
                      </a:r>
                    </a:p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Revenue</a:t>
                      </a:r>
                    </a:p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FY 2024 (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unaudited)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$85M </a:t>
                      </a:r>
                    </a:p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cash reserve</a:t>
                      </a:r>
                    </a:p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December 31, 2024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79307"/>
                  </a:ext>
                </a:extLst>
              </a:tr>
              <a:tr h="515026">
                <a:tc>
                  <a:txBody>
                    <a:bodyPr/>
                    <a:lstStyle/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Entirely clean </a:t>
                      </a:r>
                    </a:p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balance sheet </a:t>
                      </a:r>
                    </a:p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warrants / no convertible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$5M </a:t>
                      </a:r>
                    </a:p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R&amp;D Investments</a:t>
                      </a:r>
                    </a:p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FY 2024</a:t>
                      </a:r>
                    </a:p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$7.2M planned for FY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8302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6FED1302-9CAC-25DC-0C16-EF60FC1770BC}"/>
              </a:ext>
            </a:extLst>
          </p:cNvPr>
          <p:cNvSpPr txBox="1"/>
          <p:nvPr/>
        </p:nvSpPr>
        <p:spPr>
          <a:xfrm>
            <a:off x="9030" y="4973904"/>
            <a:ext cx="4198375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16" defTabSz="554466">
              <a:tabLst>
                <a:tab pos="275308" algn="l"/>
                <a:tab pos="275692" algn="l"/>
              </a:tabLst>
            </a:pPr>
            <a:r>
              <a:rPr lang="en-US" sz="1000" spc="-6" dirty="0">
                <a:latin typeface="Calibri" panose="020F0502020204030204" pitchFamily="34" charset="0"/>
                <a:cs typeface="Calibri" panose="020F0502020204030204" pitchFamily="34" charset="0"/>
              </a:rPr>
              <a:t>As expected, </a:t>
            </a:r>
            <a:r>
              <a:rPr lang="en-US" sz="1000" b="1" spc="-6" dirty="0">
                <a:latin typeface="Calibri" panose="020F0502020204030204" pitchFamily="34" charset="0"/>
                <a:cs typeface="Calibri" panose="020F0502020204030204" pitchFamily="34" charset="0"/>
              </a:rPr>
              <a:t>2024 was a transitional year</a:t>
            </a:r>
            <a:r>
              <a:rPr lang="en-US" sz="1000" spc="-6" dirty="0">
                <a:latin typeface="Calibri" panose="020F0502020204030204" pitchFamily="34" charset="0"/>
                <a:cs typeface="Calibri" panose="020F0502020204030204" pitchFamily="34" charset="0"/>
              </a:rPr>
              <a:t> given:</a:t>
            </a:r>
          </a:p>
          <a:p>
            <a:pPr marL="228600" indent="-228600" defTabSz="554466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75308" algn="l"/>
                <a:tab pos="275692" algn="l"/>
              </a:tabLst>
            </a:pPr>
            <a:r>
              <a:rPr lang="en-US" sz="1000" spc="-6" dirty="0">
                <a:latin typeface="Calibri" panose="020F0502020204030204" pitchFamily="34" charset="0"/>
                <a:cs typeface="Calibri" panose="020F0502020204030204" pitchFamily="34" charset="0"/>
              </a:rPr>
              <a:t>Excess inventories at legacy customers</a:t>
            </a:r>
          </a:p>
          <a:p>
            <a:pPr marL="228600" indent="-228600" defTabSz="554466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75308" algn="l"/>
                <a:tab pos="275692" algn="l"/>
              </a:tabLst>
            </a:pPr>
            <a:r>
              <a:rPr lang="en-US" sz="1000" spc="-6" dirty="0">
                <a:latin typeface="Calibri" panose="020F0502020204030204" pitchFamily="34" charset="0"/>
                <a:cs typeface="Calibri" panose="020F0502020204030204" pitchFamily="34" charset="0"/>
              </a:rPr>
              <a:t>Customers and prospects awaiting availability of next-generation chips</a:t>
            </a:r>
          </a:p>
          <a:p>
            <a:pPr marL="228600" indent="-228600" defTabSz="554466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75308" algn="l"/>
                <a:tab pos="275692" algn="l"/>
              </a:tabLst>
            </a:pPr>
            <a:r>
              <a:rPr lang="en-US" sz="1000" spc="-6" dirty="0">
                <a:latin typeface="Calibri" panose="020F0502020204030204" pitchFamily="34" charset="0"/>
                <a:cs typeface="Calibri" panose="020F0502020204030204" pitchFamily="34" charset="0"/>
              </a:rPr>
              <a:t>Impact of global economic slowdown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2FC34A-4BC2-96B3-7A23-4A357A927328}"/>
              </a:ext>
            </a:extLst>
          </p:cNvPr>
          <p:cNvSpPr/>
          <p:nvPr/>
        </p:nvSpPr>
        <p:spPr>
          <a:xfrm>
            <a:off x="4307908" y="3436119"/>
            <a:ext cx="2484347" cy="307010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 Outlook 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F8FD86FC-1CA0-7F1F-FBEE-33347D558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65703"/>
              </p:ext>
            </p:extLst>
          </p:nvPr>
        </p:nvGraphicFramePr>
        <p:xfrm>
          <a:off x="4307908" y="3813447"/>
          <a:ext cx="2468039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8039">
                  <a:extLst>
                    <a:ext uri="{9D8B030D-6E8A-4147-A177-3AD203B41FA5}">
                      <a16:colId xmlns:a16="http://schemas.microsoft.com/office/drawing/2014/main" val="1279805836"/>
                    </a:ext>
                  </a:extLst>
                </a:gridCol>
              </a:tblGrid>
              <a:tr h="214698">
                <a:tc>
                  <a:txBody>
                    <a:bodyPr/>
                    <a:lstStyle/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Bookings +80%</a:t>
                      </a:r>
                    </a:p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vs. same time in prior year</a:t>
                      </a:r>
                      <a:endParaRPr lang="fr-FR" sz="11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79307"/>
                  </a:ext>
                </a:extLst>
              </a:tr>
              <a:tr h="273251">
                <a:tc>
                  <a:txBody>
                    <a:bodyPr/>
                    <a:lstStyle/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&gt;80 active engagements </a:t>
                      </a:r>
                    </a:p>
                    <a:p>
                      <a:pPr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new post-quantum TPM product opportunities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83027"/>
                  </a:ext>
                </a:extLst>
              </a:tr>
              <a:tr h="273251">
                <a:tc>
                  <a:txBody>
                    <a:bodyPr/>
                    <a:lstStyle/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$93M pipeline</a:t>
                      </a:r>
                    </a:p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Potential contracts 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5320"/>
                  </a:ext>
                </a:extLst>
              </a:tr>
              <a:tr h="273251">
                <a:tc>
                  <a:txBody>
                    <a:bodyPr/>
                    <a:lstStyle/>
                    <a:p>
                      <a:pPr marL="0" marR="0" lvl="1" algn="ctr" defTabSz="38575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b="1" kern="1200" cap="all" spc="-6" dirty="0">
                          <a:solidFill>
                            <a:schemeClr val="accent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OSPT projects</a:t>
                      </a:r>
                    </a:p>
                    <a:p>
                      <a:pPr marL="0"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least one agreement expected to be signed in H1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79516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AA1C04BD-7432-C574-C3B5-1EDBFB71A82A}"/>
              </a:ext>
            </a:extLst>
          </p:cNvPr>
          <p:cNvGrpSpPr/>
          <p:nvPr/>
        </p:nvGrpSpPr>
        <p:grpSpPr>
          <a:xfrm>
            <a:off x="62369" y="962641"/>
            <a:ext cx="6713577" cy="2409326"/>
            <a:chOff x="504758" y="1659823"/>
            <a:chExt cx="11218922" cy="409968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9568911-39A9-D439-F160-350EB7A6A75C}"/>
                </a:ext>
              </a:extLst>
            </p:cNvPr>
            <p:cNvCxnSpPr>
              <a:cxnSpLocks/>
            </p:cNvCxnSpPr>
            <p:nvPr/>
          </p:nvCxnSpPr>
          <p:spPr>
            <a:xfrm>
              <a:off x="504758" y="5560449"/>
              <a:ext cx="1121892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7EAF138-9050-AAA8-A08E-ED6514D628EB}"/>
                </a:ext>
              </a:extLst>
            </p:cNvPr>
            <p:cNvSpPr/>
            <p:nvPr/>
          </p:nvSpPr>
          <p:spPr>
            <a:xfrm>
              <a:off x="3401521" y="1679087"/>
              <a:ext cx="2532072" cy="3100181"/>
            </a:xfrm>
            <a:prstGeom prst="rect">
              <a:avLst/>
            </a:prstGeom>
            <a:solidFill>
              <a:srgbClr val="1183E1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D8FD36-0E7A-7493-6EF3-8A3BA3B7299E}"/>
                </a:ext>
              </a:extLst>
            </p:cNvPr>
            <p:cNvSpPr txBox="1"/>
            <p:nvPr/>
          </p:nvSpPr>
          <p:spPr>
            <a:xfrm>
              <a:off x="4228176" y="1699036"/>
              <a:ext cx="918411" cy="753816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9BFFFD-C8AC-6333-DC73-F4C55E9E2874}"/>
                </a:ext>
              </a:extLst>
            </p:cNvPr>
            <p:cNvSpPr txBox="1"/>
            <p:nvPr/>
          </p:nvSpPr>
          <p:spPr>
            <a:xfrm>
              <a:off x="3429833" y="2487498"/>
              <a:ext cx="2515095" cy="8073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7701" algn="ctr">
                <a:spcBef>
                  <a:spcPts val="58"/>
                </a:spcBef>
              </a:pPr>
              <a:r>
                <a:rPr lang="en-US" sz="12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OSPT </a:t>
              </a:r>
            </a:p>
            <a:p>
              <a:pPr marL="7701" algn="ctr">
                <a:spcBef>
                  <a:spcPts val="58"/>
                </a:spcBef>
              </a:pPr>
              <a:r>
                <a:rPr lang="en-US" sz="12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Centers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E465A8F8-3BAB-472E-7957-4AC89ED33C53}"/>
                </a:ext>
              </a:extLst>
            </p:cNvPr>
            <p:cNvSpPr/>
            <p:nvPr/>
          </p:nvSpPr>
          <p:spPr>
            <a:xfrm rot="10800000">
              <a:off x="3441168" y="4771329"/>
              <a:ext cx="2492426" cy="524344"/>
            </a:xfrm>
            <a:prstGeom prst="triangle">
              <a:avLst/>
            </a:prstGeom>
            <a:solidFill>
              <a:srgbClr val="1183E1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22EBE4A-6482-BD41-7AE4-2FCC9DFF1303}"/>
                </a:ext>
              </a:extLst>
            </p:cNvPr>
            <p:cNvSpPr/>
            <p:nvPr/>
          </p:nvSpPr>
          <p:spPr>
            <a:xfrm>
              <a:off x="4514864" y="5394380"/>
              <a:ext cx="351163" cy="365125"/>
            </a:xfrm>
            <a:prstGeom prst="ellipse">
              <a:avLst/>
            </a:prstGeom>
            <a:solidFill>
              <a:srgbClr val="1183E1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D7659FD-476B-5592-348F-8944E96E51D4}"/>
                </a:ext>
              </a:extLst>
            </p:cNvPr>
            <p:cNvSpPr txBox="1"/>
            <p:nvPr/>
          </p:nvSpPr>
          <p:spPr>
            <a:xfrm>
              <a:off x="3378210" y="3365523"/>
              <a:ext cx="2574694" cy="12966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7701" algn="ctr">
                <a:spcBef>
                  <a:spcPts val="58"/>
                </a:spcBef>
              </a:pPr>
              <a:r>
                <a:rPr lang="en-US" sz="11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Establish High-performance chip design &amp; customization centers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849B75-E927-DA9D-D3AC-340DB41919DB}"/>
                </a:ext>
              </a:extLst>
            </p:cNvPr>
            <p:cNvSpPr/>
            <p:nvPr/>
          </p:nvSpPr>
          <p:spPr>
            <a:xfrm flipV="1">
              <a:off x="3551155" y="3263887"/>
              <a:ext cx="2272454" cy="182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4687E7-F838-374C-DDB7-6D2B943CDE5C}"/>
                </a:ext>
              </a:extLst>
            </p:cNvPr>
            <p:cNvSpPr/>
            <p:nvPr/>
          </p:nvSpPr>
          <p:spPr>
            <a:xfrm>
              <a:off x="538160" y="1659823"/>
              <a:ext cx="2518815" cy="3119444"/>
            </a:xfrm>
            <a:prstGeom prst="rect">
              <a:avLst/>
            </a:prstGeom>
            <a:solidFill>
              <a:srgbClr val="1B3F6B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963F609-B960-CF39-992E-C0DEFB12F685}"/>
                </a:ext>
              </a:extLst>
            </p:cNvPr>
            <p:cNvSpPr txBox="1"/>
            <p:nvPr/>
          </p:nvSpPr>
          <p:spPr>
            <a:xfrm>
              <a:off x="1351558" y="1709011"/>
              <a:ext cx="918411" cy="75381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ED0A680-AA74-1BCF-8AFB-9802D56CA42B}"/>
                </a:ext>
              </a:extLst>
            </p:cNvPr>
            <p:cNvSpPr txBox="1"/>
            <p:nvPr/>
          </p:nvSpPr>
          <p:spPr>
            <a:xfrm>
              <a:off x="592268" y="2473411"/>
              <a:ext cx="2436989" cy="8073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7701" algn="ctr">
                <a:spcBef>
                  <a:spcPts val="58"/>
                </a:spcBef>
              </a:pPr>
              <a:r>
                <a:rPr lang="en-US" sz="12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QUASAR </a:t>
              </a:r>
            </a:p>
            <a:p>
              <a:pPr marL="7701" algn="ctr">
                <a:spcBef>
                  <a:spcPts val="58"/>
                </a:spcBef>
              </a:pPr>
              <a:r>
                <a:rPr lang="en-US" sz="12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Program</a:t>
              </a: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E6AC0B9B-26B2-8E1C-38E2-209A7BD40D63}"/>
                </a:ext>
              </a:extLst>
            </p:cNvPr>
            <p:cNvSpPr/>
            <p:nvPr/>
          </p:nvSpPr>
          <p:spPr>
            <a:xfrm rot="10800000">
              <a:off x="564550" y="4771329"/>
              <a:ext cx="2492426" cy="524344"/>
            </a:xfrm>
            <a:prstGeom prst="triangle">
              <a:avLst/>
            </a:prstGeom>
            <a:solidFill>
              <a:srgbClr val="1B3F6B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9C9EC4A-A992-2A52-17C9-CD86A63B757E}"/>
                </a:ext>
              </a:extLst>
            </p:cNvPr>
            <p:cNvSpPr/>
            <p:nvPr/>
          </p:nvSpPr>
          <p:spPr>
            <a:xfrm>
              <a:off x="1638246" y="5394380"/>
              <a:ext cx="351163" cy="365125"/>
            </a:xfrm>
            <a:prstGeom prst="ellipse">
              <a:avLst/>
            </a:prstGeom>
            <a:solidFill>
              <a:srgbClr val="1B3F6B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C9169F3-CA9A-25E1-6819-FF567A978F6A}"/>
                </a:ext>
              </a:extLst>
            </p:cNvPr>
            <p:cNvSpPr txBox="1"/>
            <p:nvPr/>
          </p:nvSpPr>
          <p:spPr>
            <a:xfrm>
              <a:off x="592268" y="3386468"/>
              <a:ext cx="2436989" cy="16035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7701" algn="ctr">
                <a:spcBef>
                  <a:spcPts val="58"/>
                </a:spcBef>
              </a:pPr>
              <a:r>
                <a:rPr lang="en-US" sz="11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Full range of quantum resistant semiconductors to be launched in 2025  </a:t>
              </a:r>
            </a:p>
            <a:p>
              <a:pPr marL="7701" algn="ctr">
                <a:spcBef>
                  <a:spcPts val="58"/>
                </a:spcBef>
              </a:pPr>
              <a:endParaRPr lang="en-US" sz="1100" b="1" kern="0" spc="-6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E965FDA-8073-991E-3FC3-36C722909B10}"/>
                </a:ext>
              </a:extLst>
            </p:cNvPr>
            <p:cNvSpPr/>
            <p:nvPr/>
          </p:nvSpPr>
          <p:spPr>
            <a:xfrm flipV="1">
              <a:off x="674536" y="3257708"/>
              <a:ext cx="2272454" cy="182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E9617F6-48F0-E5BD-446E-3F61BE090091}"/>
                </a:ext>
              </a:extLst>
            </p:cNvPr>
            <p:cNvSpPr/>
            <p:nvPr/>
          </p:nvSpPr>
          <p:spPr>
            <a:xfrm>
              <a:off x="6274139" y="1659823"/>
              <a:ext cx="2543455" cy="3119444"/>
            </a:xfrm>
            <a:prstGeom prst="rect">
              <a:avLst/>
            </a:prstGeom>
            <a:solidFill>
              <a:srgbClr val="71A8EB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4119E06-2E3B-7993-9DC2-AB53C0AB80E8}"/>
                </a:ext>
              </a:extLst>
            </p:cNvPr>
            <p:cNvSpPr txBox="1"/>
            <p:nvPr/>
          </p:nvSpPr>
          <p:spPr>
            <a:xfrm>
              <a:off x="7112177" y="1679087"/>
              <a:ext cx="918410" cy="75381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3497068-6D86-EFBA-59F3-9F02A530B2D9}"/>
                </a:ext>
              </a:extLst>
            </p:cNvPr>
            <p:cNvSpPr txBox="1"/>
            <p:nvPr/>
          </p:nvSpPr>
          <p:spPr>
            <a:xfrm>
              <a:off x="6228032" y="2501426"/>
              <a:ext cx="2617278" cy="7855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7701" algn="ctr">
                <a:spcBef>
                  <a:spcPts val="58"/>
                </a:spcBef>
              </a:pPr>
              <a:r>
                <a:rPr lang="en-US" sz="12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Investment in Quantum Companies</a:t>
              </a: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C5E12525-8623-AD27-0258-493CD8041D4D}"/>
                </a:ext>
              </a:extLst>
            </p:cNvPr>
            <p:cNvSpPr/>
            <p:nvPr/>
          </p:nvSpPr>
          <p:spPr>
            <a:xfrm rot="10800000">
              <a:off x="6325169" y="4771329"/>
              <a:ext cx="2492426" cy="524344"/>
            </a:xfrm>
            <a:prstGeom prst="triangle">
              <a:avLst/>
            </a:prstGeom>
            <a:solidFill>
              <a:srgbClr val="71A8EB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758D4C3-E609-0878-584C-5C2797BB4A74}"/>
                </a:ext>
              </a:extLst>
            </p:cNvPr>
            <p:cNvSpPr/>
            <p:nvPr/>
          </p:nvSpPr>
          <p:spPr>
            <a:xfrm>
              <a:off x="7407743" y="5394380"/>
              <a:ext cx="351164" cy="365125"/>
            </a:xfrm>
            <a:prstGeom prst="ellipse">
              <a:avLst/>
            </a:prstGeom>
            <a:solidFill>
              <a:srgbClr val="71A8EB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D9D989-D543-D842-263D-3BF21BE0E283}"/>
                </a:ext>
              </a:extLst>
            </p:cNvPr>
            <p:cNvSpPr txBox="1"/>
            <p:nvPr/>
          </p:nvSpPr>
          <p:spPr>
            <a:xfrm>
              <a:off x="6352887" y="3445839"/>
              <a:ext cx="2436989" cy="1011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7701" algn="ctr">
                <a:spcBef>
                  <a:spcPts val="58"/>
                </a:spcBef>
              </a:pPr>
              <a:r>
                <a:rPr lang="en-US" sz="11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$20M Fund to invest in Quantum-Tech companies 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806A3E9-628A-4EBE-A17A-1AB41635C54A}"/>
                </a:ext>
              </a:extLst>
            </p:cNvPr>
            <p:cNvSpPr/>
            <p:nvPr/>
          </p:nvSpPr>
          <p:spPr>
            <a:xfrm flipV="1">
              <a:off x="6435154" y="3287604"/>
              <a:ext cx="2272454" cy="182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EA4D6F7-4305-E0AD-AA70-A6CFA076B413}"/>
                </a:ext>
              </a:extLst>
            </p:cNvPr>
            <p:cNvSpPr/>
            <p:nvPr/>
          </p:nvSpPr>
          <p:spPr>
            <a:xfrm>
              <a:off x="9170068" y="1699036"/>
              <a:ext cx="2544374" cy="3085899"/>
            </a:xfrm>
            <a:prstGeom prst="rect">
              <a:avLst/>
            </a:prstGeom>
            <a:solidFill>
              <a:srgbClr val="987FF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3028204-B2A5-55BB-E9C7-87B1A5E8034C}"/>
                </a:ext>
              </a:extLst>
            </p:cNvPr>
            <p:cNvSpPr txBox="1"/>
            <p:nvPr/>
          </p:nvSpPr>
          <p:spPr>
            <a:xfrm>
              <a:off x="10009024" y="1706843"/>
              <a:ext cx="918410" cy="75381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500BE75-736B-0014-6A71-C2E919688E56}"/>
                </a:ext>
              </a:extLst>
            </p:cNvPr>
            <p:cNvSpPr txBox="1"/>
            <p:nvPr/>
          </p:nvSpPr>
          <p:spPr>
            <a:xfrm>
              <a:off x="9249732" y="2518275"/>
              <a:ext cx="2436989" cy="8073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7701" algn="ctr">
                <a:spcBef>
                  <a:spcPts val="58"/>
                </a:spcBef>
              </a:pPr>
              <a:r>
                <a:rPr lang="en-US" sz="12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Satellite </a:t>
              </a:r>
            </a:p>
            <a:p>
              <a:pPr marL="7701" algn="ctr">
                <a:spcBef>
                  <a:spcPts val="58"/>
                </a:spcBef>
              </a:pPr>
              <a:r>
                <a:rPr lang="en-US" sz="12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Connectivity</a:t>
              </a:r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506F3C7-36EB-E7C7-B4D9-213E388A82EB}"/>
                </a:ext>
              </a:extLst>
            </p:cNvPr>
            <p:cNvSpPr/>
            <p:nvPr/>
          </p:nvSpPr>
          <p:spPr>
            <a:xfrm rot="10800000">
              <a:off x="9222015" y="4776998"/>
              <a:ext cx="2492427" cy="524345"/>
            </a:xfrm>
            <a:prstGeom prst="triangle">
              <a:avLst/>
            </a:prstGeom>
            <a:solidFill>
              <a:srgbClr val="987FF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A7C29B5-D119-938C-155E-677F4D0C27D2}"/>
                </a:ext>
              </a:extLst>
            </p:cNvPr>
            <p:cNvSpPr/>
            <p:nvPr/>
          </p:nvSpPr>
          <p:spPr>
            <a:xfrm>
              <a:off x="10304589" y="5373544"/>
              <a:ext cx="351164" cy="365125"/>
            </a:xfrm>
            <a:prstGeom prst="ellipse">
              <a:avLst/>
            </a:prstGeom>
            <a:solidFill>
              <a:srgbClr val="987FF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F68C68-83DC-5F1F-2757-44F3588F8551}"/>
                </a:ext>
              </a:extLst>
            </p:cNvPr>
            <p:cNvSpPr txBox="1"/>
            <p:nvPr/>
          </p:nvSpPr>
          <p:spPr>
            <a:xfrm>
              <a:off x="9249731" y="3368157"/>
              <a:ext cx="2436989" cy="1011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7701" algn="ctr">
                <a:spcBef>
                  <a:spcPts val="58"/>
                </a:spcBef>
              </a:pPr>
              <a:r>
                <a:rPr lang="en-US" sz="1100" b="1" kern="0" spc="-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Cost-effective IoT solutions for industrial applications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843A6AE-D032-8EEC-CC82-D49CAB77EAEA}"/>
                </a:ext>
              </a:extLst>
            </p:cNvPr>
            <p:cNvSpPr/>
            <p:nvPr/>
          </p:nvSpPr>
          <p:spPr>
            <a:xfrm flipV="1">
              <a:off x="9332000" y="3336490"/>
              <a:ext cx="2272454" cy="182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2E715DDF-D106-698C-8B8C-F2CE4ADC186C}"/>
              </a:ext>
            </a:extLst>
          </p:cNvPr>
          <p:cNvSpPr/>
          <p:nvPr/>
        </p:nvSpPr>
        <p:spPr>
          <a:xfrm>
            <a:off x="70720" y="535480"/>
            <a:ext cx="6721535" cy="371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rgbClr val="7553F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Major Strategic Initiatives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55B9370-E92F-4400-3609-A4FA07744B07}"/>
              </a:ext>
            </a:extLst>
          </p:cNvPr>
          <p:cNvSpPr/>
          <p:nvPr/>
        </p:nvSpPr>
        <p:spPr>
          <a:xfrm>
            <a:off x="126800" y="6179700"/>
            <a:ext cx="1036341" cy="2133027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Strategy </a:t>
            </a: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for 2025 </a:t>
            </a: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and Beyond</a:t>
            </a:r>
          </a:p>
        </p:txBody>
      </p: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AB5DCC03-A70E-D784-FE3E-1D17996B9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95067"/>
              </p:ext>
            </p:extLst>
          </p:nvPr>
        </p:nvGraphicFramePr>
        <p:xfrm>
          <a:off x="1176753" y="6348095"/>
          <a:ext cx="2570652" cy="1943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70652">
                  <a:extLst>
                    <a:ext uri="{9D8B030D-6E8A-4147-A177-3AD203B41FA5}">
                      <a16:colId xmlns:a16="http://schemas.microsoft.com/office/drawing/2014/main" val="2713039502"/>
                    </a:ext>
                  </a:extLst>
                </a:gridCol>
              </a:tblGrid>
              <a:tr h="1842950">
                <a:tc>
                  <a:txBody>
                    <a:bodyPr/>
                    <a:lstStyle/>
                    <a:p>
                      <a:pPr marL="0" marR="0" lvl="1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Quantum Roadmap</a:t>
                      </a:r>
                    </a:p>
                    <a:p>
                      <a:pPr marL="0" marR="0" lvl="1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1050" b="1" kern="1200" dirty="0">
                        <a:solidFill>
                          <a:srgbClr val="7553F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b="1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$20M investment </a:t>
                      </a: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 multiple Quantum companies</a:t>
                      </a:r>
                      <a:endParaRPr lang="en-US" sz="14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en-US" sz="12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b="1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Goal </a:t>
                      </a: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Identify opportunities </a:t>
                      </a: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 integrate our technologies and enhance our Quantum Roadmap</a:t>
                      </a: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en-US" sz="12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endParaRPr lang="en-US" sz="3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316018"/>
                  </a:ext>
                </a:extLst>
              </a:tr>
            </a:tbl>
          </a:graphicData>
        </a:graphic>
      </p:graphicFrame>
      <p:graphicFrame>
        <p:nvGraphicFramePr>
          <p:cNvPr id="89" name="Diagram 88">
            <a:extLst>
              <a:ext uri="{FF2B5EF4-FFF2-40B4-BE49-F238E27FC236}">
                <a16:creationId xmlns:a16="http://schemas.microsoft.com/office/drawing/2014/main" id="{667644A7-BDD7-C0B6-713E-03D8089DC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862932"/>
              </p:ext>
            </p:extLst>
          </p:nvPr>
        </p:nvGraphicFramePr>
        <p:xfrm>
          <a:off x="3479021" y="5879991"/>
          <a:ext cx="3731414" cy="2712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8962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business plan - 2nd draft.pptx" id="{DBE8DF79-7AF0-4FC9-AB15-8907814E1778}" vid="{38F3EB3C-5171-4BB7-82D0-E345F586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486</Words>
  <Application>Microsoft Office PowerPoint</Application>
  <PresentationFormat>On-screen Show (4:3)</PresentationFormat>
  <Paragraphs>125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Roboto</vt:lpstr>
      <vt:lpstr>3_Custom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Lena Cati</dc:creator>
  <cp:lastModifiedBy>Lena Cati</cp:lastModifiedBy>
  <cp:revision>7</cp:revision>
  <cp:lastPrinted>2025-05-01T15:01:47Z</cp:lastPrinted>
  <dcterms:created xsi:type="dcterms:W3CDTF">2022-09-01T20:39:35Z</dcterms:created>
  <dcterms:modified xsi:type="dcterms:W3CDTF">2025-05-15T16:51:27Z</dcterms:modified>
</cp:coreProperties>
</file>