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10245" r:id="rId2"/>
    <p:sldId id="11411" r:id="rId3"/>
    <p:sldId id="11384" r:id="rId4"/>
    <p:sldId id="10271" r:id="rId5"/>
    <p:sldId id="10272" r:id="rId6"/>
    <p:sldId id="11403" r:id="rId7"/>
    <p:sldId id="11410" r:id="rId8"/>
    <p:sldId id="11402" r:id="rId9"/>
    <p:sldId id="11388" r:id="rId10"/>
    <p:sldId id="10198" r:id="rId11"/>
    <p:sldId id="11407" r:id="rId12"/>
    <p:sldId id="2606" r:id="rId13"/>
    <p:sldId id="10310" r:id="rId14"/>
    <p:sldId id="11374" r:id="rId15"/>
    <p:sldId id="11394" r:id="rId16"/>
    <p:sldId id="11397" r:id="rId17"/>
    <p:sldId id="11405" r:id="rId18"/>
    <p:sldId id="11400" r:id="rId19"/>
    <p:sldId id="1139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0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C414E-98AE-4DEF-85AD-FF6C12D2760B}" type="doc">
      <dgm:prSet loTypeId="urn:microsoft.com/office/officeart/2005/8/layout/hProcess10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BF2781-9BD8-4C7B-BD32-52B0EA8A4983}">
      <dgm:prSet phldrT="[Text]"/>
      <dgm:spPr/>
      <dgm:t>
        <a:bodyPr/>
        <a:lstStyle/>
        <a:p>
          <a:r>
            <a:rPr lang="en-US" b="1" dirty="0"/>
            <a:t>Strong Cash Balance</a:t>
          </a:r>
        </a:p>
      </dgm:t>
    </dgm:pt>
    <dgm:pt modelId="{A0ED1C6E-A2EF-4047-B4D1-0D2D055C94DE}" type="parTrans" cxnId="{EF3A2EF5-A73E-4F62-8A1F-75636FEFBAC3}">
      <dgm:prSet/>
      <dgm:spPr/>
      <dgm:t>
        <a:bodyPr/>
        <a:lstStyle/>
        <a:p>
          <a:endParaRPr lang="en-US"/>
        </a:p>
      </dgm:t>
    </dgm:pt>
    <dgm:pt modelId="{8188A0D5-908A-4FB4-B1A9-5508E458FA7E}" type="sibTrans" cxnId="{EF3A2EF5-A73E-4F62-8A1F-75636FEFBAC3}">
      <dgm:prSet/>
      <dgm:spPr/>
      <dgm:t>
        <a:bodyPr/>
        <a:lstStyle/>
        <a:p>
          <a:endParaRPr lang="en-US"/>
        </a:p>
      </dgm:t>
    </dgm:pt>
    <dgm:pt modelId="{7111AE98-DDC0-465A-AF4E-469E92667A61}">
      <dgm:prSet phldrT="[Text]"/>
      <dgm:spPr/>
      <dgm:t>
        <a:bodyPr/>
        <a:lstStyle/>
        <a:p>
          <a:r>
            <a:rPr lang="en-US" dirty="0"/>
            <a:t>$85M at 12/31/2024</a:t>
          </a:r>
        </a:p>
      </dgm:t>
    </dgm:pt>
    <dgm:pt modelId="{7796D5D2-BAE8-4C44-A408-0EE538BDA3B8}" type="parTrans" cxnId="{4B98C29C-2631-4B94-AF9D-7C5FD30FB28E}">
      <dgm:prSet/>
      <dgm:spPr/>
      <dgm:t>
        <a:bodyPr/>
        <a:lstStyle/>
        <a:p>
          <a:endParaRPr lang="en-US"/>
        </a:p>
      </dgm:t>
    </dgm:pt>
    <dgm:pt modelId="{F3B8076B-5191-49A7-9ACC-0AD554FC434B}" type="sibTrans" cxnId="{4B98C29C-2631-4B94-AF9D-7C5FD30FB28E}">
      <dgm:prSet/>
      <dgm:spPr/>
      <dgm:t>
        <a:bodyPr/>
        <a:lstStyle/>
        <a:p>
          <a:endParaRPr lang="en-US"/>
        </a:p>
      </dgm:t>
    </dgm:pt>
    <dgm:pt modelId="{B56AE2A5-5DB2-47A6-9DDF-60023A359DF4}">
      <dgm:prSet phldrT="[Text]"/>
      <dgm:spPr/>
      <dgm:t>
        <a:bodyPr/>
        <a:lstStyle/>
        <a:p>
          <a:r>
            <a:rPr lang="en-US" b="1" dirty="0"/>
            <a:t>R&amp;D Investments</a:t>
          </a:r>
        </a:p>
      </dgm:t>
    </dgm:pt>
    <dgm:pt modelId="{7F5C04AF-5697-419B-B928-03BE9A59FAA5}" type="parTrans" cxnId="{BE3450C3-71EA-4828-8F23-A10F38BF5078}">
      <dgm:prSet/>
      <dgm:spPr/>
      <dgm:t>
        <a:bodyPr/>
        <a:lstStyle/>
        <a:p>
          <a:endParaRPr lang="en-US"/>
        </a:p>
      </dgm:t>
    </dgm:pt>
    <dgm:pt modelId="{FC3299E4-9F54-4363-9968-C39FD24D6AC2}" type="sibTrans" cxnId="{BE3450C3-71EA-4828-8F23-A10F38BF5078}">
      <dgm:prSet/>
      <dgm:spPr/>
      <dgm:t>
        <a:bodyPr/>
        <a:lstStyle/>
        <a:p>
          <a:endParaRPr lang="en-US"/>
        </a:p>
      </dgm:t>
    </dgm:pt>
    <dgm:pt modelId="{5B5745CC-E21D-4658-8073-90D6214C5E5B}">
      <dgm:prSet phldrT="[Text]"/>
      <dgm:spPr/>
      <dgm:t>
        <a:bodyPr/>
        <a:lstStyle/>
        <a:p>
          <a:r>
            <a:rPr lang="en-US" dirty="0"/>
            <a:t>Continued investments in post-quantum chips</a:t>
          </a:r>
        </a:p>
      </dgm:t>
    </dgm:pt>
    <dgm:pt modelId="{2692B945-6191-463B-A8E2-4D5CB9E33CC7}" type="parTrans" cxnId="{519EC10A-C8DE-4325-B9EF-ED12A9CF541F}">
      <dgm:prSet/>
      <dgm:spPr/>
      <dgm:t>
        <a:bodyPr/>
        <a:lstStyle/>
        <a:p>
          <a:endParaRPr lang="en-US"/>
        </a:p>
      </dgm:t>
    </dgm:pt>
    <dgm:pt modelId="{E8C12B10-F964-4EBB-970F-A9A36DEEE0C5}" type="sibTrans" cxnId="{519EC10A-C8DE-4325-B9EF-ED12A9CF541F}">
      <dgm:prSet/>
      <dgm:spPr/>
      <dgm:t>
        <a:bodyPr/>
        <a:lstStyle/>
        <a:p>
          <a:endParaRPr lang="en-US"/>
        </a:p>
      </dgm:t>
    </dgm:pt>
    <dgm:pt modelId="{8971916B-6BFD-483E-9D90-1598124410CF}">
      <dgm:prSet phldrT="[Text]"/>
      <dgm:spPr/>
      <dgm:t>
        <a:bodyPr/>
        <a:lstStyle/>
        <a:p>
          <a:r>
            <a:rPr lang="en-US" b="1" dirty="0"/>
            <a:t>Investing in Start-ups</a:t>
          </a:r>
        </a:p>
      </dgm:t>
    </dgm:pt>
    <dgm:pt modelId="{9E0D83EC-7EAA-4486-8242-78EEC0E02981}" type="parTrans" cxnId="{9F25000B-0037-4FE5-AF2B-2CAD51BF874E}">
      <dgm:prSet/>
      <dgm:spPr/>
      <dgm:t>
        <a:bodyPr/>
        <a:lstStyle/>
        <a:p>
          <a:endParaRPr lang="en-US"/>
        </a:p>
      </dgm:t>
    </dgm:pt>
    <dgm:pt modelId="{43E3D90E-55B4-4958-BAD5-61E196557D53}" type="sibTrans" cxnId="{9F25000B-0037-4FE5-AF2B-2CAD51BF874E}">
      <dgm:prSet/>
      <dgm:spPr/>
      <dgm:t>
        <a:bodyPr/>
        <a:lstStyle/>
        <a:p>
          <a:endParaRPr lang="en-US"/>
        </a:p>
      </dgm:t>
    </dgm:pt>
    <dgm:pt modelId="{FD9E39B1-B8DA-44B2-BDC0-5F27AD211C14}">
      <dgm:prSet phldrT="[Text]"/>
      <dgm:spPr/>
      <dgm:t>
        <a:bodyPr/>
        <a:lstStyle/>
        <a:p>
          <a:r>
            <a:rPr lang="en-US" dirty="0"/>
            <a:t>$20M Allocated</a:t>
          </a:r>
        </a:p>
      </dgm:t>
    </dgm:pt>
    <dgm:pt modelId="{29454E5C-CEF5-46D1-9973-F09D4DCFC265}" type="parTrans" cxnId="{772A8C1F-487C-4CCE-9DAD-76F8D14BB159}">
      <dgm:prSet/>
      <dgm:spPr/>
      <dgm:t>
        <a:bodyPr/>
        <a:lstStyle/>
        <a:p>
          <a:endParaRPr lang="en-US"/>
        </a:p>
      </dgm:t>
    </dgm:pt>
    <dgm:pt modelId="{D9D51D82-0F18-4EA9-85AF-5863578A5394}" type="sibTrans" cxnId="{772A8C1F-487C-4CCE-9DAD-76F8D14BB159}">
      <dgm:prSet/>
      <dgm:spPr/>
      <dgm:t>
        <a:bodyPr/>
        <a:lstStyle/>
        <a:p>
          <a:endParaRPr lang="en-US"/>
        </a:p>
      </dgm:t>
    </dgm:pt>
    <dgm:pt modelId="{C3567F6A-3D1A-4896-BB7D-5645E5972E0D}">
      <dgm:prSet/>
      <dgm:spPr/>
      <dgm:t>
        <a:bodyPr/>
        <a:lstStyle/>
        <a:p>
          <a:r>
            <a:rPr lang="en-US" b="1" dirty="0"/>
            <a:t>Targeting Acquisitions</a:t>
          </a:r>
        </a:p>
      </dgm:t>
    </dgm:pt>
    <dgm:pt modelId="{A656B7A3-DE2A-425B-9FC7-4BCCD38AA76C}" type="parTrans" cxnId="{C2D77C02-FE39-4DB1-8945-19D958C34411}">
      <dgm:prSet/>
      <dgm:spPr/>
      <dgm:t>
        <a:bodyPr/>
        <a:lstStyle/>
        <a:p>
          <a:endParaRPr lang="en-US"/>
        </a:p>
      </dgm:t>
    </dgm:pt>
    <dgm:pt modelId="{B8E8E267-8138-49DB-9592-03012939CE69}" type="sibTrans" cxnId="{C2D77C02-FE39-4DB1-8945-19D958C34411}">
      <dgm:prSet/>
      <dgm:spPr/>
      <dgm:t>
        <a:bodyPr/>
        <a:lstStyle/>
        <a:p>
          <a:endParaRPr lang="en-US"/>
        </a:p>
      </dgm:t>
    </dgm:pt>
    <dgm:pt modelId="{A1487F62-D30B-4562-B456-E9C4553E8D87}">
      <dgm:prSet/>
      <dgm:spPr/>
      <dgm:t>
        <a:bodyPr/>
        <a:lstStyle/>
        <a:p>
          <a:r>
            <a:rPr lang="en-US" dirty="0"/>
            <a:t>In exclusive negotiations with IC ALPS</a:t>
          </a:r>
        </a:p>
      </dgm:t>
    </dgm:pt>
    <dgm:pt modelId="{BD8D17A5-1901-4E58-A73D-6F3AD745E1DF}" type="parTrans" cxnId="{0D29FC71-F183-4D6F-9A68-AFE7D68FFC63}">
      <dgm:prSet/>
      <dgm:spPr/>
      <dgm:t>
        <a:bodyPr/>
        <a:lstStyle/>
        <a:p>
          <a:endParaRPr lang="en-US"/>
        </a:p>
      </dgm:t>
    </dgm:pt>
    <dgm:pt modelId="{D2B10273-DF47-41A1-B878-A7516F95CCBE}" type="sibTrans" cxnId="{0D29FC71-F183-4D6F-9A68-AFE7D68FFC63}">
      <dgm:prSet/>
      <dgm:spPr/>
      <dgm:t>
        <a:bodyPr/>
        <a:lstStyle/>
        <a:p>
          <a:endParaRPr lang="en-US"/>
        </a:p>
      </dgm:t>
    </dgm:pt>
    <dgm:pt modelId="{58594D58-80A7-4DB9-9035-0DEC1BA8B231}" type="pres">
      <dgm:prSet presAssocID="{639C414E-98AE-4DEF-85AD-FF6C12D2760B}" presName="Name0" presStyleCnt="0">
        <dgm:presLayoutVars>
          <dgm:dir/>
          <dgm:resizeHandles val="exact"/>
        </dgm:presLayoutVars>
      </dgm:prSet>
      <dgm:spPr/>
    </dgm:pt>
    <dgm:pt modelId="{21019CAE-2C37-40B5-A37A-8E3952B6BC26}" type="pres">
      <dgm:prSet presAssocID="{D7BF2781-9BD8-4C7B-BD32-52B0EA8A4983}" presName="composite" presStyleCnt="0"/>
      <dgm:spPr/>
    </dgm:pt>
    <dgm:pt modelId="{799880F3-500C-49DC-B192-9C3F51646821}" type="pres">
      <dgm:prSet presAssocID="{D7BF2781-9BD8-4C7B-BD32-52B0EA8A4983}" presName="imagSh" presStyleLbl="bgImgPlace1" presStyleIdx="0" presStyleCnt="4"/>
      <dgm:spPr>
        <a:blipFill>
          <a:blip xmlns:r="http://schemas.openxmlformats.org/officeDocument/2006/relationships" r:embed="rId1"/>
          <a:srcRect/>
          <a:stretch>
            <a:fillRect t="-255000" b="-255000"/>
          </a:stretch>
        </a:blipFill>
      </dgm:spPr>
    </dgm:pt>
    <dgm:pt modelId="{E9408981-C72E-4FF6-A5DA-D43BE73DA573}" type="pres">
      <dgm:prSet presAssocID="{D7BF2781-9BD8-4C7B-BD32-52B0EA8A4983}" presName="txNode" presStyleLbl="node1" presStyleIdx="0" presStyleCnt="4">
        <dgm:presLayoutVars>
          <dgm:bulletEnabled val="1"/>
        </dgm:presLayoutVars>
      </dgm:prSet>
      <dgm:spPr/>
    </dgm:pt>
    <dgm:pt modelId="{280ADA54-5E92-44C2-A2A9-0ABFBD8F91D1}" type="pres">
      <dgm:prSet presAssocID="{8188A0D5-908A-4FB4-B1A9-5508E458FA7E}" presName="sibTrans" presStyleLbl="sibTrans2D1" presStyleIdx="0" presStyleCnt="3"/>
      <dgm:spPr/>
    </dgm:pt>
    <dgm:pt modelId="{9BECB9FC-DE80-43D2-B475-1B2E0C3063BC}" type="pres">
      <dgm:prSet presAssocID="{8188A0D5-908A-4FB4-B1A9-5508E458FA7E}" presName="connTx" presStyleLbl="sibTrans2D1" presStyleIdx="0" presStyleCnt="3"/>
      <dgm:spPr/>
    </dgm:pt>
    <dgm:pt modelId="{73796C8C-1B21-45C0-954A-813650BC4CF7}" type="pres">
      <dgm:prSet presAssocID="{B56AE2A5-5DB2-47A6-9DDF-60023A359DF4}" presName="composite" presStyleCnt="0"/>
      <dgm:spPr/>
    </dgm:pt>
    <dgm:pt modelId="{23397815-410F-4BF1-9E81-7C0B5A928212}" type="pres">
      <dgm:prSet presAssocID="{B56AE2A5-5DB2-47A6-9DDF-60023A359DF4}" presName="imagSh" presStyleLbl="bgImgPlace1" presStyleIdx="1" presStyleCnt="4"/>
      <dgm:spPr>
        <a:blipFill>
          <a:blip xmlns:r="http://schemas.openxmlformats.org/officeDocument/2006/relationships" r:embed="rId2"/>
          <a:srcRect/>
          <a:stretch>
            <a:fillRect t="-255000" b="-255000"/>
          </a:stretch>
        </a:blipFill>
      </dgm:spPr>
    </dgm:pt>
    <dgm:pt modelId="{CCB72AAE-BC7E-4D48-953B-95D7EDEB3669}" type="pres">
      <dgm:prSet presAssocID="{B56AE2A5-5DB2-47A6-9DDF-60023A359DF4}" presName="txNode" presStyleLbl="node1" presStyleIdx="1" presStyleCnt="4">
        <dgm:presLayoutVars>
          <dgm:bulletEnabled val="1"/>
        </dgm:presLayoutVars>
      </dgm:prSet>
      <dgm:spPr/>
    </dgm:pt>
    <dgm:pt modelId="{9A6C0B05-CDFE-4687-B1B6-0C156E005496}" type="pres">
      <dgm:prSet presAssocID="{FC3299E4-9F54-4363-9968-C39FD24D6AC2}" presName="sibTrans" presStyleLbl="sibTrans2D1" presStyleIdx="1" presStyleCnt="3"/>
      <dgm:spPr/>
    </dgm:pt>
    <dgm:pt modelId="{CE620086-F89F-40EF-9DA1-A64A4FD77FAD}" type="pres">
      <dgm:prSet presAssocID="{FC3299E4-9F54-4363-9968-C39FD24D6AC2}" presName="connTx" presStyleLbl="sibTrans2D1" presStyleIdx="1" presStyleCnt="3"/>
      <dgm:spPr/>
    </dgm:pt>
    <dgm:pt modelId="{9659795D-4860-466C-9B80-4D9F357E77AB}" type="pres">
      <dgm:prSet presAssocID="{8971916B-6BFD-483E-9D90-1598124410CF}" presName="composite" presStyleCnt="0"/>
      <dgm:spPr/>
    </dgm:pt>
    <dgm:pt modelId="{3829FEA8-DED4-4358-9DBC-63D1EBAE2497}" type="pres">
      <dgm:prSet presAssocID="{8971916B-6BFD-483E-9D90-1598124410CF}" presName="imagSh" presStyleLbl="bgImgPlace1" presStyleIdx="2" presStyleCnt="4"/>
      <dgm:spPr>
        <a:blipFill>
          <a:blip xmlns:r="http://schemas.openxmlformats.org/officeDocument/2006/relationships" r:embed="rId3"/>
          <a:srcRect/>
          <a:stretch>
            <a:fillRect t="-255000" b="-255000"/>
          </a:stretch>
        </a:blipFill>
      </dgm:spPr>
    </dgm:pt>
    <dgm:pt modelId="{5427782A-7212-4F79-A6CC-0EEE6EB8ECF1}" type="pres">
      <dgm:prSet presAssocID="{8971916B-6BFD-483E-9D90-1598124410CF}" presName="txNode" presStyleLbl="node1" presStyleIdx="2" presStyleCnt="4">
        <dgm:presLayoutVars>
          <dgm:bulletEnabled val="1"/>
        </dgm:presLayoutVars>
      </dgm:prSet>
      <dgm:spPr/>
    </dgm:pt>
    <dgm:pt modelId="{CB4701CE-B19A-4750-A296-1AB9CAF58B1D}" type="pres">
      <dgm:prSet presAssocID="{43E3D90E-55B4-4958-BAD5-61E196557D53}" presName="sibTrans" presStyleLbl="sibTrans2D1" presStyleIdx="2" presStyleCnt="3"/>
      <dgm:spPr/>
    </dgm:pt>
    <dgm:pt modelId="{2A59C1D2-86D7-412A-B773-2C207300FBFD}" type="pres">
      <dgm:prSet presAssocID="{43E3D90E-55B4-4958-BAD5-61E196557D53}" presName="connTx" presStyleLbl="sibTrans2D1" presStyleIdx="2" presStyleCnt="3"/>
      <dgm:spPr/>
    </dgm:pt>
    <dgm:pt modelId="{F4F4F1E6-6ED1-4BEC-AB48-A505B4E8BDE2}" type="pres">
      <dgm:prSet presAssocID="{C3567F6A-3D1A-4896-BB7D-5645E5972E0D}" presName="composite" presStyleCnt="0"/>
      <dgm:spPr/>
    </dgm:pt>
    <dgm:pt modelId="{ABDE9A67-7BD9-4B10-8894-4D0744809D28}" type="pres">
      <dgm:prSet presAssocID="{C3567F6A-3D1A-4896-BB7D-5645E5972E0D}" presName="imagSh" presStyleLbl="bgImgPlace1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1C66042-D005-4E06-96EB-543E26AEED06}" type="pres">
      <dgm:prSet presAssocID="{C3567F6A-3D1A-4896-BB7D-5645E5972E0D}" presName="txNode" presStyleLbl="node1" presStyleIdx="3" presStyleCnt="4">
        <dgm:presLayoutVars>
          <dgm:bulletEnabled val="1"/>
        </dgm:presLayoutVars>
      </dgm:prSet>
      <dgm:spPr/>
    </dgm:pt>
  </dgm:ptLst>
  <dgm:cxnLst>
    <dgm:cxn modelId="{4AC30F01-6EC0-45E6-A232-E08BFDC45563}" type="presOf" srcId="{7111AE98-DDC0-465A-AF4E-469E92667A61}" destId="{E9408981-C72E-4FF6-A5DA-D43BE73DA573}" srcOrd="0" destOrd="1" presId="urn:microsoft.com/office/officeart/2005/8/layout/hProcess10"/>
    <dgm:cxn modelId="{C2D77C02-FE39-4DB1-8945-19D958C34411}" srcId="{639C414E-98AE-4DEF-85AD-FF6C12D2760B}" destId="{C3567F6A-3D1A-4896-BB7D-5645E5972E0D}" srcOrd="3" destOrd="0" parTransId="{A656B7A3-DE2A-425B-9FC7-4BCCD38AA76C}" sibTransId="{B8E8E267-8138-49DB-9592-03012939CE69}"/>
    <dgm:cxn modelId="{519EC10A-C8DE-4325-B9EF-ED12A9CF541F}" srcId="{B56AE2A5-5DB2-47A6-9DDF-60023A359DF4}" destId="{5B5745CC-E21D-4658-8073-90D6214C5E5B}" srcOrd="0" destOrd="0" parTransId="{2692B945-6191-463B-A8E2-4D5CB9E33CC7}" sibTransId="{E8C12B10-F964-4EBB-970F-A9A36DEEE0C5}"/>
    <dgm:cxn modelId="{9F25000B-0037-4FE5-AF2B-2CAD51BF874E}" srcId="{639C414E-98AE-4DEF-85AD-FF6C12D2760B}" destId="{8971916B-6BFD-483E-9D90-1598124410CF}" srcOrd="2" destOrd="0" parTransId="{9E0D83EC-7EAA-4486-8242-78EEC0E02981}" sibTransId="{43E3D90E-55B4-4958-BAD5-61E196557D53}"/>
    <dgm:cxn modelId="{0CF1161B-65BF-4A9C-9548-21E64F40FBBB}" type="presOf" srcId="{8188A0D5-908A-4FB4-B1A9-5508E458FA7E}" destId="{9BECB9FC-DE80-43D2-B475-1B2E0C3063BC}" srcOrd="1" destOrd="0" presId="urn:microsoft.com/office/officeart/2005/8/layout/hProcess10"/>
    <dgm:cxn modelId="{31707D1C-97D3-43C1-99A1-7A5C126FBEC1}" type="presOf" srcId="{FD9E39B1-B8DA-44B2-BDC0-5F27AD211C14}" destId="{5427782A-7212-4F79-A6CC-0EEE6EB8ECF1}" srcOrd="0" destOrd="1" presId="urn:microsoft.com/office/officeart/2005/8/layout/hProcess10"/>
    <dgm:cxn modelId="{772A8C1F-487C-4CCE-9DAD-76F8D14BB159}" srcId="{8971916B-6BFD-483E-9D90-1598124410CF}" destId="{FD9E39B1-B8DA-44B2-BDC0-5F27AD211C14}" srcOrd="0" destOrd="0" parTransId="{29454E5C-CEF5-46D1-9973-F09D4DCFC265}" sibTransId="{D9D51D82-0F18-4EA9-85AF-5863578A5394}"/>
    <dgm:cxn modelId="{4E0F7923-43BD-4EC4-BE13-E566F6264723}" type="presOf" srcId="{8971916B-6BFD-483E-9D90-1598124410CF}" destId="{5427782A-7212-4F79-A6CC-0EEE6EB8ECF1}" srcOrd="0" destOrd="0" presId="urn:microsoft.com/office/officeart/2005/8/layout/hProcess10"/>
    <dgm:cxn modelId="{83A33C26-0715-408D-A5A5-48CCA7C408BD}" type="presOf" srcId="{FC3299E4-9F54-4363-9968-C39FD24D6AC2}" destId="{9A6C0B05-CDFE-4687-B1B6-0C156E005496}" srcOrd="0" destOrd="0" presId="urn:microsoft.com/office/officeart/2005/8/layout/hProcess10"/>
    <dgm:cxn modelId="{AF3F0062-A03B-4EFE-BB79-A3E2C93DE6B3}" type="presOf" srcId="{43E3D90E-55B4-4958-BAD5-61E196557D53}" destId="{2A59C1D2-86D7-412A-B773-2C207300FBFD}" srcOrd="1" destOrd="0" presId="urn:microsoft.com/office/officeart/2005/8/layout/hProcess10"/>
    <dgm:cxn modelId="{0D29FC71-F183-4D6F-9A68-AFE7D68FFC63}" srcId="{C3567F6A-3D1A-4896-BB7D-5645E5972E0D}" destId="{A1487F62-D30B-4562-B456-E9C4553E8D87}" srcOrd="0" destOrd="0" parTransId="{BD8D17A5-1901-4E58-A73D-6F3AD745E1DF}" sibTransId="{D2B10273-DF47-41A1-B878-A7516F95CCBE}"/>
    <dgm:cxn modelId="{D82D5979-1B1E-4364-9145-359BDEEFD501}" type="presOf" srcId="{C3567F6A-3D1A-4896-BB7D-5645E5972E0D}" destId="{91C66042-D005-4E06-96EB-543E26AEED06}" srcOrd="0" destOrd="0" presId="urn:microsoft.com/office/officeart/2005/8/layout/hProcess10"/>
    <dgm:cxn modelId="{16C8EA94-AEDA-4778-8CE9-BCF358ACD387}" type="presOf" srcId="{8188A0D5-908A-4FB4-B1A9-5508E458FA7E}" destId="{280ADA54-5E92-44C2-A2A9-0ABFBD8F91D1}" srcOrd="0" destOrd="0" presId="urn:microsoft.com/office/officeart/2005/8/layout/hProcess10"/>
    <dgm:cxn modelId="{8467599A-295D-4681-843B-CE45D280F0F2}" type="presOf" srcId="{FC3299E4-9F54-4363-9968-C39FD24D6AC2}" destId="{CE620086-F89F-40EF-9DA1-A64A4FD77FAD}" srcOrd="1" destOrd="0" presId="urn:microsoft.com/office/officeart/2005/8/layout/hProcess10"/>
    <dgm:cxn modelId="{4B98C29C-2631-4B94-AF9D-7C5FD30FB28E}" srcId="{D7BF2781-9BD8-4C7B-BD32-52B0EA8A4983}" destId="{7111AE98-DDC0-465A-AF4E-469E92667A61}" srcOrd="0" destOrd="0" parTransId="{7796D5D2-BAE8-4C44-A408-0EE538BDA3B8}" sibTransId="{F3B8076B-5191-49A7-9ACC-0AD554FC434B}"/>
    <dgm:cxn modelId="{AEE8E8A5-DDA7-4CA6-9CEE-6CEE4B55DFC5}" type="presOf" srcId="{43E3D90E-55B4-4958-BAD5-61E196557D53}" destId="{CB4701CE-B19A-4750-A296-1AB9CAF58B1D}" srcOrd="0" destOrd="0" presId="urn:microsoft.com/office/officeart/2005/8/layout/hProcess10"/>
    <dgm:cxn modelId="{A95147B0-ABA7-4EB6-A627-74041A9A5B3A}" type="presOf" srcId="{A1487F62-D30B-4562-B456-E9C4553E8D87}" destId="{91C66042-D005-4E06-96EB-543E26AEED06}" srcOrd="0" destOrd="1" presId="urn:microsoft.com/office/officeart/2005/8/layout/hProcess10"/>
    <dgm:cxn modelId="{2DE94FB6-9F52-47A2-8A8A-C6D40D11D456}" type="presOf" srcId="{5B5745CC-E21D-4658-8073-90D6214C5E5B}" destId="{CCB72AAE-BC7E-4D48-953B-95D7EDEB3669}" srcOrd="0" destOrd="1" presId="urn:microsoft.com/office/officeart/2005/8/layout/hProcess10"/>
    <dgm:cxn modelId="{5FD3CFB7-6C66-488C-A4F4-DD2DA3189AE7}" type="presOf" srcId="{D7BF2781-9BD8-4C7B-BD32-52B0EA8A4983}" destId="{E9408981-C72E-4FF6-A5DA-D43BE73DA573}" srcOrd="0" destOrd="0" presId="urn:microsoft.com/office/officeart/2005/8/layout/hProcess10"/>
    <dgm:cxn modelId="{BE3450C3-71EA-4828-8F23-A10F38BF5078}" srcId="{639C414E-98AE-4DEF-85AD-FF6C12D2760B}" destId="{B56AE2A5-5DB2-47A6-9DDF-60023A359DF4}" srcOrd="1" destOrd="0" parTransId="{7F5C04AF-5697-419B-B928-03BE9A59FAA5}" sibTransId="{FC3299E4-9F54-4363-9968-C39FD24D6AC2}"/>
    <dgm:cxn modelId="{558EC2D8-A5A8-40B5-B0DC-CD669D3384AD}" type="presOf" srcId="{639C414E-98AE-4DEF-85AD-FF6C12D2760B}" destId="{58594D58-80A7-4DB9-9035-0DEC1BA8B231}" srcOrd="0" destOrd="0" presId="urn:microsoft.com/office/officeart/2005/8/layout/hProcess10"/>
    <dgm:cxn modelId="{E1DC36ED-0337-4357-9BF0-F15265D8E6F7}" type="presOf" srcId="{B56AE2A5-5DB2-47A6-9DDF-60023A359DF4}" destId="{CCB72AAE-BC7E-4D48-953B-95D7EDEB3669}" srcOrd="0" destOrd="0" presId="urn:microsoft.com/office/officeart/2005/8/layout/hProcess10"/>
    <dgm:cxn modelId="{EF3A2EF5-A73E-4F62-8A1F-75636FEFBAC3}" srcId="{639C414E-98AE-4DEF-85AD-FF6C12D2760B}" destId="{D7BF2781-9BD8-4C7B-BD32-52B0EA8A4983}" srcOrd="0" destOrd="0" parTransId="{A0ED1C6E-A2EF-4047-B4D1-0D2D055C94DE}" sibTransId="{8188A0D5-908A-4FB4-B1A9-5508E458FA7E}"/>
    <dgm:cxn modelId="{90F6D6FC-2A7C-4FC8-9979-906C2EC86C72}" type="presParOf" srcId="{58594D58-80A7-4DB9-9035-0DEC1BA8B231}" destId="{21019CAE-2C37-40B5-A37A-8E3952B6BC26}" srcOrd="0" destOrd="0" presId="urn:microsoft.com/office/officeart/2005/8/layout/hProcess10"/>
    <dgm:cxn modelId="{F8102967-CAC9-4C44-B916-E003181DA898}" type="presParOf" srcId="{21019CAE-2C37-40B5-A37A-8E3952B6BC26}" destId="{799880F3-500C-49DC-B192-9C3F51646821}" srcOrd="0" destOrd="0" presId="urn:microsoft.com/office/officeart/2005/8/layout/hProcess10"/>
    <dgm:cxn modelId="{22F543BD-442D-422B-BC08-E7466393327C}" type="presParOf" srcId="{21019CAE-2C37-40B5-A37A-8E3952B6BC26}" destId="{E9408981-C72E-4FF6-A5DA-D43BE73DA573}" srcOrd="1" destOrd="0" presId="urn:microsoft.com/office/officeart/2005/8/layout/hProcess10"/>
    <dgm:cxn modelId="{7D1BC835-0AEC-4739-B585-C4911BB5BFE8}" type="presParOf" srcId="{58594D58-80A7-4DB9-9035-0DEC1BA8B231}" destId="{280ADA54-5E92-44C2-A2A9-0ABFBD8F91D1}" srcOrd="1" destOrd="0" presId="urn:microsoft.com/office/officeart/2005/8/layout/hProcess10"/>
    <dgm:cxn modelId="{0F9B38C0-A020-4257-9A01-12F5B426B716}" type="presParOf" srcId="{280ADA54-5E92-44C2-A2A9-0ABFBD8F91D1}" destId="{9BECB9FC-DE80-43D2-B475-1B2E0C3063BC}" srcOrd="0" destOrd="0" presId="urn:microsoft.com/office/officeart/2005/8/layout/hProcess10"/>
    <dgm:cxn modelId="{93CCD983-942B-4FC5-BA3F-AFEEA8F1C79A}" type="presParOf" srcId="{58594D58-80A7-4DB9-9035-0DEC1BA8B231}" destId="{73796C8C-1B21-45C0-954A-813650BC4CF7}" srcOrd="2" destOrd="0" presId="urn:microsoft.com/office/officeart/2005/8/layout/hProcess10"/>
    <dgm:cxn modelId="{E6726713-ECC8-4CE3-B682-6461E0CACE1E}" type="presParOf" srcId="{73796C8C-1B21-45C0-954A-813650BC4CF7}" destId="{23397815-410F-4BF1-9E81-7C0B5A928212}" srcOrd="0" destOrd="0" presId="urn:microsoft.com/office/officeart/2005/8/layout/hProcess10"/>
    <dgm:cxn modelId="{7A0BD91B-B07A-459E-8B19-B9E3BBA5A52C}" type="presParOf" srcId="{73796C8C-1B21-45C0-954A-813650BC4CF7}" destId="{CCB72AAE-BC7E-4D48-953B-95D7EDEB3669}" srcOrd="1" destOrd="0" presId="urn:microsoft.com/office/officeart/2005/8/layout/hProcess10"/>
    <dgm:cxn modelId="{C8910161-CB9D-42A1-9216-83C32837180C}" type="presParOf" srcId="{58594D58-80A7-4DB9-9035-0DEC1BA8B231}" destId="{9A6C0B05-CDFE-4687-B1B6-0C156E005496}" srcOrd="3" destOrd="0" presId="urn:microsoft.com/office/officeart/2005/8/layout/hProcess10"/>
    <dgm:cxn modelId="{C08A62A6-04F5-4487-BDC2-4D7195A53C6E}" type="presParOf" srcId="{9A6C0B05-CDFE-4687-B1B6-0C156E005496}" destId="{CE620086-F89F-40EF-9DA1-A64A4FD77FAD}" srcOrd="0" destOrd="0" presId="urn:microsoft.com/office/officeart/2005/8/layout/hProcess10"/>
    <dgm:cxn modelId="{64D49B10-CDB0-4B5C-8DF0-8FC1B8C5CB80}" type="presParOf" srcId="{58594D58-80A7-4DB9-9035-0DEC1BA8B231}" destId="{9659795D-4860-466C-9B80-4D9F357E77AB}" srcOrd="4" destOrd="0" presId="urn:microsoft.com/office/officeart/2005/8/layout/hProcess10"/>
    <dgm:cxn modelId="{3144E15C-AD73-47DC-8858-4369AA4698CE}" type="presParOf" srcId="{9659795D-4860-466C-9B80-4D9F357E77AB}" destId="{3829FEA8-DED4-4358-9DBC-63D1EBAE2497}" srcOrd="0" destOrd="0" presId="urn:microsoft.com/office/officeart/2005/8/layout/hProcess10"/>
    <dgm:cxn modelId="{18917280-5C35-4780-A2F7-14B6B45793AA}" type="presParOf" srcId="{9659795D-4860-466C-9B80-4D9F357E77AB}" destId="{5427782A-7212-4F79-A6CC-0EEE6EB8ECF1}" srcOrd="1" destOrd="0" presId="urn:microsoft.com/office/officeart/2005/8/layout/hProcess10"/>
    <dgm:cxn modelId="{C81960A1-6C41-4012-8E82-F722029E9011}" type="presParOf" srcId="{58594D58-80A7-4DB9-9035-0DEC1BA8B231}" destId="{CB4701CE-B19A-4750-A296-1AB9CAF58B1D}" srcOrd="5" destOrd="0" presId="urn:microsoft.com/office/officeart/2005/8/layout/hProcess10"/>
    <dgm:cxn modelId="{FA5F0774-EFF0-41C0-AA16-A7CA6EB10942}" type="presParOf" srcId="{CB4701CE-B19A-4750-A296-1AB9CAF58B1D}" destId="{2A59C1D2-86D7-412A-B773-2C207300FBFD}" srcOrd="0" destOrd="0" presId="urn:microsoft.com/office/officeart/2005/8/layout/hProcess10"/>
    <dgm:cxn modelId="{1AA9F992-5CAD-40F8-98C4-D87C373F14FA}" type="presParOf" srcId="{58594D58-80A7-4DB9-9035-0DEC1BA8B231}" destId="{F4F4F1E6-6ED1-4BEC-AB48-A505B4E8BDE2}" srcOrd="6" destOrd="0" presId="urn:microsoft.com/office/officeart/2005/8/layout/hProcess10"/>
    <dgm:cxn modelId="{01F03F04-42D2-4E81-AEB4-936B30394885}" type="presParOf" srcId="{F4F4F1E6-6ED1-4BEC-AB48-A505B4E8BDE2}" destId="{ABDE9A67-7BD9-4B10-8894-4D0744809D28}" srcOrd="0" destOrd="0" presId="urn:microsoft.com/office/officeart/2005/8/layout/hProcess10"/>
    <dgm:cxn modelId="{0B86EF90-540A-4B88-A058-B16008822853}" type="presParOf" srcId="{F4F4F1E6-6ED1-4BEC-AB48-A505B4E8BDE2}" destId="{91C66042-D005-4E06-96EB-543E26AEED06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5E9396-6898-40F6-BABD-E839078B8EAE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7B3BF14-881D-4812-8A15-C93FD9E69485}">
      <dgm:prSet phldrT="[Text]" custT="1"/>
      <dgm:spPr>
        <a:solidFill>
          <a:schemeClr val="lt1">
            <a:hueOff val="0"/>
            <a:satOff val="0"/>
            <a:lumOff val="0"/>
            <a:alpha val="5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buFontTx/>
            <a:buChar char="-"/>
          </a:pPr>
          <a:r>
            <a:rPr lang="en-US" sz="1600" b="1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One-stop-shop provider </a:t>
          </a:r>
          <a:endParaRPr lang="en-US" sz="1600" dirty="0"/>
        </a:p>
      </dgm:t>
    </dgm:pt>
    <dgm:pt modelId="{013A5063-0B86-4F20-9D33-48450B9752B6}" type="parTrans" cxnId="{1BE080B5-1CF8-4E9E-8848-7D7D0A13EC6C}">
      <dgm:prSet/>
      <dgm:spPr/>
      <dgm:t>
        <a:bodyPr/>
        <a:lstStyle/>
        <a:p>
          <a:endParaRPr lang="en-US" sz="1600"/>
        </a:p>
      </dgm:t>
    </dgm:pt>
    <dgm:pt modelId="{33522BE3-E302-4378-A82A-81999F8CC7CD}" type="sibTrans" cxnId="{1BE080B5-1CF8-4E9E-8848-7D7D0A13EC6C}">
      <dgm:prSet custT="1"/>
      <dgm:spPr>
        <a:solidFill>
          <a:schemeClr val="tx2"/>
        </a:solidFill>
      </dgm:spPr>
      <dgm:t>
        <a:bodyPr/>
        <a:lstStyle/>
        <a:p>
          <a:endParaRPr lang="en-US" sz="1600"/>
        </a:p>
      </dgm:t>
    </dgm:pt>
    <dgm:pt modelId="{93B0E3DF-5E0E-4356-8D21-B45A8CB7D173}">
      <dgm:prSet phldrT="[Text]" custT="1"/>
      <dgm:spPr>
        <a:solidFill>
          <a:schemeClr val="lt1">
            <a:hueOff val="0"/>
            <a:satOff val="0"/>
            <a:lumOff val="0"/>
            <a:alpha val="50000"/>
          </a:schemeClr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600" b="1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Offering</a:t>
          </a:r>
          <a:r>
            <a:rPr lang="en-US" sz="1600" b="1" spc="182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a fully</a:t>
          </a:r>
          <a:r>
            <a:rPr lang="en-US" sz="1600" b="1" spc="182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integrated</a:t>
          </a:r>
          <a:r>
            <a:rPr lang="en-US" sz="1600" b="1" spc="182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spc="-6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vertical </a:t>
          </a:r>
          <a:r>
            <a:rPr lang="en-US" sz="1600" b="1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suite</a:t>
          </a:r>
          <a:r>
            <a:rPr lang="en-US" sz="1600" b="1" spc="27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of</a:t>
          </a:r>
          <a:r>
            <a:rPr lang="en-US" sz="1600" b="1" spc="3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microcontrollers</a:t>
          </a:r>
          <a:r>
            <a:rPr lang="en-US" sz="1600" b="1" spc="27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and</a:t>
          </a:r>
          <a:r>
            <a:rPr lang="en-US" sz="1600" b="1" spc="3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trust</a:t>
          </a:r>
          <a:r>
            <a:rPr lang="en-US" sz="1600" b="1" spc="3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services</a:t>
          </a:r>
          <a:r>
            <a:rPr lang="en-US" sz="1600" b="1" spc="27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endParaRPr lang="en-US" sz="1600" dirty="0"/>
        </a:p>
      </dgm:t>
    </dgm:pt>
    <dgm:pt modelId="{3C486C35-4ABE-448B-906D-8CBA307A697A}" type="parTrans" cxnId="{212169EA-CC54-4827-A047-483CF4FCC475}">
      <dgm:prSet/>
      <dgm:spPr/>
      <dgm:t>
        <a:bodyPr/>
        <a:lstStyle/>
        <a:p>
          <a:endParaRPr lang="en-US" sz="1600"/>
        </a:p>
      </dgm:t>
    </dgm:pt>
    <dgm:pt modelId="{E1B6472E-0D66-40FB-A4E3-CB066069D08A}" type="sibTrans" cxnId="{212169EA-CC54-4827-A047-483CF4FCC475}">
      <dgm:prSet custT="1"/>
      <dgm:spPr>
        <a:solidFill>
          <a:schemeClr val="tx2"/>
        </a:solidFill>
      </dgm:spPr>
      <dgm:t>
        <a:bodyPr/>
        <a:lstStyle/>
        <a:p>
          <a:endParaRPr lang="en-US" sz="1600"/>
        </a:p>
      </dgm:t>
    </dgm:pt>
    <dgm:pt modelId="{F1AD8509-41D2-48AE-A602-4F2E37315B38}">
      <dgm:prSet phldrT="[Text]" custT="1"/>
      <dgm:spPr>
        <a:solidFill>
          <a:schemeClr val="lt1">
            <a:hueOff val="0"/>
            <a:satOff val="0"/>
            <a:lumOff val="0"/>
            <a:alpha val="50000"/>
          </a:schemeClr>
        </a:solidFill>
        <a:ln>
          <a:solidFill>
            <a:schemeClr val="tx2"/>
          </a:solidFill>
        </a:ln>
      </dgm:spPr>
      <dgm:t>
        <a:bodyPr/>
        <a:lstStyle/>
        <a:p>
          <a:pPr>
            <a:buFontTx/>
            <a:buChar char="-"/>
          </a:pPr>
          <a:r>
            <a:rPr lang="en-US" sz="1600" b="1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Securing</a:t>
          </a:r>
          <a:r>
            <a:rPr lang="en-US" sz="1600" b="1" spc="3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any</a:t>
          </a:r>
          <a:r>
            <a:rPr lang="en-US" sz="1600" b="1" spc="27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kind</a:t>
          </a:r>
          <a:r>
            <a:rPr lang="en-US" sz="1600" b="1" spc="3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of</a:t>
          </a:r>
          <a:r>
            <a:rPr lang="en-US" sz="1600" b="1" spc="3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connected</a:t>
          </a:r>
          <a:r>
            <a:rPr lang="en-US" sz="1600" b="1" spc="27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devices</a:t>
          </a:r>
          <a:r>
            <a:rPr lang="en-US" sz="1600" b="1" spc="3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spc="-15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and </a:t>
          </a:r>
          <a:r>
            <a:rPr lang="en-US" sz="1600" b="1" spc="-6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systems</a:t>
          </a:r>
          <a:endParaRPr lang="en-US" sz="1600" dirty="0"/>
        </a:p>
      </dgm:t>
    </dgm:pt>
    <dgm:pt modelId="{F5508B48-CC31-4B4F-980E-347575ECE7CB}" type="parTrans" cxnId="{A55F8F38-4134-4083-86B9-2E38CC6D2931}">
      <dgm:prSet/>
      <dgm:spPr/>
      <dgm:t>
        <a:bodyPr/>
        <a:lstStyle/>
        <a:p>
          <a:endParaRPr lang="en-US" sz="1600"/>
        </a:p>
      </dgm:t>
    </dgm:pt>
    <dgm:pt modelId="{F59558D2-41AC-4DE4-81F2-2210E65BF241}" type="sibTrans" cxnId="{A55F8F38-4134-4083-86B9-2E38CC6D2931}">
      <dgm:prSet/>
      <dgm:spPr/>
      <dgm:t>
        <a:bodyPr/>
        <a:lstStyle/>
        <a:p>
          <a:endParaRPr lang="en-US" sz="1600"/>
        </a:p>
      </dgm:t>
    </dgm:pt>
    <dgm:pt modelId="{FB3A5F72-F0B1-4ED1-9973-F9C09AE2DBF0}" type="pres">
      <dgm:prSet presAssocID="{D05E9396-6898-40F6-BABD-E839078B8EAE}" presName="Name0" presStyleCnt="0">
        <dgm:presLayoutVars>
          <dgm:dir/>
          <dgm:resizeHandles val="exact"/>
        </dgm:presLayoutVars>
      </dgm:prSet>
      <dgm:spPr/>
    </dgm:pt>
    <dgm:pt modelId="{F8D33FCA-6C11-4833-87EF-38AD7E5EE2A8}" type="pres">
      <dgm:prSet presAssocID="{47B3BF14-881D-4812-8A15-C93FD9E69485}" presName="node" presStyleLbl="node1" presStyleIdx="0" presStyleCnt="3" custScaleX="174090">
        <dgm:presLayoutVars>
          <dgm:bulletEnabled val="1"/>
        </dgm:presLayoutVars>
      </dgm:prSet>
      <dgm:spPr>
        <a:prstGeom prst="rect">
          <a:avLst/>
        </a:prstGeom>
      </dgm:spPr>
    </dgm:pt>
    <dgm:pt modelId="{D644DBF7-F356-479A-A3F9-05FCECF628BF}" type="pres">
      <dgm:prSet presAssocID="{33522BE3-E302-4378-A82A-81999F8CC7CD}" presName="sibTrans" presStyleLbl="sibTrans2D1" presStyleIdx="0" presStyleCnt="2"/>
      <dgm:spPr/>
    </dgm:pt>
    <dgm:pt modelId="{28162BD4-6F62-4555-961D-6AC3670A8227}" type="pres">
      <dgm:prSet presAssocID="{33522BE3-E302-4378-A82A-81999F8CC7CD}" presName="connectorText" presStyleLbl="sibTrans2D1" presStyleIdx="0" presStyleCnt="2"/>
      <dgm:spPr/>
    </dgm:pt>
    <dgm:pt modelId="{71118609-2566-4CEA-B10E-8595C6DE3E13}" type="pres">
      <dgm:prSet presAssocID="{93B0E3DF-5E0E-4356-8D21-B45A8CB7D173}" presName="node" presStyleLbl="node1" presStyleIdx="1" presStyleCnt="3" custScaleX="174090">
        <dgm:presLayoutVars>
          <dgm:bulletEnabled val="1"/>
        </dgm:presLayoutVars>
      </dgm:prSet>
      <dgm:spPr>
        <a:prstGeom prst="rect">
          <a:avLst/>
        </a:prstGeom>
      </dgm:spPr>
    </dgm:pt>
    <dgm:pt modelId="{99334E9B-B57D-4980-9981-E4747D7B7728}" type="pres">
      <dgm:prSet presAssocID="{E1B6472E-0D66-40FB-A4E3-CB066069D08A}" presName="sibTrans" presStyleLbl="sibTrans2D1" presStyleIdx="1" presStyleCnt="2"/>
      <dgm:spPr/>
    </dgm:pt>
    <dgm:pt modelId="{3685EEEC-E040-4F8B-8005-DFCE69096163}" type="pres">
      <dgm:prSet presAssocID="{E1B6472E-0D66-40FB-A4E3-CB066069D08A}" presName="connectorText" presStyleLbl="sibTrans2D1" presStyleIdx="1" presStyleCnt="2"/>
      <dgm:spPr/>
    </dgm:pt>
    <dgm:pt modelId="{19A24E76-43D5-4859-9B32-5A0E919877BA}" type="pres">
      <dgm:prSet presAssocID="{F1AD8509-41D2-48AE-A602-4F2E37315B38}" presName="node" presStyleLbl="node1" presStyleIdx="2" presStyleCnt="3" custScaleX="174090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C646BA36-C940-4644-87F2-386D34E9535B}" type="presOf" srcId="{E1B6472E-0D66-40FB-A4E3-CB066069D08A}" destId="{99334E9B-B57D-4980-9981-E4747D7B7728}" srcOrd="0" destOrd="0" presId="urn:microsoft.com/office/officeart/2005/8/layout/process1"/>
    <dgm:cxn modelId="{A55F8F38-4134-4083-86B9-2E38CC6D2931}" srcId="{D05E9396-6898-40F6-BABD-E839078B8EAE}" destId="{F1AD8509-41D2-48AE-A602-4F2E37315B38}" srcOrd="2" destOrd="0" parTransId="{F5508B48-CC31-4B4F-980E-347575ECE7CB}" sibTransId="{F59558D2-41AC-4DE4-81F2-2210E65BF241}"/>
    <dgm:cxn modelId="{98868F5D-D0B8-4449-86BA-EAAC5E1813CF}" type="presOf" srcId="{F1AD8509-41D2-48AE-A602-4F2E37315B38}" destId="{19A24E76-43D5-4859-9B32-5A0E919877BA}" srcOrd="0" destOrd="0" presId="urn:microsoft.com/office/officeart/2005/8/layout/process1"/>
    <dgm:cxn modelId="{1D614269-5C92-458B-B203-6F8D5288FC07}" type="presOf" srcId="{93B0E3DF-5E0E-4356-8D21-B45A8CB7D173}" destId="{71118609-2566-4CEA-B10E-8595C6DE3E13}" srcOrd="0" destOrd="0" presId="urn:microsoft.com/office/officeart/2005/8/layout/process1"/>
    <dgm:cxn modelId="{FE1FAA99-7A79-4374-87B8-2B6B358FA04C}" type="presOf" srcId="{33522BE3-E302-4378-A82A-81999F8CC7CD}" destId="{D644DBF7-F356-479A-A3F9-05FCECF628BF}" srcOrd="0" destOrd="0" presId="urn:microsoft.com/office/officeart/2005/8/layout/process1"/>
    <dgm:cxn modelId="{9F32759C-18D0-4DED-9671-76DF6443EB22}" type="presOf" srcId="{E1B6472E-0D66-40FB-A4E3-CB066069D08A}" destId="{3685EEEC-E040-4F8B-8005-DFCE69096163}" srcOrd="1" destOrd="0" presId="urn:microsoft.com/office/officeart/2005/8/layout/process1"/>
    <dgm:cxn modelId="{777A07B5-3531-46F1-A5D1-1D9646CCC4CD}" type="presOf" srcId="{47B3BF14-881D-4812-8A15-C93FD9E69485}" destId="{F8D33FCA-6C11-4833-87EF-38AD7E5EE2A8}" srcOrd="0" destOrd="0" presId="urn:microsoft.com/office/officeart/2005/8/layout/process1"/>
    <dgm:cxn modelId="{1BE080B5-1CF8-4E9E-8848-7D7D0A13EC6C}" srcId="{D05E9396-6898-40F6-BABD-E839078B8EAE}" destId="{47B3BF14-881D-4812-8A15-C93FD9E69485}" srcOrd="0" destOrd="0" parTransId="{013A5063-0B86-4F20-9D33-48450B9752B6}" sibTransId="{33522BE3-E302-4378-A82A-81999F8CC7CD}"/>
    <dgm:cxn modelId="{2E3D50C0-1F9D-4A07-9D68-24235D481C3F}" type="presOf" srcId="{33522BE3-E302-4378-A82A-81999F8CC7CD}" destId="{28162BD4-6F62-4555-961D-6AC3670A8227}" srcOrd="1" destOrd="0" presId="urn:microsoft.com/office/officeart/2005/8/layout/process1"/>
    <dgm:cxn modelId="{E3A94BC5-D506-4714-A803-280D6F6C32DB}" type="presOf" srcId="{D05E9396-6898-40F6-BABD-E839078B8EAE}" destId="{FB3A5F72-F0B1-4ED1-9973-F9C09AE2DBF0}" srcOrd="0" destOrd="0" presId="urn:microsoft.com/office/officeart/2005/8/layout/process1"/>
    <dgm:cxn modelId="{212169EA-CC54-4827-A047-483CF4FCC475}" srcId="{D05E9396-6898-40F6-BABD-E839078B8EAE}" destId="{93B0E3DF-5E0E-4356-8D21-B45A8CB7D173}" srcOrd="1" destOrd="0" parTransId="{3C486C35-4ABE-448B-906D-8CBA307A697A}" sibTransId="{E1B6472E-0D66-40FB-A4E3-CB066069D08A}"/>
    <dgm:cxn modelId="{A641FFC9-B912-46D4-9F63-E1CF111D5DDF}" type="presParOf" srcId="{FB3A5F72-F0B1-4ED1-9973-F9C09AE2DBF0}" destId="{F8D33FCA-6C11-4833-87EF-38AD7E5EE2A8}" srcOrd="0" destOrd="0" presId="urn:microsoft.com/office/officeart/2005/8/layout/process1"/>
    <dgm:cxn modelId="{603045E9-181C-4945-B7DE-9F708E2052B6}" type="presParOf" srcId="{FB3A5F72-F0B1-4ED1-9973-F9C09AE2DBF0}" destId="{D644DBF7-F356-479A-A3F9-05FCECF628BF}" srcOrd="1" destOrd="0" presId="urn:microsoft.com/office/officeart/2005/8/layout/process1"/>
    <dgm:cxn modelId="{8B59E4B7-B771-4EAB-93DC-9D14DD2EE448}" type="presParOf" srcId="{D644DBF7-F356-479A-A3F9-05FCECF628BF}" destId="{28162BD4-6F62-4555-961D-6AC3670A8227}" srcOrd="0" destOrd="0" presId="urn:microsoft.com/office/officeart/2005/8/layout/process1"/>
    <dgm:cxn modelId="{B7D3388F-CA81-4F6B-87AC-499A6863E0D3}" type="presParOf" srcId="{FB3A5F72-F0B1-4ED1-9973-F9C09AE2DBF0}" destId="{71118609-2566-4CEA-B10E-8595C6DE3E13}" srcOrd="2" destOrd="0" presId="urn:microsoft.com/office/officeart/2005/8/layout/process1"/>
    <dgm:cxn modelId="{748BD053-CB62-41E7-8DEA-C61389827A39}" type="presParOf" srcId="{FB3A5F72-F0B1-4ED1-9973-F9C09AE2DBF0}" destId="{99334E9B-B57D-4980-9981-E4747D7B7728}" srcOrd="3" destOrd="0" presId="urn:microsoft.com/office/officeart/2005/8/layout/process1"/>
    <dgm:cxn modelId="{210BBA4B-D22B-4D95-8046-B234B99C031D}" type="presParOf" srcId="{99334E9B-B57D-4980-9981-E4747D7B7728}" destId="{3685EEEC-E040-4F8B-8005-DFCE69096163}" srcOrd="0" destOrd="0" presId="urn:microsoft.com/office/officeart/2005/8/layout/process1"/>
    <dgm:cxn modelId="{ED72DA9F-AC45-463F-82FD-5BE6BB6682F6}" type="presParOf" srcId="{FB3A5F72-F0B1-4ED1-9973-F9C09AE2DBF0}" destId="{19A24E76-43D5-4859-9B32-5A0E919877B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08F9AA-4F2B-4D74-8A04-DA474313E51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5913B1B-88F4-4075-A817-906197193B60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+mj-lt"/>
            </a:rPr>
            <a:t>Expand </a:t>
          </a:r>
        </a:p>
        <a:p>
          <a:r>
            <a:rPr lang="en-US" b="1" dirty="0">
              <a:solidFill>
                <a:schemeClr val="bg1"/>
              </a:solidFill>
              <a:latin typeface="+mj-lt"/>
            </a:rPr>
            <a:t>US Presence</a:t>
          </a:r>
          <a:endParaRPr lang="en-US" dirty="0">
            <a:solidFill>
              <a:schemeClr val="bg1"/>
            </a:solidFill>
          </a:endParaRPr>
        </a:p>
      </dgm:t>
    </dgm:pt>
    <dgm:pt modelId="{13DEB44E-33AC-4289-8BA5-E9152A287E44}" type="parTrans" cxnId="{4D71D98B-597A-4600-B103-B1BA5EEEBD20}">
      <dgm:prSet/>
      <dgm:spPr/>
      <dgm:t>
        <a:bodyPr/>
        <a:lstStyle/>
        <a:p>
          <a:endParaRPr lang="en-US"/>
        </a:p>
      </dgm:t>
    </dgm:pt>
    <dgm:pt modelId="{2392ABEB-0987-4AA8-9784-4E31FEDCF662}" type="sibTrans" cxnId="{4D71D98B-597A-4600-B103-B1BA5EEEBD20}">
      <dgm:prSet/>
      <dgm:spPr/>
      <dgm:t>
        <a:bodyPr/>
        <a:lstStyle/>
        <a:p>
          <a:endParaRPr lang="en-US"/>
        </a:p>
      </dgm:t>
    </dgm:pt>
    <dgm:pt modelId="{ADB2BC39-CDB6-4FCE-97E1-2BC71CA86736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+mj-lt"/>
            </a:rPr>
            <a:t>OSPT projects</a:t>
          </a:r>
        </a:p>
        <a:p>
          <a:r>
            <a:rPr lang="en-US" i="1" dirty="0">
              <a:latin typeface="+mj-lt"/>
            </a:rPr>
            <a:t>More agreements expected to be signed in the coming years</a:t>
          </a:r>
          <a:endParaRPr lang="en-US" dirty="0"/>
        </a:p>
      </dgm:t>
    </dgm:pt>
    <dgm:pt modelId="{F70D7B37-53E2-4C7A-BE5D-3368CD841CEB}" type="parTrans" cxnId="{9277E215-9179-42AD-817D-39EE16C93266}">
      <dgm:prSet/>
      <dgm:spPr/>
      <dgm:t>
        <a:bodyPr/>
        <a:lstStyle/>
        <a:p>
          <a:endParaRPr lang="en-US"/>
        </a:p>
      </dgm:t>
    </dgm:pt>
    <dgm:pt modelId="{A28A4184-E20B-4558-8ED7-50FD8609DE04}" type="sibTrans" cxnId="{9277E215-9179-42AD-817D-39EE16C93266}">
      <dgm:prSet/>
      <dgm:spPr/>
      <dgm:t>
        <a:bodyPr/>
        <a:lstStyle/>
        <a:p>
          <a:endParaRPr lang="en-US"/>
        </a:p>
      </dgm:t>
    </dgm:pt>
    <dgm:pt modelId="{40886448-64C4-4984-BCB9-008B25833B1C}">
      <dgm:prSet phldrT="[Text]"/>
      <dgm:spPr/>
      <dgm:t>
        <a:bodyPr/>
        <a:lstStyle/>
        <a:p>
          <a:r>
            <a:rPr lang="en-US" b="1" dirty="0">
              <a:solidFill>
                <a:schemeClr val="bg1"/>
              </a:solidFill>
              <a:latin typeface="+mj-lt"/>
            </a:rPr>
            <a:t>Post-Quantum TPM Opportunities</a:t>
          </a:r>
          <a:endParaRPr lang="en-US" dirty="0">
            <a:solidFill>
              <a:schemeClr val="bg1"/>
            </a:solidFill>
          </a:endParaRPr>
        </a:p>
      </dgm:t>
    </dgm:pt>
    <dgm:pt modelId="{AB6B2B71-D08A-43CF-AD2A-B4DC7B4D0BD7}" type="parTrans" cxnId="{28C92031-4412-43A9-B2C8-2114125B56FD}">
      <dgm:prSet/>
      <dgm:spPr/>
      <dgm:t>
        <a:bodyPr/>
        <a:lstStyle/>
        <a:p>
          <a:endParaRPr lang="en-US"/>
        </a:p>
      </dgm:t>
    </dgm:pt>
    <dgm:pt modelId="{CF9F0B70-CB53-474B-B4A2-84C2A504EBB8}" type="sibTrans" cxnId="{28C92031-4412-43A9-B2C8-2114125B56FD}">
      <dgm:prSet/>
      <dgm:spPr/>
      <dgm:t>
        <a:bodyPr/>
        <a:lstStyle/>
        <a:p>
          <a:endParaRPr lang="en-US"/>
        </a:p>
      </dgm:t>
    </dgm:pt>
    <dgm:pt modelId="{36590359-DF57-4F82-85B2-BE47036D8928}" type="pres">
      <dgm:prSet presAssocID="{BC08F9AA-4F2B-4D74-8A04-DA474313E519}" presName="compositeShape" presStyleCnt="0">
        <dgm:presLayoutVars>
          <dgm:chMax val="7"/>
          <dgm:dir/>
          <dgm:resizeHandles val="exact"/>
        </dgm:presLayoutVars>
      </dgm:prSet>
      <dgm:spPr/>
    </dgm:pt>
    <dgm:pt modelId="{36615B22-02D5-458C-8266-3709533F763E}" type="pres">
      <dgm:prSet presAssocID="{BC08F9AA-4F2B-4D74-8A04-DA474313E519}" presName="wedge1" presStyleLbl="node1" presStyleIdx="0" presStyleCnt="3"/>
      <dgm:spPr/>
    </dgm:pt>
    <dgm:pt modelId="{E2FF15DE-DC56-4825-B718-56ED70712EB0}" type="pres">
      <dgm:prSet presAssocID="{BC08F9AA-4F2B-4D74-8A04-DA474313E519}" presName="dummy1a" presStyleCnt="0"/>
      <dgm:spPr/>
    </dgm:pt>
    <dgm:pt modelId="{821E2184-47FA-4FB2-B2C1-717FB948403D}" type="pres">
      <dgm:prSet presAssocID="{BC08F9AA-4F2B-4D74-8A04-DA474313E519}" presName="dummy1b" presStyleCnt="0"/>
      <dgm:spPr/>
    </dgm:pt>
    <dgm:pt modelId="{5BABF393-48D5-4C83-8BD7-087C93D37DA9}" type="pres">
      <dgm:prSet presAssocID="{BC08F9AA-4F2B-4D74-8A04-DA474313E51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329B77F-2642-4620-BC8D-489AA992F98F}" type="pres">
      <dgm:prSet presAssocID="{BC08F9AA-4F2B-4D74-8A04-DA474313E519}" presName="wedge2" presStyleLbl="node1" presStyleIdx="1" presStyleCnt="3"/>
      <dgm:spPr/>
    </dgm:pt>
    <dgm:pt modelId="{069D43AE-9FF8-44EF-B176-E09CC3D3227C}" type="pres">
      <dgm:prSet presAssocID="{BC08F9AA-4F2B-4D74-8A04-DA474313E519}" presName="dummy2a" presStyleCnt="0"/>
      <dgm:spPr/>
    </dgm:pt>
    <dgm:pt modelId="{87D20F65-7840-437F-832A-02B4C9DB38E3}" type="pres">
      <dgm:prSet presAssocID="{BC08F9AA-4F2B-4D74-8A04-DA474313E519}" presName="dummy2b" presStyleCnt="0"/>
      <dgm:spPr/>
    </dgm:pt>
    <dgm:pt modelId="{82A974B2-2D7E-496B-B4F6-EB167FF0B14F}" type="pres">
      <dgm:prSet presAssocID="{BC08F9AA-4F2B-4D74-8A04-DA474313E51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DECAAF3-A3EB-44D2-B528-21DC1D475364}" type="pres">
      <dgm:prSet presAssocID="{BC08F9AA-4F2B-4D74-8A04-DA474313E519}" presName="wedge3" presStyleLbl="node1" presStyleIdx="2" presStyleCnt="3"/>
      <dgm:spPr/>
    </dgm:pt>
    <dgm:pt modelId="{C2CA133E-38D7-41E7-BFF1-92DD3FA80936}" type="pres">
      <dgm:prSet presAssocID="{BC08F9AA-4F2B-4D74-8A04-DA474313E519}" presName="dummy3a" presStyleCnt="0"/>
      <dgm:spPr/>
    </dgm:pt>
    <dgm:pt modelId="{A74631EA-202F-4940-99C8-D84B85887518}" type="pres">
      <dgm:prSet presAssocID="{BC08F9AA-4F2B-4D74-8A04-DA474313E519}" presName="dummy3b" presStyleCnt="0"/>
      <dgm:spPr/>
    </dgm:pt>
    <dgm:pt modelId="{00B76E60-DF3D-4F2B-9861-C49374EE2B4F}" type="pres">
      <dgm:prSet presAssocID="{BC08F9AA-4F2B-4D74-8A04-DA474313E51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513108BE-1BEE-4C13-B02A-7901E63B56CB}" type="pres">
      <dgm:prSet presAssocID="{2392ABEB-0987-4AA8-9784-4E31FEDCF662}" presName="arrowWedge1" presStyleLbl="fgSibTrans2D1" presStyleIdx="0" presStyleCnt="3"/>
      <dgm:spPr/>
    </dgm:pt>
    <dgm:pt modelId="{61BFAA12-9ADA-445E-925F-29B4EE0279B0}" type="pres">
      <dgm:prSet presAssocID="{A28A4184-E20B-4558-8ED7-50FD8609DE04}" presName="arrowWedge2" presStyleLbl="fgSibTrans2D1" presStyleIdx="1" presStyleCnt="3"/>
      <dgm:spPr/>
    </dgm:pt>
    <dgm:pt modelId="{203C5484-AFE9-4C94-AF34-26331A10734B}" type="pres">
      <dgm:prSet presAssocID="{CF9F0B70-CB53-474B-B4A2-84C2A504EBB8}" presName="arrowWedge3" presStyleLbl="fgSibTrans2D1" presStyleIdx="2" presStyleCnt="3"/>
      <dgm:spPr/>
    </dgm:pt>
  </dgm:ptLst>
  <dgm:cxnLst>
    <dgm:cxn modelId="{72C93911-2C57-421D-8348-6102501C044D}" type="presOf" srcId="{25913B1B-88F4-4075-A817-906197193B60}" destId="{36615B22-02D5-458C-8266-3709533F763E}" srcOrd="0" destOrd="0" presId="urn:microsoft.com/office/officeart/2005/8/layout/cycle8"/>
    <dgm:cxn modelId="{9277E215-9179-42AD-817D-39EE16C93266}" srcId="{BC08F9AA-4F2B-4D74-8A04-DA474313E519}" destId="{ADB2BC39-CDB6-4FCE-97E1-2BC71CA86736}" srcOrd="1" destOrd="0" parTransId="{F70D7B37-53E2-4C7A-BE5D-3368CD841CEB}" sibTransId="{A28A4184-E20B-4558-8ED7-50FD8609DE04}"/>
    <dgm:cxn modelId="{2F1AC92D-4E25-4D3C-BA4D-BEA9C0E46914}" type="presOf" srcId="{25913B1B-88F4-4075-A817-906197193B60}" destId="{5BABF393-48D5-4C83-8BD7-087C93D37DA9}" srcOrd="1" destOrd="0" presId="urn:microsoft.com/office/officeart/2005/8/layout/cycle8"/>
    <dgm:cxn modelId="{E46F0B30-A392-45AF-91A6-9BCA21373D00}" type="presOf" srcId="{40886448-64C4-4984-BCB9-008B25833B1C}" destId="{00B76E60-DF3D-4F2B-9861-C49374EE2B4F}" srcOrd="1" destOrd="0" presId="urn:microsoft.com/office/officeart/2005/8/layout/cycle8"/>
    <dgm:cxn modelId="{28C92031-4412-43A9-B2C8-2114125B56FD}" srcId="{BC08F9AA-4F2B-4D74-8A04-DA474313E519}" destId="{40886448-64C4-4984-BCB9-008B25833B1C}" srcOrd="2" destOrd="0" parTransId="{AB6B2B71-D08A-43CF-AD2A-B4DC7B4D0BD7}" sibTransId="{CF9F0B70-CB53-474B-B4A2-84C2A504EBB8}"/>
    <dgm:cxn modelId="{DB3D9363-F9A0-4136-81F3-2248D3DA55AF}" type="presOf" srcId="{40886448-64C4-4984-BCB9-008B25833B1C}" destId="{8DECAAF3-A3EB-44D2-B528-21DC1D475364}" srcOrd="0" destOrd="0" presId="urn:microsoft.com/office/officeart/2005/8/layout/cycle8"/>
    <dgm:cxn modelId="{7AC4B38B-0A3B-4ABF-9D41-05B4DE45FCB2}" type="presOf" srcId="{ADB2BC39-CDB6-4FCE-97E1-2BC71CA86736}" destId="{82A974B2-2D7E-496B-B4F6-EB167FF0B14F}" srcOrd="1" destOrd="0" presId="urn:microsoft.com/office/officeart/2005/8/layout/cycle8"/>
    <dgm:cxn modelId="{4D71D98B-597A-4600-B103-B1BA5EEEBD20}" srcId="{BC08F9AA-4F2B-4D74-8A04-DA474313E519}" destId="{25913B1B-88F4-4075-A817-906197193B60}" srcOrd="0" destOrd="0" parTransId="{13DEB44E-33AC-4289-8BA5-E9152A287E44}" sibTransId="{2392ABEB-0987-4AA8-9784-4E31FEDCF662}"/>
    <dgm:cxn modelId="{303C198C-A658-473A-B48A-0612A472C113}" type="presOf" srcId="{ADB2BC39-CDB6-4FCE-97E1-2BC71CA86736}" destId="{C329B77F-2642-4620-BC8D-489AA992F98F}" srcOrd="0" destOrd="0" presId="urn:microsoft.com/office/officeart/2005/8/layout/cycle8"/>
    <dgm:cxn modelId="{14B8CBBE-670F-41F1-987C-96FF58206289}" type="presOf" srcId="{BC08F9AA-4F2B-4D74-8A04-DA474313E519}" destId="{36590359-DF57-4F82-85B2-BE47036D8928}" srcOrd="0" destOrd="0" presId="urn:microsoft.com/office/officeart/2005/8/layout/cycle8"/>
    <dgm:cxn modelId="{E992F07D-5CA3-4C2F-8922-F0E464F27E36}" type="presParOf" srcId="{36590359-DF57-4F82-85B2-BE47036D8928}" destId="{36615B22-02D5-458C-8266-3709533F763E}" srcOrd="0" destOrd="0" presId="urn:microsoft.com/office/officeart/2005/8/layout/cycle8"/>
    <dgm:cxn modelId="{B557AE97-CB0A-4881-969E-FF1C06ACD8A4}" type="presParOf" srcId="{36590359-DF57-4F82-85B2-BE47036D8928}" destId="{E2FF15DE-DC56-4825-B718-56ED70712EB0}" srcOrd="1" destOrd="0" presId="urn:microsoft.com/office/officeart/2005/8/layout/cycle8"/>
    <dgm:cxn modelId="{BB0284D1-4650-4E33-8478-A76BFE81F926}" type="presParOf" srcId="{36590359-DF57-4F82-85B2-BE47036D8928}" destId="{821E2184-47FA-4FB2-B2C1-717FB948403D}" srcOrd="2" destOrd="0" presId="urn:microsoft.com/office/officeart/2005/8/layout/cycle8"/>
    <dgm:cxn modelId="{808FCAC1-6D60-4E61-A497-B22FFFC2904E}" type="presParOf" srcId="{36590359-DF57-4F82-85B2-BE47036D8928}" destId="{5BABF393-48D5-4C83-8BD7-087C93D37DA9}" srcOrd="3" destOrd="0" presId="urn:microsoft.com/office/officeart/2005/8/layout/cycle8"/>
    <dgm:cxn modelId="{87FA7379-7124-4A09-A621-A45FD27FD6A7}" type="presParOf" srcId="{36590359-DF57-4F82-85B2-BE47036D8928}" destId="{C329B77F-2642-4620-BC8D-489AA992F98F}" srcOrd="4" destOrd="0" presId="urn:microsoft.com/office/officeart/2005/8/layout/cycle8"/>
    <dgm:cxn modelId="{007C914D-1712-42A5-BC5D-EFA0563561CA}" type="presParOf" srcId="{36590359-DF57-4F82-85B2-BE47036D8928}" destId="{069D43AE-9FF8-44EF-B176-E09CC3D3227C}" srcOrd="5" destOrd="0" presId="urn:microsoft.com/office/officeart/2005/8/layout/cycle8"/>
    <dgm:cxn modelId="{6CB283CF-65E4-4F8F-9C88-B9128801953E}" type="presParOf" srcId="{36590359-DF57-4F82-85B2-BE47036D8928}" destId="{87D20F65-7840-437F-832A-02B4C9DB38E3}" srcOrd="6" destOrd="0" presId="urn:microsoft.com/office/officeart/2005/8/layout/cycle8"/>
    <dgm:cxn modelId="{4F6F82DE-4164-4DC2-8D00-C3D95A706545}" type="presParOf" srcId="{36590359-DF57-4F82-85B2-BE47036D8928}" destId="{82A974B2-2D7E-496B-B4F6-EB167FF0B14F}" srcOrd="7" destOrd="0" presId="urn:microsoft.com/office/officeart/2005/8/layout/cycle8"/>
    <dgm:cxn modelId="{91778267-7817-4FE8-9E15-448D45C6CA43}" type="presParOf" srcId="{36590359-DF57-4F82-85B2-BE47036D8928}" destId="{8DECAAF3-A3EB-44D2-B528-21DC1D475364}" srcOrd="8" destOrd="0" presId="urn:microsoft.com/office/officeart/2005/8/layout/cycle8"/>
    <dgm:cxn modelId="{39D55B1F-0838-4BAD-825D-5A42F1BBE18A}" type="presParOf" srcId="{36590359-DF57-4F82-85B2-BE47036D8928}" destId="{C2CA133E-38D7-41E7-BFF1-92DD3FA80936}" srcOrd="9" destOrd="0" presId="urn:microsoft.com/office/officeart/2005/8/layout/cycle8"/>
    <dgm:cxn modelId="{D213EA5D-F01D-4B68-B7D6-3834FF6DC545}" type="presParOf" srcId="{36590359-DF57-4F82-85B2-BE47036D8928}" destId="{A74631EA-202F-4940-99C8-D84B85887518}" srcOrd="10" destOrd="0" presId="urn:microsoft.com/office/officeart/2005/8/layout/cycle8"/>
    <dgm:cxn modelId="{B683F2FA-3293-487F-A729-20E2CAF14910}" type="presParOf" srcId="{36590359-DF57-4F82-85B2-BE47036D8928}" destId="{00B76E60-DF3D-4F2B-9861-C49374EE2B4F}" srcOrd="11" destOrd="0" presId="urn:microsoft.com/office/officeart/2005/8/layout/cycle8"/>
    <dgm:cxn modelId="{60F569AC-A372-4946-8BC7-4AB0DA0E7FE1}" type="presParOf" srcId="{36590359-DF57-4F82-85B2-BE47036D8928}" destId="{513108BE-1BEE-4C13-B02A-7901E63B56CB}" srcOrd="12" destOrd="0" presId="urn:microsoft.com/office/officeart/2005/8/layout/cycle8"/>
    <dgm:cxn modelId="{477F69BA-5F87-4543-B3C4-EBE3E08E50B8}" type="presParOf" srcId="{36590359-DF57-4F82-85B2-BE47036D8928}" destId="{61BFAA12-9ADA-445E-925F-29B4EE0279B0}" srcOrd="13" destOrd="0" presId="urn:microsoft.com/office/officeart/2005/8/layout/cycle8"/>
    <dgm:cxn modelId="{89521E00-1A42-4C11-AE5C-36B9E9F60F83}" type="presParOf" srcId="{36590359-DF57-4F82-85B2-BE47036D8928}" destId="{203C5484-AFE9-4C94-AF34-26331A10734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880F3-500C-49DC-B192-9C3F51646821}">
      <dsp:nvSpPr>
        <dsp:cNvPr id="0" name=""/>
        <dsp:cNvSpPr/>
      </dsp:nvSpPr>
      <dsp:spPr>
        <a:xfrm>
          <a:off x="1525" y="0"/>
          <a:ext cx="1986326" cy="878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t="-255000" b="-25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08981-C72E-4FF6-A5DA-D43BE73DA573}">
      <dsp:nvSpPr>
        <dsp:cNvPr id="0" name=""/>
        <dsp:cNvSpPr/>
      </dsp:nvSpPr>
      <dsp:spPr>
        <a:xfrm>
          <a:off x="324881" y="527244"/>
          <a:ext cx="1986326" cy="8787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Strong Cash Balance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$85M at 12/31/2024</a:t>
          </a:r>
        </a:p>
      </dsp:txBody>
      <dsp:txXfrm>
        <a:off x="350618" y="552981"/>
        <a:ext cx="1934852" cy="827266"/>
      </dsp:txXfrm>
    </dsp:sp>
    <dsp:sp modelId="{280ADA54-5E92-44C2-A2A9-0ABFBD8F91D1}">
      <dsp:nvSpPr>
        <dsp:cNvPr id="0" name=""/>
        <dsp:cNvSpPr/>
      </dsp:nvSpPr>
      <dsp:spPr>
        <a:xfrm>
          <a:off x="2370462" y="200727"/>
          <a:ext cx="382610" cy="477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370462" y="296184"/>
        <a:ext cx="267827" cy="286372"/>
      </dsp:txXfrm>
    </dsp:sp>
    <dsp:sp modelId="{23397815-410F-4BF1-9E81-7C0B5A928212}">
      <dsp:nvSpPr>
        <dsp:cNvPr id="0" name=""/>
        <dsp:cNvSpPr/>
      </dsp:nvSpPr>
      <dsp:spPr>
        <a:xfrm>
          <a:off x="3081024" y="0"/>
          <a:ext cx="1986326" cy="878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t="-255000" b="-25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B72AAE-BC7E-4D48-953B-95D7EDEB3669}">
      <dsp:nvSpPr>
        <dsp:cNvPr id="0" name=""/>
        <dsp:cNvSpPr/>
      </dsp:nvSpPr>
      <dsp:spPr>
        <a:xfrm>
          <a:off x="3404380" y="527244"/>
          <a:ext cx="1986326" cy="87874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R&amp;D Investments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Continued investments in post-quantum chips</a:t>
          </a:r>
        </a:p>
      </dsp:txBody>
      <dsp:txXfrm>
        <a:off x="3430117" y="552981"/>
        <a:ext cx="1934852" cy="827266"/>
      </dsp:txXfrm>
    </dsp:sp>
    <dsp:sp modelId="{9A6C0B05-CDFE-4687-B1B6-0C156E005496}">
      <dsp:nvSpPr>
        <dsp:cNvPr id="0" name=""/>
        <dsp:cNvSpPr/>
      </dsp:nvSpPr>
      <dsp:spPr>
        <a:xfrm>
          <a:off x="5449961" y="200727"/>
          <a:ext cx="382610" cy="477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449961" y="296184"/>
        <a:ext cx="267827" cy="286372"/>
      </dsp:txXfrm>
    </dsp:sp>
    <dsp:sp modelId="{3829FEA8-DED4-4358-9DBC-63D1EBAE2497}">
      <dsp:nvSpPr>
        <dsp:cNvPr id="0" name=""/>
        <dsp:cNvSpPr/>
      </dsp:nvSpPr>
      <dsp:spPr>
        <a:xfrm>
          <a:off x="6160523" y="0"/>
          <a:ext cx="1986326" cy="878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t="-255000" b="-25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7782A-7212-4F79-A6CC-0EEE6EB8ECF1}">
      <dsp:nvSpPr>
        <dsp:cNvPr id="0" name=""/>
        <dsp:cNvSpPr/>
      </dsp:nvSpPr>
      <dsp:spPr>
        <a:xfrm>
          <a:off x="6483878" y="527244"/>
          <a:ext cx="1986326" cy="8787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Investing in Start-ups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$20M Allocated</a:t>
          </a:r>
        </a:p>
      </dsp:txBody>
      <dsp:txXfrm>
        <a:off x="6509615" y="552981"/>
        <a:ext cx="1934852" cy="827266"/>
      </dsp:txXfrm>
    </dsp:sp>
    <dsp:sp modelId="{CB4701CE-B19A-4750-A296-1AB9CAF58B1D}">
      <dsp:nvSpPr>
        <dsp:cNvPr id="0" name=""/>
        <dsp:cNvSpPr/>
      </dsp:nvSpPr>
      <dsp:spPr>
        <a:xfrm>
          <a:off x="8529460" y="200727"/>
          <a:ext cx="382610" cy="477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8529460" y="296184"/>
        <a:ext cx="267827" cy="286372"/>
      </dsp:txXfrm>
    </dsp:sp>
    <dsp:sp modelId="{ABDE9A67-7BD9-4B10-8894-4D0744809D28}">
      <dsp:nvSpPr>
        <dsp:cNvPr id="0" name=""/>
        <dsp:cNvSpPr/>
      </dsp:nvSpPr>
      <dsp:spPr>
        <a:xfrm>
          <a:off x="9240022" y="0"/>
          <a:ext cx="1986326" cy="8787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66042-D005-4E06-96EB-543E26AEED06}">
      <dsp:nvSpPr>
        <dsp:cNvPr id="0" name=""/>
        <dsp:cNvSpPr/>
      </dsp:nvSpPr>
      <dsp:spPr>
        <a:xfrm>
          <a:off x="9563377" y="527244"/>
          <a:ext cx="1986326" cy="87874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Targeting Acquisitions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In exclusive negotiations with IC ALPS</a:t>
          </a:r>
        </a:p>
      </dsp:txBody>
      <dsp:txXfrm>
        <a:off x="9589114" y="552981"/>
        <a:ext cx="1934852" cy="827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33FCA-6C11-4833-87EF-38AD7E5EE2A8}">
      <dsp:nvSpPr>
        <dsp:cNvPr id="0" name=""/>
        <dsp:cNvSpPr/>
      </dsp:nvSpPr>
      <dsp:spPr>
        <a:xfrm>
          <a:off x="3549" y="494129"/>
          <a:ext cx="1839550" cy="1241521"/>
        </a:xfrm>
        <a:prstGeom prst="rect">
          <a:avLst/>
        </a:prstGeom>
        <a:solidFill>
          <a:schemeClr val="l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1600" b="1" kern="1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One-stop-shop provider </a:t>
          </a:r>
          <a:endParaRPr lang="en-US" sz="1600" kern="1200" dirty="0"/>
        </a:p>
      </dsp:txBody>
      <dsp:txXfrm>
        <a:off x="3549" y="494129"/>
        <a:ext cx="1839550" cy="1241521"/>
      </dsp:txXfrm>
    </dsp:sp>
    <dsp:sp modelId="{D644DBF7-F356-479A-A3F9-05FCECF628BF}">
      <dsp:nvSpPr>
        <dsp:cNvPr id="0" name=""/>
        <dsp:cNvSpPr/>
      </dsp:nvSpPr>
      <dsp:spPr>
        <a:xfrm>
          <a:off x="1948765" y="983863"/>
          <a:ext cx="224013" cy="262053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948765" y="1036274"/>
        <a:ext cx="156809" cy="157231"/>
      </dsp:txXfrm>
    </dsp:sp>
    <dsp:sp modelId="{71118609-2566-4CEA-B10E-8595C6DE3E13}">
      <dsp:nvSpPr>
        <dsp:cNvPr id="0" name=""/>
        <dsp:cNvSpPr/>
      </dsp:nvSpPr>
      <dsp:spPr>
        <a:xfrm>
          <a:off x="2265765" y="494129"/>
          <a:ext cx="1839550" cy="1241521"/>
        </a:xfrm>
        <a:prstGeom prst="rect">
          <a:avLst/>
        </a:prstGeom>
        <a:solidFill>
          <a:schemeClr val="l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Offering</a:t>
          </a:r>
          <a:r>
            <a:rPr lang="en-US" sz="1600" b="1" kern="1200" spc="182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kern="1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a fully</a:t>
          </a:r>
          <a:r>
            <a:rPr lang="en-US" sz="1600" b="1" kern="1200" spc="182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kern="1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integrated</a:t>
          </a:r>
          <a:r>
            <a:rPr lang="en-US" sz="1600" b="1" kern="1200" spc="182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kern="1200" spc="-6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vertical </a:t>
          </a:r>
          <a:r>
            <a:rPr lang="en-US" sz="1600" b="1" kern="1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suite</a:t>
          </a:r>
          <a:r>
            <a:rPr lang="en-US" sz="1600" b="1" kern="1200" spc="27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kern="1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of</a:t>
          </a:r>
          <a:r>
            <a:rPr lang="en-US" sz="1600" b="1" kern="1200" spc="3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kern="1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microcontrollers</a:t>
          </a:r>
          <a:r>
            <a:rPr lang="en-US" sz="1600" b="1" kern="1200" spc="27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kern="1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and</a:t>
          </a:r>
          <a:r>
            <a:rPr lang="en-US" sz="1600" b="1" kern="1200" spc="3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kern="1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trust</a:t>
          </a:r>
          <a:r>
            <a:rPr lang="en-US" sz="1600" b="1" kern="1200" spc="3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kern="1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services</a:t>
          </a:r>
          <a:r>
            <a:rPr lang="en-US" sz="1600" b="1" kern="1200" spc="27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endParaRPr lang="en-US" sz="1600" kern="1200" dirty="0"/>
        </a:p>
      </dsp:txBody>
      <dsp:txXfrm>
        <a:off x="2265765" y="494129"/>
        <a:ext cx="1839550" cy="1241521"/>
      </dsp:txXfrm>
    </dsp:sp>
    <dsp:sp modelId="{99334E9B-B57D-4980-9981-E4747D7B7728}">
      <dsp:nvSpPr>
        <dsp:cNvPr id="0" name=""/>
        <dsp:cNvSpPr/>
      </dsp:nvSpPr>
      <dsp:spPr>
        <a:xfrm>
          <a:off x="4210982" y="983863"/>
          <a:ext cx="224013" cy="262053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210982" y="1036274"/>
        <a:ext cx="156809" cy="157231"/>
      </dsp:txXfrm>
    </dsp:sp>
    <dsp:sp modelId="{19A24E76-43D5-4859-9B32-5A0E919877BA}">
      <dsp:nvSpPr>
        <dsp:cNvPr id="0" name=""/>
        <dsp:cNvSpPr/>
      </dsp:nvSpPr>
      <dsp:spPr>
        <a:xfrm>
          <a:off x="4527982" y="494129"/>
          <a:ext cx="1839550" cy="1241521"/>
        </a:xfrm>
        <a:prstGeom prst="rect">
          <a:avLst/>
        </a:prstGeom>
        <a:solidFill>
          <a:schemeClr val="lt1">
            <a:hueOff val="0"/>
            <a:satOff val="0"/>
            <a:lumOff val="0"/>
            <a:alpha val="50000"/>
          </a:schemeClr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1600" b="1" kern="1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Securing</a:t>
          </a:r>
          <a:r>
            <a:rPr lang="en-US" sz="1600" b="1" kern="1200" spc="3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kern="1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any</a:t>
          </a:r>
          <a:r>
            <a:rPr lang="en-US" sz="1600" b="1" kern="1200" spc="27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kern="1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kind</a:t>
          </a:r>
          <a:r>
            <a:rPr lang="en-US" sz="1600" b="1" kern="1200" spc="3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kern="1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of</a:t>
          </a:r>
          <a:r>
            <a:rPr lang="en-US" sz="1600" b="1" kern="1200" spc="3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kern="1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connected</a:t>
          </a:r>
          <a:r>
            <a:rPr lang="en-US" sz="1600" b="1" kern="1200" spc="27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kern="120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devices</a:t>
          </a:r>
          <a:r>
            <a:rPr lang="en-US" sz="1600" b="1" kern="1200" spc="30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 </a:t>
          </a:r>
          <a:r>
            <a:rPr lang="en-US" sz="1600" b="1" kern="1200" spc="-15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and </a:t>
          </a:r>
          <a:r>
            <a:rPr lang="en-US" sz="1600" b="1" kern="1200" spc="-6" dirty="0"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rPr>
            <a:t>systems</a:t>
          </a:r>
          <a:endParaRPr lang="en-US" sz="1600" kern="1200" dirty="0"/>
        </a:p>
      </dsp:txBody>
      <dsp:txXfrm>
        <a:off x="4527982" y="494129"/>
        <a:ext cx="1839550" cy="12415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15B22-02D5-458C-8266-3709533F763E}">
      <dsp:nvSpPr>
        <dsp:cNvPr id="0" name=""/>
        <dsp:cNvSpPr/>
      </dsp:nvSpPr>
      <dsp:spPr>
        <a:xfrm>
          <a:off x="1881902" y="352213"/>
          <a:ext cx="4551680" cy="455168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+mj-lt"/>
            </a:rPr>
            <a:t>Expand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+mj-lt"/>
            </a:rPr>
            <a:t>US Presence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280746" y="1316736"/>
        <a:ext cx="1625600" cy="1354666"/>
      </dsp:txXfrm>
    </dsp:sp>
    <dsp:sp modelId="{C329B77F-2642-4620-BC8D-489AA992F98F}">
      <dsp:nvSpPr>
        <dsp:cNvPr id="0" name=""/>
        <dsp:cNvSpPr/>
      </dsp:nvSpPr>
      <dsp:spPr>
        <a:xfrm>
          <a:off x="1788159" y="514773"/>
          <a:ext cx="4551680" cy="455168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+mj-lt"/>
            </a:rPr>
            <a:t>OSPT projects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 dirty="0">
              <a:latin typeface="+mj-lt"/>
            </a:rPr>
            <a:t>More agreements expected to be signed in the coming years</a:t>
          </a:r>
          <a:endParaRPr lang="en-US" sz="1800" kern="1200" dirty="0"/>
        </a:p>
      </dsp:txBody>
      <dsp:txXfrm>
        <a:off x="2871893" y="3467946"/>
        <a:ext cx="2438400" cy="1192106"/>
      </dsp:txXfrm>
    </dsp:sp>
    <dsp:sp modelId="{8DECAAF3-A3EB-44D2-B528-21DC1D475364}">
      <dsp:nvSpPr>
        <dsp:cNvPr id="0" name=""/>
        <dsp:cNvSpPr/>
      </dsp:nvSpPr>
      <dsp:spPr>
        <a:xfrm>
          <a:off x="1694416" y="352213"/>
          <a:ext cx="4551680" cy="455168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+mj-lt"/>
            </a:rPr>
            <a:t>Post-Quantum TPM Opportunities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2221653" y="1316736"/>
        <a:ext cx="1625600" cy="1354666"/>
      </dsp:txXfrm>
    </dsp:sp>
    <dsp:sp modelId="{513108BE-1BEE-4C13-B02A-7901E63B56CB}">
      <dsp:nvSpPr>
        <dsp:cNvPr id="0" name=""/>
        <dsp:cNvSpPr/>
      </dsp:nvSpPr>
      <dsp:spPr>
        <a:xfrm>
          <a:off x="1600507" y="70442"/>
          <a:ext cx="5115221" cy="5115221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FAA12-9ADA-445E-925F-29B4EE0279B0}">
      <dsp:nvSpPr>
        <dsp:cNvPr id="0" name=""/>
        <dsp:cNvSpPr/>
      </dsp:nvSpPr>
      <dsp:spPr>
        <a:xfrm>
          <a:off x="1506389" y="232714"/>
          <a:ext cx="5115221" cy="5115221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C5484-AFE9-4C94-AF34-26331A10734B}">
      <dsp:nvSpPr>
        <dsp:cNvPr id="0" name=""/>
        <dsp:cNvSpPr/>
      </dsp:nvSpPr>
      <dsp:spPr>
        <a:xfrm>
          <a:off x="1412270" y="70442"/>
          <a:ext cx="5115221" cy="5115221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35BAE-814D-4323-BACA-FA26DE352B26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A2FA2-CCD8-4B73-8133-C83EC029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32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0490D-513F-4191-856D-E86C34214177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93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23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10490D-513F-4191-856D-E86C342141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17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B320B-0F0A-6B41-981D-0057B7BD1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E0E03E-6125-F3A0-CC71-AC37ECB20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2E75D5-2F6D-FD37-D988-06F535CD9D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AB5AB-DE04-21A0-B9CB-AB714C452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0490D-513F-4191-856D-E86C342141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11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FDE65-1A6E-48CB-B03A-6C59CA643A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336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C165C-E3EF-0D2E-8768-510678580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51F353-275F-A602-5678-C38828298A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1AEDE-FDD1-A605-6960-7559A16BA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4C5CD-8FFA-4E6B-9425-D88D570982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0490D-513F-4191-856D-E86C34214177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06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90942A79-905A-2A96-7E96-09EDA2DF2E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4757382-CC73-CC58-AB57-12C2DF16A4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A07F5EFF-B8DA-7353-AE4B-FE2D28037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55060" indent="-290408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61631" indent="-232326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26283" indent="-232326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90936" indent="-232326"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55588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3020240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84893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949545" indent="-2323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0A20CD-D702-497B-8FC4-8432854A41A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06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21030-D2FA-D22F-39E5-F603F7C95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81973D10-E3B6-BE9E-9612-1504D85252D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9621" indent="-37482326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238" indent="-228647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533" indent="-228647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829" indent="-228647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5123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2419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714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7009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84C21D2-5231-47CA-8A0F-51CF86079128}" type="datetime1">
              <a:rPr lang="en-US" altLang="fr-FR" sz="130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5/15/2025</a:t>
            </a:fld>
            <a:endParaRPr lang="en-US" altLang="fr-FR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867" name="Rectangle 7">
            <a:extLst>
              <a:ext uri="{FF2B5EF4-FFF2-40B4-BE49-F238E27FC236}">
                <a16:creationId xmlns:a16="http://schemas.microsoft.com/office/drawing/2014/main" id="{08F9645E-FFCC-E687-0A66-5D1415711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9621" indent="-37482326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238" indent="-228647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533" indent="-228647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829" indent="-228647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5123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2419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714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7009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AB2B4B6-D6CE-4757-A584-DFEBBE21E0E1}" type="slidenum">
              <a:rPr lang="en-US" altLang="fr-FR" sz="130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16</a:t>
            </a:fld>
            <a:endParaRPr lang="en-US" altLang="fr-FR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667057C4-39F1-F802-DCC5-BAEBCD6F97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6538" y="793750"/>
            <a:ext cx="7045325" cy="3962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A51ACD4E-F225-8B8D-9854-1E27C81DE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1934" y="5021941"/>
            <a:ext cx="5513981" cy="47546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6988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21030-D2FA-D22F-39E5-F603F7C95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81973D10-E3B6-BE9E-9612-1504D85252D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9621" indent="-37482326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238" indent="-228647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533" indent="-228647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829" indent="-228647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5123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2419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714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7009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84C21D2-5231-47CA-8A0F-51CF86079128}" type="datetime1">
              <a:rPr lang="en-US" altLang="fr-FR" sz="130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5/15/2025</a:t>
            </a:fld>
            <a:endParaRPr lang="en-US" altLang="fr-FR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867" name="Rectangle 7">
            <a:extLst>
              <a:ext uri="{FF2B5EF4-FFF2-40B4-BE49-F238E27FC236}">
                <a16:creationId xmlns:a16="http://schemas.microsoft.com/office/drawing/2014/main" id="{08F9645E-FFCC-E687-0A66-5D1415711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9621" indent="-37482326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238" indent="-228647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533" indent="-228647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829" indent="-228647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5123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2419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714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7009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AB2B4B6-D6CE-4757-A584-DFEBBE21E0E1}" type="slidenum">
              <a:rPr lang="en-US" altLang="fr-FR" sz="130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17</a:t>
            </a:fld>
            <a:endParaRPr lang="en-US" altLang="fr-FR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667057C4-39F1-F802-DCC5-BAEBCD6F97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6538" y="793750"/>
            <a:ext cx="7045325" cy="3962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A51ACD4E-F225-8B8D-9854-1E27C81DE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1934" y="5021941"/>
            <a:ext cx="5513981" cy="47546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564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A21030-D2FA-D22F-39E5-F603F7C95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81973D10-E3B6-BE9E-9612-1504D85252D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9621" indent="-37482326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238" indent="-228647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533" indent="-228647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829" indent="-228647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5123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2419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714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7009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84C21D2-5231-47CA-8A0F-51CF86079128}" type="datetime1">
              <a:rPr lang="en-US" altLang="fr-FR" sz="130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5/15/2025</a:t>
            </a:fld>
            <a:endParaRPr lang="en-US" altLang="fr-FR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867" name="Rectangle 7">
            <a:extLst>
              <a:ext uri="{FF2B5EF4-FFF2-40B4-BE49-F238E27FC236}">
                <a16:creationId xmlns:a16="http://schemas.microsoft.com/office/drawing/2014/main" id="{08F9645E-FFCC-E687-0A66-5D1415711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1pPr>
            <a:lvl2pPr marL="37939621" indent="-37482326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2pPr>
            <a:lvl3pPr marL="1143238" indent="-228647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3pPr>
            <a:lvl4pPr marL="1600533" indent="-228647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4pPr>
            <a:lvl5pPr marL="2057829" indent="-228647" defTabSz="9908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5pPr>
            <a:lvl6pPr marL="2515123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6pPr>
            <a:lvl7pPr marL="2972419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7pPr>
            <a:lvl8pPr marL="3429714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8pPr>
            <a:lvl9pPr marL="3887009" indent="-228647" defTabSz="99080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-1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AB2B4B6-D6CE-4757-A584-DFEBBE21E0E1}" type="slidenum">
              <a:rPr lang="en-US" altLang="fr-FR" sz="1300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  <a:defRPr/>
              </a:pPr>
              <a:t>18</a:t>
            </a:fld>
            <a:endParaRPr lang="en-US" altLang="fr-FR" sz="13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667057C4-39F1-F802-DCC5-BAEBCD6F97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6538" y="793750"/>
            <a:ext cx="7045325" cy="3962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3">
            <a:extLst>
              <a:ext uri="{FF2B5EF4-FFF2-40B4-BE49-F238E27FC236}">
                <a16:creationId xmlns:a16="http://schemas.microsoft.com/office/drawing/2014/main" id="{A51ACD4E-F225-8B8D-9854-1E27C81DEC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1934" y="5021941"/>
            <a:ext cx="5513981" cy="47546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324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ABA91BA-D649-43AA-B379-2E66101BA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" y="0"/>
            <a:ext cx="12181576" cy="6858000"/>
          </a:xfrm>
          <a:prstGeom prst="rect">
            <a:avLst/>
          </a:prstGeom>
        </p:spPr>
      </p:pic>
      <p:sp>
        <p:nvSpPr>
          <p:cNvPr id="11" name="Holder 2">
            <a:extLst>
              <a:ext uri="{FF2B5EF4-FFF2-40B4-BE49-F238E27FC236}">
                <a16:creationId xmlns:a16="http://schemas.microsoft.com/office/drawing/2014/main" id="{4D447CE9-72CD-471A-A85C-2FE7C01392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2479" y="2458637"/>
            <a:ext cx="3508664" cy="13253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366" b="0" i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r>
              <a:rPr lang="fr-FR" dirty="0" err="1"/>
              <a:t>Title</a:t>
            </a:r>
            <a:r>
              <a:rPr lang="fr-FR" dirty="0"/>
              <a:t> of the </a:t>
            </a:r>
            <a:r>
              <a:rPr lang="fr-FR" dirty="0" err="1"/>
              <a:t>presentation</a:t>
            </a:r>
            <a:endParaRPr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6E5FD35-8BDF-4A1C-9E7E-DB0F7E1B65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33171" y="4869969"/>
            <a:ext cx="2183469" cy="960736"/>
          </a:xfrm>
          <a:prstGeom prst="rect">
            <a:avLst/>
          </a:prstGeom>
        </p:spPr>
        <p:txBody>
          <a:bodyPr anchor="b" anchorCtr="0"/>
          <a:lstStyle>
            <a:lvl1pPr>
              <a:defRPr sz="1213"/>
            </a:lvl1pPr>
          </a:lstStyle>
          <a:p>
            <a:pPr algn="l"/>
            <a:r>
              <a:rPr lang="fr-FR" sz="1092" dirty="0" err="1">
                <a:solidFill>
                  <a:schemeClr val="tx1"/>
                </a:solidFill>
              </a:rPr>
              <a:t>Presented</a:t>
            </a:r>
            <a:r>
              <a:rPr lang="fr-FR" sz="1092" dirty="0">
                <a:solidFill>
                  <a:schemeClr val="tx1"/>
                </a:solidFill>
              </a:rPr>
              <a:t> By </a:t>
            </a:r>
          </a:p>
          <a:p>
            <a:pPr algn="l"/>
            <a:r>
              <a:rPr lang="fr-FR" sz="1092" dirty="0">
                <a:solidFill>
                  <a:schemeClr val="tx1"/>
                </a:solidFill>
              </a:rPr>
              <a:t>Hugues Desjardins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8CDA084F-237C-440B-B406-3A875F81B9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35972" y="6048943"/>
            <a:ext cx="2183469" cy="218329"/>
          </a:xfrm>
          <a:prstGeom prst="rect">
            <a:avLst/>
          </a:prstGeom>
        </p:spPr>
        <p:txBody>
          <a:bodyPr anchor="t" anchorCtr="0"/>
          <a:lstStyle>
            <a:lvl1pPr>
              <a:defRPr sz="1213"/>
            </a:lvl1pPr>
          </a:lstStyle>
          <a:p>
            <a:pPr algn="l"/>
            <a:r>
              <a:rPr lang="fr-FR" sz="1092" dirty="0">
                <a:solidFill>
                  <a:schemeClr val="tx1"/>
                </a:solidFill>
              </a:rPr>
              <a:t>21/12/2022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CBE734-321D-4022-8533-2E4F64AB6362}"/>
              </a:ext>
            </a:extLst>
          </p:cNvPr>
          <p:cNvSpPr/>
          <p:nvPr userDrawn="1"/>
        </p:nvSpPr>
        <p:spPr>
          <a:xfrm>
            <a:off x="9502165" y="328734"/>
            <a:ext cx="2445452" cy="1135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79F30E9-CC19-4EE0-B26E-1403492EE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066" y="172828"/>
            <a:ext cx="2239650" cy="8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3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77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5DA01-4963-4A51-A432-E458745B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EDC994D-9C5F-4E87-B606-B232F8C71E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SEALSQ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WISeKey</a:t>
            </a:r>
            <a:r>
              <a:rPr lang="fr-FR" dirty="0"/>
              <a:t> </a:t>
            </a:r>
            <a:r>
              <a:rPr lang="fr-FR" dirty="0" err="1"/>
              <a:t>Company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A4B039-976E-4B91-AAB1-964BE96A89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8EB752-1209-48B8-B421-2CE3AA70C8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874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C7D5060-F8E0-49B4-80B2-7E502CC546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SEALSQ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WISeKey</a:t>
            </a:r>
            <a:r>
              <a:rPr lang="fr-FR" dirty="0"/>
              <a:t> </a:t>
            </a:r>
            <a:r>
              <a:rPr lang="fr-FR" dirty="0" err="1"/>
              <a:t>Company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786D75-F771-4D2D-873F-D5D93400CC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8EB752-1209-48B8-B421-2CE3AA70C8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Espace réservé pour une image  10">
            <a:extLst>
              <a:ext uri="{FF2B5EF4-FFF2-40B4-BE49-F238E27FC236}">
                <a16:creationId xmlns:a16="http://schemas.microsoft.com/office/drawing/2014/main" id="{42B94051-DD64-41C3-A71F-D520761F9E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5068" y="634394"/>
            <a:ext cx="5545861" cy="53272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7FDFAE96-660E-4B72-B70B-544810C768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4315" y="990013"/>
            <a:ext cx="3701265" cy="135363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426" b="0" i="0">
                <a:solidFill>
                  <a:schemeClr val="tx1"/>
                </a:solidFill>
                <a:latin typeface="Roboto Medium"/>
                <a:cs typeface="Roboto Medium"/>
              </a:defRPr>
            </a:lvl1pPr>
          </a:lstStyle>
          <a:p>
            <a:r>
              <a:rPr lang="fr-FR" dirty="0" err="1"/>
              <a:t>Title</a:t>
            </a:r>
            <a:endParaRPr dirty="0"/>
          </a:p>
        </p:txBody>
      </p:sp>
      <p:sp>
        <p:nvSpPr>
          <p:cNvPr id="7" name="Espace réservé du texte 29">
            <a:extLst>
              <a:ext uri="{FF2B5EF4-FFF2-40B4-BE49-F238E27FC236}">
                <a16:creationId xmlns:a16="http://schemas.microsoft.com/office/drawing/2014/main" id="{2CA055C2-6469-439C-84F5-1FC0CBE795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733" y="2991952"/>
            <a:ext cx="5152526" cy="1438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940"/>
            </a:lvl1pPr>
          </a:lstStyle>
          <a:p>
            <a:pPr lvl="0"/>
            <a:r>
              <a:rPr lang="en-US" dirty="0"/>
              <a:t>Sed ac lorem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id est. Morbi </a:t>
            </a:r>
            <a:r>
              <a:rPr lang="en-US" dirty="0" err="1"/>
              <a:t>pellentesque</a:t>
            </a:r>
            <a:r>
              <a:rPr lang="en-US" dirty="0"/>
              <a:t> nisi vel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lacinia. Vestibulum </a:t>
            </a:r>
            <a:r>
              <a:rPr lang="en-US" dirty="0" err="1"/>
              <a:t>rutrum</a:t>
            </a:r>
            <a:r>
              <a:rPr lang="en-US" dirty="0"/>
              <a:t> diam a mi </a:t>
            </a:r>
            <a:r>
              <a:rPr lang="en-US" dirty="0" err="1"/>
              <a:t>elementum</a:t>
            </a:r>
            <a:r>
              <a:rPr lang="en-US" dirty="0"/>
              <a:t>, vitae </a:t>
            </a:r>
            <a:r>
              <a:rPr lang="en-US" dirty="0" err="1"/>
              <a:t>pretium</a:t>
            </a:r>
            <a:r>
              <a:rPr lang="en-US" dirty="0"/>
              <a:t> dui </a:t>
            </a:r>
            <a:r>
              <a:rPr lang="en-US" dirty="0" err="1"/>
              <a:t>sagittis</a:t>
            </a:r>
            <a:r>
              <a:rPr lang="en-US" dirty="0"/>
              <a:t>. Cras vel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et, auctor dolor. </a:t>
            </a:r>
            <a:r>
              <a:rPr lang="en-US" dirty="0" err="1"/>
              <a:t>Mauris</a:t>
            </a:r>
            <a:r>
              <a:rPr lang="en-US" dirty="0"/>
              <a:t> libero </a:t>
            </a:r>
            <a:r>
              <a:rPr lang="en-US" dirty="0" err="1"/>
              <a:t>lectus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in ligula vel,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mi. Duis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auctor vel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</a:p>
        </p:txBody>
      </p:sp>
      <p:sp>
        <p:nvSpPr>
          <p:cNvPr id="8" name="Espace réservé du texte 31">
            <a:extLst>
              <a:ext uri="{FF2B5EF4-FFF2-40B4-BE49-F238E27FC236}">
                <a16:creationId xmlns:a16="http://schemas.microsoft.com/office/drawing/2014/main" id="{F9124085-49A4-42D7-BB02-E76445563B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34" y="634394"/>
            <a:ext cx="3711846" cy="7859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213" b="1" i="0" u="none"/>
            </a:lvl1pPr>
          </a:lstStyle>
          <a:p>
            <a:r>
              <a:rPr lang="fr-FR" sz="1092" b="0" dirty="0">
                <a:solidFill>
                  <a:schemeClr val="accent3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SURTITLE</a:t>
            </a:r>
          </a:p>
        </p:txBody>
      </p:sp>
    </p:spTree>
    <p:extLst>
      <p:ext uri="{BB962C8B-B14F-4D97-AF65-F5344CB8AC3E}">
        <p14:creationId xmlns:p14="http://schemas.microsoft.com/office/powerpoint/2010/main" val="31048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9423"/>
            <a:ext cx="11675166" cy="694924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6993654" y="0"/>
            <a:ext cx="5210352" cy="6858000"/>
          </a:xfrm>
          <a:prstGeom prst="rect">
            <a:avLst/>
          </a:prstGeom>
          <a:solidFill>
            <a:schemeClr val="tx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207" y="4751614"/>
            <a:ext cx="635103" cy="5160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207" y="5426364"/>
            <a:ext cx="635103" cy="516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207" y="6058642"/>
            <a:ext cx="635103" cy="51602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6993654" y="-79423"/>
            <a:ext cx="5210352" cy="2542901"/>
          </a:xfrm>
          <a:prstGeom prst="rect">
            <a:avLst/>
          </a:prstGeom>
          <a:solidFill>
            <a:srgbClr val="ED1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7595142" y="194789"/>
            <a:ext cx="3708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sz="3600" dirty="0">
                <a:solidFill>
                  <a:schemeClr val="tx1"/>
                </a:solidFill>
              </a:rPr>
              <a:t>The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="1" baseline="0" dirty="0">
                <a:solidFill>
                  <a:schemeClr val="bg1"/>
                </a:solidFill>
              </a:rPr>
              <a:t>Vertical Cybersecurity Platform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Content Placeholder 27"/>
          <p:cNvSpPr>
            <a:spLocks noGrp="1"/>
          </p:cNvSpPr>
          <p:nvPr>
            <p:ph sz="quarter" idx="11" hasCustomPrompt="1"/>
          </p:nvPr>
        </p:nvSpPr>
        <p:spPr>
          <a:xfrm>
            <a:off x="7356933" y="2700751"/>
            <a:ext cx="4495801" cy="13652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185716" y="4817638"/>
            <a:ext cx="2527681" cy="436096"/>
          </a:xfrm>
        </p:spPr>
        <p:txBody>
          <a:bodyPr anchor="ctr"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Place 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199511" y="5450347"/>
            <a:ext cx="2527681" cy="436096"/>
          </a:xfrm>
        </p:spPr>
        <p:txBody>
          <a:bodyPr anchor="ctr"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185716" y="6101112"/>
            <a:ext cx="2527681" cy="436096"/>
          </a:xfrm>
        </p:spPr>
        <p:txBody>
          <a:bodyPr anchor="ctr"/>
          <a:lstStyle>
            <a:lvl1pPr marL="0" indent="0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916150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70339" y="381459"/>
            <a:ext cx="10515600" cy="434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 b="1"/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645910" y="6492876"/>
            <a:ext cx="546090" cy="365125"/>
          </a:xfrm>
          <a:prstGeom prst="rect">
            <a:avLst/>
          </a:prstGeom>
          <a:solidFill>
            <a:srgbClr val="ED1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92873"/>
            <a:ext cx="27432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37D52495-8A50-41BA-8C78-F8ED636CFE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333376"/>
            <a:ext cx="70338" cy="523874"/>
          </a:xfrm>
          <a:prstGeom prst="rect">
            <a:avLst/>
          </a:prstGeom>
          <a:solidFill>
            <a:srgbClr val="ED1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906" y="64928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1698135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64373" y="2786103"/>
            <a:ext cx="3508664" cy="769891"/>
          </a:xfrm>
        </p:spPr>
        <p:txBody>
          <a:bodyPr lIns="0" tIns="0" rIns="0" bIns="0"/>
          <a:lstStyle>
            <a:lvl1pPr>
              <a:defRPr sz="5003" b="0" i="0">
                <a:solidFill>
                  <a:srgbClr val="202329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86" b="0" i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pPr marL="7701">
              <a:lnSpc>
                <a:spcPts val="1749"/>
              </a:lnSpc>
            </a:pPr>
            <a:r>
              <a:rPr lang="en-US" spc="-15"/>
              <a:t>00</a:t>
            </a:r>
            <a:endParaRPr lang="en-US" spc="-1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799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5" b="1" i="0">
                <a:solidFill>
                  <a:srgbClr val="5C7BF9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7319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C1592B-01FE-2595-05B2-35268CF52165}"/>
              </a:ext>
            </a:extLst>
          </p:cNvPr>
          <p:cNvSpPr/>
          <p:nvPr userDrawn="1"/>
        </p:nvSpPr>
        <p:spPr>
          <a:xfrm>
            <a:off x="428" y="241"/>
            <a:ext cx="12191144" cy="1114639"/>
          </a:xfrm>
          <a:prstGeom prst="rect">
            <a:avLst/>
          </a:prstGeom>
          <a:solidFill>
            <a:srgbClr val="339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>
              <a:solidFill>
                <a:schemeClr val="bg1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E2667D-CFAF-4776-99D1-41F933F81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48" y="6276713"/>
            <a:ext cx="6267402" cy="316759"/>
          </a:xfrm>
        </p:spPr>
        <p:txBody>
          <a:bodyPr/>
          <a:lstStyle/>
          <a:p>
            <a:r>
              <a:rPr lang="en-US" dirty="0"/>
              <a:t>SEALSQ is a WISeKey Company - WISeKey Confidential Proprietary - WISeKey reserves the right to change these specifications without notice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9B54E2-5956-4059-9D5D-785654610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8EB752-1209-48B8-B421-2CE3AA70C8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2751C4BB-64D6-4552-93C8-25E7577D6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734" y="264528"/>
            <a:ext cx="10742520" cy="8501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911" b="0" i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93725" y="1619250"/>
            <a:ext cx="11253788" cy="43640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50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 Dots Background" preserve="1" userDrawn="1">
  <p:cSld name="Red Dots Background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/>
          <p:nvPr/>
        </p:nvSpPr>
        <p:spPr>
          <a:xfrm>
            <a:off x="-6485" y="0"/>
            <a:ext cx="12198485" cy="6876256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pic>
        <p:nvPicPr>
          <p:cNvPr id="132" name="Google Shape;132;p34"/>
          <p:cNvPicPr preferRelativeResize="0"/>
          <p:nvPr userDrawn="1"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6029" y="3284167"/>
            <a:ext cx="12185971" cy="399127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4;p18">
            <a:extLst>
              <a:ext uri="{FF2B5EF4-FFF2-40B4-BE49-F238E27FC236}">
                <a16:creationId xmlns:a16="http://schemas.microsoft.com/office/drawing/2014/main" id="{0DFBBFA4-D1AF-F2D0-B3B2-AB8F2A3CDB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768" y="274320"/>
            <a:ext cx="11324082" cy="63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3600" b="1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" name="Google Shape;35;p18">
            <a:extLst>
              <a:ext uri="{FF2B5EF4-FFF2-40B4-BE49-F238E27FC236}">
                <a16:creationId xmlns:a16="http://schemas.microsoft.com/office/drawing/2014/main" id="{270CCA16-CD4F-7DB8-3D07-05DC5FF217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9767" y="1000125"/>
            <a:ext cx="11324081" cy="517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entury Gothic"/>
              <a:buChar char="▪"/>
              <a:defRPr sz="240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entury Gothic"/>
              <a:buChar char="–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ourier New"/>
              <a:buChar char="o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Char char="o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Char char="o"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grpSp>
        <p:nvGrpSpPr>
          <p:cNvPr id="15" name="Google Shape;18;p17">
            <a:extLst>
              <a:ext uri="{FF2B5EF4-FFF2-40B4-BE49-F238E27FC236}">
                <a16:creationId xmlns:a16="http://schemas.microsoft.com/office/drawing/2014/main" id="{28B1737F-CF5F-CB86-681C-DDF779A144FF}"/>
              </a:ext>
            </a:extLst>
          </p:cNvPr>
          <p:cNvGrpSpPr/>
          <p:nvPr userDrawn="1"/>
        </p:nvGrpSpPr>
        <p:grpSpPr>
          <a:xfrm>
            <a:off x="12521308" y="3591593"/>
            <a:ext cx="422520" cy="2902784"/>
            <a:chOff x="12637436" y="1537783"/>
            <a:chExt cx="693019" cy="4761157"/>
          </a:xfrm>
        </p:grpSpPr>
        <p:grpSp>
          <p:nvGrpSpPr>
            <p:cNvPr id="16" name="Google Shape;19;p17">
              <a:extLst>
                <a:ext uri="{FF2B5EF4-FFF2-40B4-BE49-F238E27FC236}">
                  <a16:creationId xmlns:a16="http://schemas.microsoft.com/office/drawing/2014/main" id="{F4662AFE-2905-137E-4BC1-6B586CC4D38C}"/>
                </a:ext>
              </a:extLst>
            </p:cNvPr>
            <p:cNvGrpSpPr/>
            <p:nvPr/>
          </p:nvGrpSpPr>
          <p:grpSpPr>
            <a:xfrm>
              <a:off x="12637437" y="2204630"/>
              <a:ext cx="693018" cy="4094310"/>
              <a:chOff x="-3615072" y="-2443669"/>
              <a:chExt cx="1190849" cy="7311566"/>
            </a:xfrm>
          </p:grpSpPr>
          <p:sp>
            <p:nvSpPr>
              <p:cNvPr id="18" name="Google Shape;20;p17">
                <a:extLst>
                  <a:ext uri="{FF2B5EF4-FFF2-40B4-BE49-F238E27FC236}">
                    <a16:creationId xmlns:a16="http://schemas.microsoft.com/office/drawing/2014/main" id="{C604A334-BD8F-6431-8FDE-1F78C8988159}"/>
                  </a:ext>
                </a:extLst>
              </p:cNvPr>
              <p:cNvSpPr/>
              <p:nvPr/>
            </p:nvSpPr>
            <p:spPr>
              <a:xfrm>
                <a:off x="-3615069" y="-2443669"/>
                <a:ext cx="1190846" cy="14423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Century Gothic"/>
                  <a:buNone/>
                </a:pPr>
                <a:endParaRPr sz="3200" b="0" i="0" u="none" strike="noStrike" cap="none">
                  <a:solidFill>
                    <a:srgbClr val="FFFFFF"/>
                  </a:solidFill>
                  <a:latin typeface="Calibri" panose="020F0502020204030204" pitchFamily="34" charset="0"/>
                  <a:ea typeface="Century Gothic"/>
                  <a:cs typeface="Calibri" panose="020F0502020204030204" pitchFamily="34" charset="0"/>
                  <a:sym typeface="Century Gothic"/>
                </a:endParaRPr>
              </a:p>
            </p:txBody>
          </p:sp>
          <p:sp>
            <p:nvSpPr>
              <p:cNvPr id="19" name="Google Shape;21;p17">
                <a:extLst>
                  <a:ext uri="{FF2B5EF4-FFF2-40B4-BE49-F238E27FC236}">
                    <a16:creationId xmlns:a16="http://schemas.microsoft.com/office/drawing/2014/main" id="{E9E83FAE-BA99-43D3-3FE9-CC35396046ED}"/>
                  </a:ext>
                </a:extLst>
              </p:cNvPr>
              <p:cNvSpPr/>
              <p:nvPr/>
            </p:nvSpPr>
            <p:spPr>
              <a:xfrm>
                <a:off x="-3615072" y="-1252821"/>
                <a:ext cx="1190846" cy="1442392"/>
              </a:xfrm>
              <a:prstGeom prst="rect">
                <a:avLst/>
              </a:prstGeom>
              <a:solidFill>
                <a:srgbClr val="0079B5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Century Gothic"/>
                  <a:buNone/>
                </a:pPr>
                <a:endParaRPr sz="3200" b="0" i="0" u="none" strike="noStrike" cap="none">
                  <a:solidFill>
                    <a:srgbClr val="FFFFFF"/>
                  </a:solidFill>
                  <a:latin typeface="Calibri" panose="020F0502020204030204" pitchFamily="34" charset="0"/>
                  <a:ea typeface="Century Gothic"/>
                  <a:cs typeface="Calibri" panose="020F0502020204030204" pitchFamily="34" charset="0"/>
                  <a:sym typeface="Century Gothic"/>
                </a:endParaRPr>
              </a:p>
            </p:txBody>
          </p:sp>
          <p:sp>
            <p:nvSpPr>
              <p:cNvPr id="20" name="Google Shape;22;p17">
                <a:extLst>
                  <a:ext uri="{FF2B5EF4-FFF2-40B4-BE49-F238E27FC236}">
                    <a16:creationId xmlns:a16="http://schemas.microsoft.com/office/drawing/2014/main" id="{3BEABD52-41C0-6595-54ED-E2F7962FB7BD}"/>
                  </a:ext>
                </a:extLst>
              </p:cNvPr>
              <p:cNvSpPr/>
              <p:nvPr/>
            </p:nvSpPr>
            <p:spPr>
              <a:xfrm>
                <a:off x="-3615072" y="-104506"/>
                <a:ext cx="1190846" cy="1442392"/>
              </a:xfrm>
              <a:prstGeom prst="rect">
                <a:avLst/>
              </a:prstGeom>
              <a:solidFill>
                <a:srgbClr val="DFEAF1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Century Gothic"/>
                  <a:buNone/>
                </a:pPr>
                <a:endParaRPr sz="3200" b="0" i="0" u="none" strike="noStrike" cap="none">
                  <a:solidFill>
                    <a:srgbClr val="FFFFFF"/>
                  </a:solidFill>
                  <a:latin typeface="Calibri" panose="020F0502020204030204" pitchFamily="34" charset="0"/>
                  <a:ea typeface="Century Gothic"/>
                  <a:cs typeface="Calibri" panose="020F0502020204030204" pitchFamily="34" charset="0"/>
                  <a:sym typeface="Century Gothic"/>
                </a:endParaRPr>
              </a:p>
            </p:txBody>
          </p:sp>
          <p:sp>
            <p:nvSpPr>
              <p:cNvPr id="21" name="Google Shape;25;p17">
                <a:extLst>
                  <a:ext uri="{FF2B5EF4-FFF2-40B4-BE49-F238E27FC236}">
                    <a16:creationId xmlns:a16="http://schemas.microsoft.com/office/drawing/2014/main" id="{D72469FD-BAFE-83B9-9A02-09E9D0D05A5B}"/>
                  </a:ext>
                </a:extLst>
              </p:cNvPr>
              <p:cNvSpPr/>
              <p:nvPr/>
            </p:nvSpPr>
            <p:spPr>
              <a:xfrm>
                <a:off x="-3615072" y="3425505"/>
                <a:ext cx="1190846" cy="1442392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Century Gothic"/>
                  <a:buNone/>
                </a:pPr>
                <a:endParaRPr sz="3200" b="0" i="0" u="none" strike="noStrike" cap="none">
                  <a:solidFill>
                    <a:srgbClr val="FFFFFF"/>
                  </a:solidFill>
                  <a:latin typeface="Calibri" panose="020F0502020204030204" pitchFamily="34" charset="0"/>
                  <a:ea typeface="Century Gothic"/>
                  <a:cs typeface="Calibri" panose="020F0502020204030204" pitchFamily="34" charset="0"/>
                  <a:sym typeface="Century Gothic"/>
                </a:endParaRPr>
              </a:p>
            </p:txBody>
          </p:sp>
          <p:sp>
            <p:nvSpPr>
              <p:cNvPr id="22" name="Google Shape;26;p17">
                <a:extLst>
                  <a:ext uri="{FF2B5EF4-FFF2-40B4-BE49-F238E27FC236}">
                    <a16:creationId xmlns:a16="http://schemas.microsoft.com/office/drawing/2014/main" id="{A110C6A1-6019-2B33-8EB7-FC012BB3DD37}"/>
                  </a:ext>
                </a:extLst>
              </p:cNvPr>
              <p:cNvSpPr/>
              <p:nvPr/>
            </p:nvSpPr>
            <p:spPr>
              <a:xfrm>
                <a:off x="-3615072" y="1337887"/>
                <a:ext cx="1190846" cy="144239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Century Gothic"/>
                  <a:buNone/>
                </a:pPr>
                <a:endParaRPr sz="3200" b="0" i="0" u="none" strike="noStrike" cap="none">
                  <a:solidFill>
                    <a:srgbClr val="FFFFFF"/>
                  </a:solidFill>
                  <a:latin typeface="Calibri" panose="020F0502020204030204" pitchFamily="34" charset="0"/>
                  <a:ea typeface="Century Gothic"/>
                  <a:cs typeface="Calibri" panose="020F0502020204030204" pitchFamily="34" charset="0"/>
                  <a:sym typeface="Century Gothic"/>
                </a:endParaRPr>
              </a:p>
            </p:txBody>
          </p:sp>
        </p:grpSp>
        <p:sp>
          <p:nvSpPr>
            <p:cNvPr id="17" name="Google Shape;27;p17">
              <a:extLst>
                <a:ext uri="{FF2B5EF4-FFF2-40B4-BE49-F238E27FC236}">
                  <a16:creationId xmlns:a16="http://schemas.microsoft.com/office/drawing/2014/main" id="{CAC83E38-52D8-CC27-56E7-00131FD39A17}"/>
                </a:ext>
              </a:extLst>
            </p:cNvPr>
            <p:cNvSpPr/>
            <p:nvPr/>
          </p:nvSpPr>
          <p:spPr>
            <a:xfrm>
              <a:off x="12637436" y="1537783"/>
              <a:ext cx="693017" cy="8077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entury Gothic"/>
                <a:buNone/>
              </a:pPr>
              <a:endParaRPr sz="3200" b="0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45B9779-0001-460D-A4CA-2BEE27012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61"/>
            <a:ext cx="12192000" cy="6857519"/>
          </a:xfrm>
          <a:prstGeom prst="rect">
            <a:avLst/>
          </a:prstGeom>
        </p:spPr>
      </p:pic>
      <p:sp>
        <p:nvSpPr>
          <p:cNvPr id="11" name="Holder 2">
            <a:extLst>
              <a:ext uri="{FF2B5EF4-FFF2-40B4-BE49-F238E27FC236}">
                <a16:creationId xmlns:a16="http://schemas.microsoft.com/office/drawing/2014/main" id="{166E6F02-F391-4DFF-9805-C9966A9C5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6549" y="1349652"/>
            <a:ext cx="2405679" cy="42742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911" b="0" i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r>
              <a:rPr lang="fr-FR" dirty="0"/>
              <a:t>OVERVIEW</a:t>
            </a:r>
            <a:endParaRPr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91D2EF8-34CD-4571-BC79-C7BF904304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0446" y="1918152"/>
            <a:ext cx="2695642" cy="427420"/>
          </a:xfrm>
          <a:prstGeom prst="rect">
            <a:avLst/>
          </a:prstGeom>
        </p:spPr>
        <p:txBody>
          <a:bodyPr>
            <a:noAutofit/>
          </a:bodyPr>
          <a:lstStyle>
            <a:lvl1pPr marL="207935" indent="-207935">
              <a:buFontTx/>
              <a:buBlip>
                <a:blip r:embed="rId3"/>
              </a:buBlip>
              <a:defRPr sz="194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98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FDB2F19-93C6-4E62-927B-CA991F1C43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" y="0"/>
            <a:ext cx="12181576" cy="6858000"/>
          </a:xfrm>
          <a:prstGeom prst="rect">
            <a:avLst/>
          </a:prstGeom>
        </p:spPr>
      </p:pic>
      <p:sp>
        <p:nvSpPr>
          <p:cNvPr id="10" name="Holder 2">
            <a:extLst>
              <a:ext uri="{FF2B5EF4-FFF2-40B4-BE49-F238E27FC236}">
                <a16:creationId xmlns:a16="http://schemas.microsoft.com/office/drawing/2014/main" id="{3B79C412-7A4C-4DCC-8294-2F436B052A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6943" y="2103608"/>
            <a:ext cx="6724992" cy="13253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366" b="0" i="0">
                <a:solidFill>
                  <a:schemeClr val="tx1"/>
                </a:solidFill>
                <a:latin typeface="Roboto Medium"/>
                <a:cs typeface="Roboto Medium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dirty="0"/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49501EAD-15BB-4C3F-BD18-0C3F4ACCC9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11731" y="3429000"/>
            <a:ext cx="4022394" cy="6549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26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07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E2667D-CFAF-4776-99D1-41F933F81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SEALSQ is a WISeKey Company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9B54E2-5956-4059-9D5D-785654610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8EB752-1209-48B8-B421-2CE3AA70C8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Espace réservé du texte 16">
            <a:extLst>
              <a:ext uri="{FF2B5EF4-FFF2-40B4-BE49-F238E27FC236}">
                <a16:creationId xmlns:a16="http://schemas.microsoft.com/office/drawing/2014/main" id="{BF6FC58F-4ED7-45F0-95BD-E5CEE5D4DB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734" y="1857034"/>
            <a:ext cx="10742520" cy="35805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4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63C7B2-D2EF-4B6F-BB60-C57FA3272E3E}"/>
              </a:ext>
            </a:extLst>
          </p:cNvPr>
          <p:cNvSpPr/>
          <p:nvPr userDrawn="1"/>
        </p:nvSpPr>
        <p:spPr>
          <a:xfrm>
            <a:off x="0" y="0"/>
            <a:ext cx="12192000" cy="1114717"/>
          </a:xfrm>
          <a:prstGeom prst="rect">
            <a:avLst/>
          </a:prstGeom>
          <a:solidFill>
            <a:srgbClr val="339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2751C4BB-64D6-4552-93C8-25E7577D6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734" y="264528"/>
            <a:ext cx="10742520" cy="8501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911" b="0" i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5073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DA0DF41-A47F-4BC1-9AF6-F31646E2CA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4" y="0"/>
            <a:ext cx="12181576" cy="6858000"/>
          </a:xfrm>
          <a:prstGeom prst="rect">
            <a:avLst/>
          </a:prstGeom>
        </p:spPr>
      </p:pic>
      <p:sp>
        <p:nvSpPr>
          <p:cNvPr id="10" name="Holder 2">
            <a:extLst>
              <a:ext uri="{FF2B5EF4-FFF2-40B4-BE49-F238E27FC236}">
                <a16:creationId xmlns:a16="http://schemas.microsoft.com/office/drawing/2014/main" id="{3B79C412-7A4C-4DCC-8294-2F436B052A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6943" y="2103608"/>
            <a:ext cx="6724992" cy="13253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366" b="0" i="0">
                <a:solidFill>
                  <a:schemeClr val="tx1"/>
                </a:solidFill>
                <a:latin typeface="Roboto Medium"/>
                <a:cs typeface="Roboto Medium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dirty="0"/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609F46E0-A74A-4F63-AD55-87B2C1F9F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11731" y="3429000"/>
            <a:ext cx="4022394" cy="6549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26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5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055E15-CD68-2B89-F53C-CD9DB3AC453D}"/>
              </a:ext>
            </a:extLst>
          </p:cNvPr>
          <p:cNvSpPr/>
          <p:nvPr userDrawn="1"/>
        </p:nvSpPr>
        <p:spPr>
          <a:xfrm>
            <a:off x="428" y="241"/>
            <a:ext cx="12191144" cy="1114639"/>
          </a:xfrm>
          <a:prstGeom prst="rect">
            <a:avLst/>
          </a:prstGeom>
          <a:solidFill>
            <a:srgbClr val="339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>
              <a:solidFill>
                <a:schemeClr val="bg1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E2667D-CFAF-4776-99D1-41F933F81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SEALSQ is a WISeKey Company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9B54E2-5956-4059-9D5D-785654610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8EB752-1209-48B8-B421-2CE3AA70C8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Espace réservé du texte 16">
            <a:extLst>
              <a:ext uri="{FF2B5EF4-FFF2-40B4-BE49-F238E27FC236}">
                <a16:creationId xmlns:a16="http://schemas.microsoft.com/office/drawing/2014/main" id="{BF6FC58F-4ED7-45F0-95BD-E5CEE5D4DB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734" y="1857034"/>
            <a:ext cx="10742520" cy="35805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40" b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53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6335DF8-3085-4E4C-B52D-4CE2EC2CCC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2" y="0"/>
            <a:ext cx="12181576" cy="6858000"/>
          </a:xfrm>
          <a:prstGeom prst="rect">
            <a:avLst/>
          </a:prstGeom>
        </p:spPr>
      </p:pic>
      <p:sp>
        <p:nvSpPr>
          <p:cNvPr id="10" name="Holder 2">
            <a:extLst>
              <a:ext uri="{FF2B5EF4-FFF2-40B4-BE49-F238E27FC236}">
                <a16:creationId xmlns:a16="http://schemas.microsoft.com/office/drawing/2014/main" id="{3B79C412-7A4C-4DCC-8294-2F436B052A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6943" y="2103608"/>
            <a:ext cx="6724992" cy="13253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4366" b="0" i="0">
                <a:solidFill>
                  <a:schemeClr val="tx1"/>
                </a:solidFill>
                <a:latin typeface="Roboto Medium"/>
                <a:cs typeface="Roboto Medium"/>
              </a:defRPr>
            </a:lvl1pPr>
          </a:lstStyle>
          <a:p>
            <a:r>
              <a:rPr lang="fr-FR" dirty="0" err="1"/>
              <a:t>Chapter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dirty="0"/>
          </a:p>
        </p:txBody>
      </p:sp>
      <p:sp>
        <p:nvSpPr>
          <p:cNvPr id="8" name="Espace réservé du texte 16">
            <a:extLst>
              <a:ext uri="{FF2B5EF4-FFF2-40B4-BE49-F238E27FC236}">
                <a16:creationId xmlns:a16="http://schemas.microsoft.com/office/drawing/2014/main" id="{FC1C9939-6016-4F79-B1A6-E320D7733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11731" y="3429000"/>
            <a:ext cx="4022394" cy="6549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26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8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E2667D-CFAF-4776-99D1-41F933F81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SEALSQ is a WISeKey Company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9B54E2-5956-4059-9D5D-785654610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8EB752-1209-48B8-B421-2CE3AA70C8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Espace réservé du texte 16">
            <a:extLst>
              <a:ext uri="{FF2B5EF4-FFF2-40B4-BE49-F238E27FC236}">
                <a16:creationId xmlns:a16="http://schemas.microsoft.com/office/drawing/2014/main" id="{BF6FC58F-4ED7-45F0-95BD-E5CEE5D4DB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734" y="1857034"/>
            <a:ext cx="10742520" cy="35805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4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en-US" dirty="0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2751C4BB-64D6-4552-93C8-25E7577D6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734" y="264528"/>
            <a:ext cx="10742520" cy="8501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911" b="0" i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A1DBAD-2203-F3B2-AD46-313199D53E6F}"/>
              </a:ext>
            </a:extLst>
          </p:cNvPr>
          <p:cNvSpPr/>
          <p:nvPr userDrawn="1"/>
        </p:nvSpPr>
        <p:spPr>
          <a:xfrm>
            <a:off x="0" y="0"/>
            <a:ext cx="12192000" cy="1114717"/>
          </a:xfrm>
          <a:prstGeom prst="rect">
            <a:avLst/>
          </a:prstGeom>
          <a:solidFill>
            <a:srgbClr val="339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350918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E2667D-CFAF-4776-99D1-41F933F811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SEALSQ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WISeKey</a:t>
            </a:r>
            <a:r>
              <a:rPr lang="fr-FR" dirty="0"/>
              <a:t> </a:t>
            </a:r>
            <a:r>
              <a:rPr lang="fr-FR" dirty="0" err="1"/>
              <a:t>Company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9B54E2-5956-4059-9D5D-785654610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8EB752-1209-48B8-B421-2CE3AA70C8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Espace réservé du texte 16">
            <a:extLst>
              <a:ext uri="{FF2B5EF4-FFF2-40B4-BE49-F238E27FC236}">
                <a16:creationId xmlns:a16="http://schemas.microsoft.com/office/drawing/2014/main" id="{BF6FC58F-4ED7-45F0-95BD-E5CEE5D4DB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3734" y="1857034"/>
            <a:ext cx="10742520" cy="35805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940" b="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fr-FR" dirty="0" err="1"/>
              <a:t>Text</a:t>
            </a:r>
            <a:endParaRPr lang="en-US" dirty="0"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2751C4BB-64D6-4552-93C8-25E7577D6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3734" y="264528"/>
            <a:ext cx="10742520" cy="8501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2911" b="0" i="0">
                <a:solidFill>
                  <a:schemeClr val="bg1"/>
                </a:solidFill>
                <a:latin typeface="Roboto Medium"/>
                <a:cs typeface="Roboto Medium"/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39B75B-A531-CC31-F445-1D003BDF3C91}"/>
              </a:ext>
            </a:extLst>
          </p:cNvPr>
          <p:cNvSpPr/>
          <p:nvPr userDrawn="1"/>
        </p:nvSpPr>
        <p:spPr>
          <a:xfrm>
            <a:off x="0" y="0"/>
            <a:ext cx="12192000" cy="1114717"/>
          </a:xfrm>
          <a:prstGeom prst="rect">
            <a:avLst/>
          </a:prstGeom>
          <a:solidFill>
            <a:srgbClr val="339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</p:spTree>
    <p:extLst>
      <p:ext uri="{BB962C8B-B14F-4D97-AF65-F5344CB8AC3E}">
        <p14:creationId xmlns:p14="http://schemas.microsoft.com/office/powerpoint/2010/main" val="79586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5BD62CCE-B760-4A88-A2BD-96BDA533A72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834" y="6155258"/>
            <a:ext cx="1540100" cy="600536"/>
          </a:xfrm>
          <a:prstGeom prst="rect">
            <a:avLst/>
          </a:prstGeom>
        </p:spPr>
      </p:pic>
      <p:sp>
        <p:nvSpPr>
          <p:cNvPr id="11" name="Espace réservé du titre 10">
            <a:extLst>
              <a:ext uri="{FF2B5EF4-FFF2-40B4-BE49-F238E27FC236}">
                <a16:creationId xmlns:a16="http://schemas.microsoft.com/office/drawing/2014/main" id="{2624BD57-1146-46C9-87C8-38442300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538" y="364850"/>
            <a:ext cx="10514926" cy="1325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FF96D70-FBF2-4ADA-A053-1D46B65C9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48" y="6276713"/>
            <a:ext cx="4114704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SEALSQ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WISeKey</a:t>
            </a:r>
            <a:r>
              <a:rPr lang="fr-FR" dirty="0"/>
              <a:t> </a:t>
            </a:r>
            <a:r>
              <a:rPr lang="fr-FR" dirty="0" err="1"/>
              <a:t>Company</a:t>
            </a:r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EB5A903-515B-4975-8653-61D228668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537" y="6276713"/>
            <a:ext cx="2742815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EB752-1209-48B8-B421-2CE3AA70C8A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DA637CF-9CFE-4C0F-ABA0-000293545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538" y="1825206"/>
            <a:ext cx="10514926" cy="4352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5646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dt="0"/>
  <p:txStyles>
    <p:titleStyle>
      <a:lvl1pPr eaLnBrk="1" hangingPunct="1">
        <a:defRPr sz="3275" b="1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07935" indent="-207935" eaLnBrk="1" hangingPunct="1">
        <a:buFontTx/>
        <a:buBlip>
          <a:blip r:embed="rId21"/>
        </a:buBlip>
        <a:defRPr sz="1940" b="0">
          <a:latin typeface="+mn-lt"/>
          <a:ea typeface="+mn-ea"/>
          <a:cs typeface="+mn-cs"/>
        </a:defRPr>
      </a:lvl1pPr>
      <a:lvl2pPr marL="277246" eaLnBrk="1" hangingPunct="1">
        <a:defRPr sz="1213">
          <a:latin typeface="+mn-lt"/>
          <a:ea typeface="+mn-ea"/>
          <a:cs typeface="+mn-cs"/>
        </a:defRPr>
      </a:lvl2pPr>
      <a:lvl3pPr marL="554492" eaLnBrk="1" hangingPunct="1">
        <a:defRPr sz="970"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7.jpeg"/><Relationship Id="rId2" Type="http://schemas.openxmlformats.org/officeDocument/2006/relationships/image" Target="../media/image53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cati@equityny.com" TargetMode="External"/><Relationship Id="rId2" Type="http://schemas.openxmlformats.org/officeDocument/2006/relationships/hyperlink" Target="mailto:info@sealsq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5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object 336"/>
          <p:cNvSpPr/>
          <p:nvPr/>
        </p:nvSpPr>
        <p:spPr>
          <a:xfrm>
            <a:off x="0" y="0"/>
            <a:ext cx="12191517" cy="1654629"/>
          </a:xfrm>
          <a:custGeom>
            <a:avLst/>
            <a:gdLst/>
            <a:ahLst/>
            <a:cxnLst/>
            <a:rect l="l" t="t" r="r" b="b"/>
            <a:pathLst>
              <a:path w="5089525" h="11308715">
                <a:moveTo>
                  <a:pt x="5088902" y="0"/>
                </a:moveTo>
                <a:lnTo>
                  <a:pt x="0" y="0"/>
                </a:lnTo>
                <a:lnTo>
                  <a:pt x="0" y="11308556"/>
                </a:lnTo>
                <a:lnTo>
                  <a:pt x="5088902" y="11308556"/>
                </a:lnTo>
                <a:lnTo>
                  <a:pt x="5088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5544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6C7134-4972-0D8B-AA1C-0F741B95486A}"/>
              </a:ext>
            </a:extLst>
          </p:cNvPr>
          <p:cNvGrpSpPr/>
          <p:nvPr/>
        </p:nvGrpSpPr>
        <p:grpSpPr>
          <a:xfrm>
            <a:off x="-1818" y="0"/>
            <a:ext cx="12196539" cy="6858000"/>
            <a:chOff x="-1818" y="0"/>
            <a:chExt cx="12196539" cy="6858000"/>
          </a:xfrm>
        </p:grpSpPr>
        <p:pic>
          <p:nvPicPr>
            <p:cNvPr id="7" name="Picture 6" descr="A machine with pipes in a room&#10;&#10;Description automatically generated">
              <a:extLst>
                <a:ext uri="{FF2B5EF4-FFF2-40B4-BE49-F238E27FC236}">
                  <a16:creationId xmlns:a16="http://schemas.microsoft.com/office/drawing/2014/main" id="{4577700A-79F9-2B22-0ECE-67BE202DE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085" r="15555"/>
            <a:stretch/>
          </p:blipFill>
          <p:spPr>
            <a:xfrm>
              <a:off x="-1818" y="0"/>
              <a:ext cx="2982686" cy="6858000"/>
            </a:xfrm>
            <a:prstGeom prst="rect">
              <a:avLst/>
            </a:prstGeom>
          </p:spPr>
        </p:pic>
        <p:pic>
          <p:nvPicPr>
            <p:cNvPr id="8" name="Picture 7" descr="A blurry image of a person working on a computer&#10;&#10;Description automatically generated">
              <a:extLst>
                <a:ext uri="{FF2B5EF4-FFF2-40B4-BE49-F238E27FC236}">
                  <a16:creationId xmlns:a16="http://schemas.microsoft.com/office/drawing/2014/main" id="{D60501F7-14CA-E143-D832-F97C9E96D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129" r="14623"/>
            <a:stretch/>
          </p:blipFill>
          <p:spPr>
            <a:xfrm>
              <a:off x="9097736" y="0"/>
              <a:ext cx="3096985" cy="6826204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866A655-7325-5843-E779-1C736639CE8F}"/>
                </a:ext>
              </a:extLst>
            </p:cNvPr>
            <p:cNvGrpSpPr/>
            <p:nvPr/>
          </p:nvGrpSpPr>
          <p:grpSpPr>
            <a:xfrm>
              <a:off x="2895226" y="0"/>
              <a:ext cx="3267083" cy="6858000"/>
              <a:chOff x="-47671" y="0"/>
              <a:chExt cx="3219844" cy="685800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50912AB-4A37-1427-A134-69BEF7EBCD83}"/>
                  </a:ext>
                </a:extLst>
              </p:cNvPr>
              <p:cNvSpPr/>
              <p:nvPr/>
            </p:nvSpPr>
            <p:spPr>
              <a:xfrm>
                <a:off x="36732" y="0"/>
                <a:ext cx="3091543" cy="6858000"/>
              </a:xfrm>
              <a:prstGeom prst="rect">
                <a:avLst/>
              </a:prstGeom>
              <a:gradFill>
                <a:gsLst>
                  <a:gs pos="0">
                    <a:srgbClr val="339AF0"/>
                  </a:gs>
                  <a:gs pos="100000">
                    <a:srgbClr val="7950F2"/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/>
                  <a:ea typeface="+mn-ea"/>
                  <a:cs typeface="+mn-cs"/>
                </a:endParaRPr>
              </a:p>
            </p:txBody>
          </p:sp>
          <p:pic>
            <p:nvPicPr>
              <p:cNvPr id="14" name="Picture 13" descr="A white logo on a black background&#10;&#10;Description automatically generated">
                <a:extLst>
                  <a:ext uri="{FF2B5EF4-FFF2-40B4-BE49-F238E27FC236}">
                    <a16:creationId xmlns:a16="http://schemas.microsoft.com/office/drawing/2014/main" id="{86BD1205-34CE-3C5B-ADEC-987E7A6DDB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81" y="31796"/>
                <a:ext cx="3156892" cy="240288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171663-9B1E-8622-1FE4-B82E24F315A7}"/>
                  </a:ext>
                </a:extLst>
              </p:cNvPr>
              <p:cNvSpPr txBox="1"/>
              <p:nvPr/>
            </p:nvSpPr>
            <p:spPr>
              <a:xfrm>
                <a:off x="-47671" y="5088835"/>
                <a:ext cx="3219844" cy="1459073"/>
              </a:xfrm>
              <a:prstGeom prst="rect">
                <a:avLst/>
              </a:prstGeom>
            </p:spPr>
            <p:txBody>
              <a:bodyPr vert="horz" wrap="square" lIns="0" tIns="0" rIns="0" bIns="0" rtlCol="0" anchor="b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End-to-End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Post Quantum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/>
                    <a:ea typeface="+mn-ea"/>
                    <a:cs typeface="+mn-cs"/>
                  </a:rPr>
                  <a:t>Security Solutions</a:t>
                </a:r>
              </a:p>
            </p:txBody>
          </p:sp>
        </p:grpSp>
        <p:pic>
          <p:nvPicPr>
            <p:cNvPr id="12" name="Picture 11" descr="A close-up of a computer chip&#10;&#10;Description automatically generated">
              <a:extLst>
                <a:ext uri="{FF2B5EF4-FFF2-40B4-BE49-F238E27FC236}">
                  <a16:creationId xmlns:a16="http://schemas.microsoft.com/office/drawing/2014/main" id="{7BAFC879-FD3C-D29C-AC16-D0F986DB1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8327" r="9825"/>
            <a:stretch/>
          </p:blipFill>
          <p:spPr>
            <a:xfrm>
              <a:off x="6117768" y="0"/>
              <a:ext cx="3115132" cy="6826204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C4ED68E-6708-9A6A-B6FB-CE28C8CDC65D}"/>
              </a:ext>
            </a:extLst>
          </p:cNvPr>
          <p:cNvSpPr txBox="1"/>
          <p:nvPr/>
        </p:nvSpPr>
        <p:spPr>
          <a:xfrm>
            <a:off x="2980866" y="2737356"/>
            <a:ext cx="3155049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Investor Presentation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dirty="0">
                <a:solidFill>
                  <a:prstClr val="white"/>
                </a:solidFill>
                <a:latin typeface="Roboto"/>
              </a:rPr>
              <a:t>(At a Glance)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prstClr val="white"/>
                </a:solidFill>
                <a:latin typeface="Roboto"/>
              </a:rPr>
              <a:t>May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79626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97814A3-B448-48CC-B31A-0DEFE977DA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FAB54-BF8F-4CDA-AAB7-8C04D980E701}" type="slidenum">
              <a:rPr kumimoji="0" lang="fr-FR" sz="728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728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4A451-E70F-913F-2AAF-87CB3AE5FD2B}"/>
              </a:ext>
            </a:extLst>
          </p:cNvPr>
          <p:cNvSpPr txBox="1">
            <a:spLocks/>
          </p:cNvSpPr>
          <p:nvPr/>
        </p:nvSpPr>
        <p:spPr>
          <a:xfrm>
            <a:off x="8610600" y="6310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23A8BF-469E-4966-91FD-4FAB595CE7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0A208B-1AA0-4A6B-F9BE-B0A0859DFE67}"/>
              </a:ext>
            </a:extLst>
          </p:cNvPr>
          <p:cNvSpPr/>
          <p:nvPr/>
        </p:nvSpPr>
        <p:spPr>
          <a:xfrm>
            <a:off x="356202" y="914921"/>
            <a:ext cx="11763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9AF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venir Book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4E8B872-D6CA-42D7-F10D-FB8BB73FBFA8}"/>
              </a:ext>
            </a:extLst>
          </p:cNvPr>
          <p:cNvCxnSpPr>
            <a:cxnSpLocks/>
          </p:cNvCxnSpPr>
          <p:nvPr/>
        </p:nvCxnSpPr>
        <p:spPr>
          <a:xfrm>
            <a:off x="1699306" y="3856382"/>
            <a:ext cx="8587691" cy="0"/>
          </a:xfrm>
          <a:prstGeom prst="line">
            <a:avLst/>
          </a:prstGeom>
          <a:ln w="4762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E71DA5-3466-8138-11DC-BAA91982B572}"/>
              </a:ext>
            </a:extLst>
          </p:cNvPr>
          <p:cNvCxnSpPr>
            <a:cxnSpLocks/>
          </p:cNvCxnSpPr>
          <p:nvPr/>
        </p:nvCxnSpPr>
        <p:spPr>
          <a:xfrm>
            <a:off x="6086196" y="1924182"/>
            <a:ext cx="9804" cy="3541874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E96DF56-B4C0-AE51-A9CD-DFE0957F454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108" y="2683063"/>
            <a:ext cx="1196678" cy="180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AC01AA-6C65-0EE3-DEEC-B812381109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995" y="4084395"/>
            <a:ext cx="1139730" cy="245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0FD610-7204-0961-98F4-8E76D3248C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623" y="4002350"/>
            <a:ext cx="669154" cy="3712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A2F9B-F5EF-8857-AC1C-9D3521BA5A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1732" y="5077103"/>
            <a:ext cx="876453" cy="3899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757867-332A-4158-6681-72BB08D4BA3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294" y="4301421"/>
            <a:ext cx="729988" cy="7299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B7D765-788D-1354-5B0B-6DA9CEB65C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382" y="2959546"/>
            <a:ext cx="908122" cy="6802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EE64FB-BE91-7A85-7CDC-DBEC6BD39A2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161" y="2135920"/>
            <a:ext cx="1136754" cy="34269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B67E48F-6349-E3B0-CAA7-3BB9785469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2050" y="3407151"/>
            <a:ext cx="1261568" cy="15979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661D9F-5B21-DBF8-26AD-7101B0EE54E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774" y="4736193"/>
            <a:ext cx="901068" cy="47088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E8DCCB0-F198-947C-1C70-D18C77B306D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936" y="3184187"/>
            <a:ext cx="606782" cy="36407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76D761B-83E1-91ED-DFBF-8391B3691A8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693" y="3028443"/>
            <a:ext cx="1272105" cy="70705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A79024F-C34F-A8D5-FDDA-BB57F328D38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401" y="3269923"/>
            <a:ext cx="912958" cy="36983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C6FA6DE-F21D-0724-B269-0A65AD1E1D0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110" y="4088953"/>
            <a:ext cx="813707" cy="54148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50674FE-6A1F-BA93-8D40-821B0628E842}"/>
              </a:ext>
            </a:extLst>
          </p:cNvPr>
          <p:cNvSpPr txBox="1"/>
          <p:nvPr/>
        </p:nvSpPr>
        <p:spPr>
          <a:xfrm>
            <a:off x="10354462" y="3545806"/>
            <a:ext cx="1544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Legacy (Public CA &amp; PKI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C8F6DED-89BD-CD54-3E1D-F9B2C6296A68}"/>
              </a:ext>
            </a:extLst>
          </p:cNvPr>
          <p:cNvSpPr txBox="1"/>
          <p:nvPr/>
        </p:nvSpPr>
        <p:spPr>
          <a:xfrm>
            <a:off x="285373" y="3368886"/>
            <a:ext cx="1501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Pure Software Players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EFB9CFB-2C1D-39C5-7FDF-7FCB344EEFCE}"/>
              </a:ext>
            </a:extLst>
          </p:cNvPr>
          <p:cNvSpPr txBox="1"/>
          <p:nvPr/>
        </p:nvSpPr>
        <p:spPr>
          <a:xfrm>
            <a:off x="5001145" y="1247581"/>
            <a:ext cx="223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IoT Device Identity Provider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5B6FC8-7079-0058-7ABB-6CC958B74BCB}"/>
              </a:ext>
            </a:extLst>
          </p:cNvPr>
          <p:cNvSpPr txBox="1"/>
          <p:nvPr/>
        </p:nvSpPr>
        <p:spPr>
          <a:xfrm>
            <a:off x="4509781" y="5549781"/>
            <a:ext cx="321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Broadliner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(Corporate / User / Device)</a:t>
            </a:r>
          </a:p>
        </p:txBody>
      </p:sp>
      <p:sp>
        <p:nvSpPr>
          <p:cNvPr id="49" name="AutoShape 6" descr="WISeKey - Connectwave">
            <a:extLst>
              <a:ext uri="{FF2B5EF4-FFF2-40B4-BE49-F238E27FC236}">
                <a16:creationId xmlns:a16="http://schemas.microsoft.com/office/drawing/2014/main" id="{07E981EC-40AF-428C-9A71-3A2C1469D90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28249" y="44506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0" name="Picture 2" descr="IoT Services &amp; Solutions, Secure by Design">
            <a:extLst>
              <a:ext uri="{FF2B5EF4-FFF2-40B4-BE49-F238E27FC236}">
                <a16:creationId xmlns:a16="http://schemas.microsoft.com/office/drawing/2014/main" id="{F9E78919-E2EC-BDAE-518F-00CA668B5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203" y="2255623"/>
            <a:ext cx="801960" cy="34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Homepage - SEALSQ">
            <a:extLst>
              <a:ext uri="{FF2B5EF4-FFF2-40B4-BE49-F238E27FC236}">
                <a16:creationId xmlns:a16="http://schemas.microsoft.com/office/drawing/2014/main" id="{44F674F0-B3A8-CB07-8C1E-2C92EAA66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920" y="1924182"/>
            <a:ext cx="1948810" cy="5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Comodo CA change de nom et devient Sectigo">
            <a:extLst>
              <a:ext uri="{FF2B5EF4-FFF2-40B4-BE49-F238E27FC236}">
                <a16:creationId xmlns:a16="http://schemas.microsoft.com/office/drawing/2014/main" id="{C64E1E7F-52B2-0F06-0E74-263A1D484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7476" y="5031095"/>
            <a:ext cx="1246248" cy="65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Heptagon 52">
            <a:extLst>
              <a:ext uri="{FF2B5EF4-FFF2-40B4-BE49-F238E27FC236}">
                <a16:creationId xmlns:a16="http://schemas.microsoft.com/office/drawing/2014/main" id="{58C2B6BD-6681-BD02-C876-CCBBCBD8BFFE}"/>
              </a:ext>
            </a:extLst>
          </p:cNvPr>
          <p:cNvSpPr/>
          <p:nvPr/>
        </p:nvSpPr>
        <p:spPr>
          <a:xfrm>
            <a:off x="8481929" y="3264253"/>
            <a:ext cx="284375" cy="245915"/>
          </a:xfrm>
          <a:prstGeom prst="heptagon">
            <a:avLst/>
          </a:prstGeom>
          <a:solidFill>
            <a:schemeClr val="accent2"/>
          </a:solidFill>
          <a:ln>
            <a:solidFill>
              <a:srgbClr val="505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4" name="Heptagon 53">
            <a:extLst>
              <a:ext uri="{FF2B5EF4-FFF2-40B4-BE49-F238E27FC236}">
                <a16:creationId xmlns:a16="http://schemas.microsoft.com/office/drawing/2014/main" id="{802A3050-C282-CC67-B861-C49F551C208C}"/>
              </a:ext>
            </a:extLst>
          </p:cNvPr>
          <p:cNvSpPr/>
          <p:nvPr/>
        </p:nvSpPr>
        <p:spPr>
          <a:xfrm>
            <a:off x="8496275" y="4086871"/>
            <a:ext cx="284375" cy="245915"/>
          </a:xfrm>
          <a:prstGeom prst="heptagon">
            <a:avLst/>
          </a:prstGeom>
          <a:solidFill>
            <a:schemeClr val="accent2"/>
          </a:solidFill>
          <a:ln>
            <a:solidFill>
              <a:srgbClr val="505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5" name="Heptagon 54">
            <a:extLst>
              <a:ext uri="{FF2B5EF4-FFF2-40B4-BE49-F238E27FC236}">
                <a16:creationId xmlns:a16="http://schemas.microsoft.com/office/drawing/2014/main" id="{F15A8698-F1D6-2C2F-2D21-88EC17CEDE31}"/>
              </a:ext>
            </a:extLst>
          </p:cNvPr>
          <p:cNvSpPr/>
          <p:nvPr/>
        </p:nvSpPr>
        <p:spPr>
          <a:xfrm>
            <a:off x="8518233" y="5215100"/>
            <a:ext cx="284375" cy="245915"/>
          </a:xfrm>
          <a:prstGeom prst="heptagon">
            <a:avLst/>
          </a:prstGeom>
          <a:solidFill>
            <a:schemeClr val="accent2"/>
          </a:solidFill>
          <a:ln>
            <a:solidFill>
              <a:srgbClr val="505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6" name="Heptagon 55">
            <a:extLst>
              <a:ext uri="{FF2B5EF4-FFF2-40B4-BE49-F238E27FC236}">
                <a16:creationId xmlns:a16="http://schemas.microsoft.com/office/drawing/2014/main" id="{E8898E5F-5E89-66E8-75CF-365E49A56B8C}"/>
              </a:ext>
            </a:extLst>
          </p:cNvPr>
          <p:cNvSpPr/>
          <p:nvPr/>
        </p:nvSpPr>
        <p:spPr>
          <a:xfrm>
            <a:off x="6662682" y="5166750"/>
            <a:ext cx="298720" cy="304801"/>
          </a:xfrm>
          <a:prstGeom prst="heptagon">
            <a:avLst/>
          </a:prstGeom>
          <a:solidFill>
            <a:schemeClr val="accent2"/>
          </a:solidFill>
          <a:ln>
            <a:solidFill>
              <a:srgbClr val="505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7" name="Heptagon 56">
            <a:extLst>
              <a:ext uri="{FF2B5EF4-FFF2-40B4-BE49-F238E27FC236}">
                <a16:creationId xmlns:a16="http://schemas.microsoft.com/office/drawing/2014/main" id="{5004E2C8-645E-C3F2-9250-52FC01C75F5F}"/>
              </a:ext>
            </a:extLst>
          </p:cNvPr>
          <p:cNvSpPr/>
          <p:nvPr/>
        </p:nvSpPr>
        <p:spPr>
          <a:xfrm>
            <a:off x="559327" y="6357331"/>
            <a:ext cx="292239" cy="257389"/>
          </a:xfrm>
          <a:prstGeom prst="heptagon">
            <a:avLst/>
          </a:prstGeom>
          <a:solidFill>
            <a:schemeClr val="accent2"/>
          </a:solidFill>
          <a:ln>
            <a:solidFill>
              <a:srgbClr val="505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298BAD-3920-C151-2A06-6C3981F65FEE}"/>
              </a:ext>
            </a:extLst>
          </p:cNvPr>
          <p:cNvSpPr txBox="1"/>
          <p:nvPr/>
        </p:nvSpPr>
        <p:spPr>
          <a:xfrm>
            <a:off x="851566" y="6357331"/>
            <a:ext cx="2219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Ranking in Market Share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2C78C699-A089-E72C-5CC1-FC2347404E7E}"/>
              </a:ext>
            </a:extLst>
          </p:cNvPr>
          <p:cNvSpPr txBox="1">
            <a:spLocks/>
          </p:cNvSpPr>
          <p:nvPr/>
        </p:nvSpPr>
        <p:spPr>
          <a:xfrm>
            <a:off x="43627" y="6447571"/>
            <a:ext cx="2742815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ACE5E4C3-9C85-BA71-070B-C41E4F5F9FD8}"/>
              </a:ext>
            </a:extLst>
          </p:cNvPr>
          <p:cNvSpPr txBox="1">
            <a:spLocks/>
          </p:cNvSpPr>
          <p:nvPr/>
        </p:nvSpPr>
        <p:spPr>
          <a:xfrm>
            <a:off x="429768" y="274320"/>
            <a:ext cx="11305032" cy="56138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eaLnBrk="1" hangingPunct="1">
              <a:defRPr sz="2911" b="0" i="0">
                <a:solidFill>
                  <a:schemeClr val="bg1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Competition Mapping on Trust Services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54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A6FCD9-5C74-0422-07B8-CC269BC35640}"/>
              </a:ext>
            </a:extLst>
          </p:cNvPr>
          <p:cNvSpPr/>
          <p:nvPr/>
        </p:nvSpPr>
        <p:spPr>
          <a:xfrm>
            <a:off x="0" y="0"/>
            <a:ext cx="12192000" cy="1114425"/>
          </a:xfrm>
          <a:prstGeom prst="rect">
            <a:avLst/>
          </a:prstGeom>
          <a:solidFill>
            <a:srgbClr val="339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9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5D670F5-507A-44E9-0370-CEDEF2614EA6}"/>
              </a:ext>
            </a:extLst>
          </p:cNvPr>
          <p:cNvSpPr txBox="1">
            <a:spLocks/>
          </p:cNvSpPr>
          <p:nvPr/>
        </p:nvSpPr>
        <p:spPr>
          <a:xfrm>
            <a:off x="42863" y="6446838"/>
            <a:ext cx="2743200" cy="365125"/>
          </a:xfrm>
          <a:prstGeom prst="rect">
            <a:avLst/>
          </a:prstGeom>
        </p:spPr>
        <p:txBody>
          <a:bodyPr anchor="ctr"/>
          <a:lstStyle>
            <a:lvl1pPr defTabSz="554038">
              <a:spcBef>
                <a:spcPct val="20000"/>
              </a:spcBef>
              <a:buBlip>
                <a:blip r:embed="rId3"/>
              </a:buBlip>
              <a:defRPr sz="190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 defTabSz="554038">
              <a:spcBef>
                <a:spcPct val="20000"/>
              </a:spcBef>
              <a:defRPr sz="1200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 defTabSz="554038">
              <a:spcBef>
                <a:spcPct val="20000"/>
              </a:spcBef>
              <a:defRPr sz="900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 defTabSz="554038">
              <a:spcBef>
                <a:spcPct val="20000"/>
              </a:spcBef>
              <a:defRPr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 defTabSz="554038">
              <a:spcBef>
                <a:spcPct val="20000"/>
              </a:spcBef>
              <a:defRPr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defTabSz="554038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defTabSz="554038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defTabSz="554038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defTabSz="554038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marL="0" marR="0" lvl="0" indent="0" algn="l" defTabSz="55403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894A3-387D-41E7-A60E-56C682456E3D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pPr marL="0" marR="0" lvl="0" indent="0" algn="l" defTabSz="55403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17F7D3B-ABD5-79D0-F734-76509D6B169C}"/>
              </a:ext>
            </a:extLst>
          </p:cNvPr>
          <p:cNvSpPr txBox="1">
            <a:spLocks/>
          </p:cNvSpPr>
          <p:nvPr/>
        </p:nvSpPr>
        <p:spPr>
          <a:xfrm>
            <a:off x="429767" y="274320"/>
            <a:ext cx="9724325" cy="56138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eaLnBrk="1" hangingPunct="1">
              <a:defRPr sz="2395" b="1" i="0">
                <a:solidFill>
                  <a:srgbClr val="5C7BF9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Major Strategic Initiatives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5C7BF9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8BA34A-4BE7-62C3-E28C-531678A17FBC}"/>
              </a:ext>
            </a:extLst>
          </p:cNvPr>
          <p:cNvCxnSpPr>
            <a:cxnSpLocks/>
          </p:cNvCxnSpPr>
          <p:nvPr/>
        </p:nvCxnSpPr>
        <p:spPr>
          <a:xfrm>
            <a:off x="0" y="5733331"/>
            <a:ext cx="1219200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EF18392-5D9D-9358-BCCB-67BAFDD29B99}"/>
              </a:ext>
            </a:extLst>
          </p:cNvPr>
          <p:cNvSpPr/>
          <p:nvPr/>
        </p:nvSpPr>
        <p:spPr>
          <a:xfrm>
            <a:off x="3441168" y="1388745"/>
            <a:ext cx="2492426" cy="339052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E87227-701C-BE55-682D-319D14B66A41}"/>
              </a:ext>
            </a:extLst>
          </p:cNvPr>
          <p:cNvSpPr txBox="1"/>
          <p:nvPr/>
        </p:nvSpPr>
        <p:spPr>
          <a:xfrm>
            <a:off x="4228176" y="1529466"/>
            <a:ext cx="918411" cy="75381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C7A4BC-0DAE-017F-6407-10A5F7206B2E}"/>
              </a:ext>
            </a:extLst>
          </p:cNvPr>
          <p:cNvSpPr txBox="1"/>
          <p:nvPr/>
        </p:nvSpPr>
        <p:spPr>
          <a:xfrm>
            <a:off x="3429833" y="2453882"/>
            <a:ext cx="2515095" cy="7207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OSPT </a:t>
            </a:r>
          </a:p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Centers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20402305-8399-EE3A-55BC-351AEAF75FF6}"/>
              </a:ext>
            </a:extLst>
          </p:cNvPr>
          <p:cNvSpPr/>
          <p:nvPr/>
        </p:nvSpPr>
        <p:spPr>
          <a:xfrm rot="10800000">
            <a:off x="3441168" y="4771329"/>
            <a:ext cx="2492426" cy="524344"/>
          </a:xfrm>
          <a:prstGeom prst="triangl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CC4231-DFB5-A6BC-4887-3EC7AAB08C78}"/>
              </a:ext>
            </a:extLst>
          </p:cNvPr>
          <p:cNvSpPr/>
          <p:nvPr/>
        </p:nvSpPr>
        <p:spPr>
          <a:xfrm>
            <a:off x="4514864" y="5394380"/>
            <a:ext cx="351163" cy="36512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B40F41-3917-2226-CF78-27559FD55AB9}"/>
              </a:ext>
            </a:extLst>
          </p:cNvPr>
          <p:cNvSpPr txBox="1"/>
          <p:nvPr/>
        </p:nvSpPr>
        <p:spPr>
          <a:xfrm>
            <a:off x="3468885" y="3671158"/>
            <a:ext cx="243699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Establish High-performance chip design &amp; customization centers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0671B0-EDE5-F688-C794-9BBD423D33B2}"/>
              </a:ext>
            </a:extLst>
          </p:cNvPr>
          <p:cNvSpPr/>
          <p:nvPr/>
        </p:nvSpPr>
        <p:spPr>
          <a:xfrm flipV="1">
            <a:off x="3551154" y="3476907"/>
            <a:ext cx="2272454" cy="18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2CB279-53EE-7999-2FA6-379C1008FE43}"/>
              </a:ext>
            </a:extLst>
          </p:cNvPr>
          <p:cNvSpPr/>
          <p:nvPr/>
        </p:nvSpPr>
        <p:spPr>
          <a:xfrm>
            <a:off x="564550" y="1388745"/>
            <a:ext cx="2492426" cy="3390523"/>
          </a:xfrm>
          <a:prstGeom prst="rect">
            <a:avLst/>
          </a:prstGeom>
          <a:solidFill>
            <a:srgbClr val="1B3F6B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0EB161-217A-D408-83AE-BF7C00DB3131}"/>
              </a:ext>
            </a:extLst>
          </p:cNvPr>
          <p:cNvSpPr txBox="1"/>
          <p:nvPr/>
        </p:nvSpPr>
        <p:spPr>
          <a:xfrm>
            <a:off x="1351558" y="1529466"/>
            <a:ext cx="918411" cy="75381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888A7E-E041-447E-5A63-B9528E60549F}"/>
              </a:ext>
            </a:extLst>
          </p:cNvPr>
          <p:cNvSpPr txBox="1"/>
          <p:nvPr/>
        </p:nvSpPr>
        <p:spPr>
          <a:xfrm>
            <a:off x="592268" y="2429821"/>
            <a:ext cx="2436990" cy="7207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QUASAR </a:t>
            </a:r>
          </a:p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Program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79B72DB-03B9-2F3E-DC93-26481A6C6592}"/>
              </a:ext>
            </a:extLst>
          </p:cNvPr>
          <p:cNvSpPr/>
          <p:nvPr/>
        </p:nvSpPr>
        <p:spPr>
          <a:xfrm rot="10800000">
            <a:off x="564550" y="4771329"/>
            <a:ext cx="2492426" cy="524344"/>
          </a:xfrm>
          <a:prstGeom prst="triangle">
            <a:avLst/>
          </a:prstGeom>
          <a:solidFill>
            <a:srgbClr val="1B3F6B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C93D33-479F-224B-4778-1AEB3EF7D7F3}"/>
              </a:ext>
            </a:extLst>
          </p:cNvPr>
          <p:cNvSpPr/>
          <p:nvPr/>
        </p:nvSpPr>
        <p:spPr>
          <a:xfrm>
            <a:off x="1638246" y="5394380"/>
            <a:ext cx="351163" cy="365125"/>
          </a:xfrm>
          <a:prstGeom prst="ellipse">
            <a:avLst/>
          </a:prstGeom>
          <a:solidFill>
            <a:srgbClr val="1B3F6B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A9073F-1B98-5155-6A95-9BC2D6BF0AB5}"/>
              </a:ext>
            </a:extLst>
          </p:cNvPr>
          <p:cNvSpPr txBox="1"/>
          <p:nvPr/>
        </p:nvSpPr>
        <p:spPr>
          <a:xfrm>
            <a:off x="592268" y="3636536"/>
            <a:ext cx="2436990" cy="109004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Full range of quantum resistant semiconductors to be launched in 2025  </a:t>
            </a:r>
          </a:p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-6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8B478-30CA-93B6-65D3-511C3AAF3C4A}"/>
              </a:ext>
            </a:extLst>
          </p:cNvPr>
          <p:cNvSpPr/>
          <p:nvPr/>
        </p:nvSpPr>
        <p:spPr>
          <a:xfrm flipV="1">
            <a:off x="674536" y="3470729"/>
            <a:ext cx="2272454" cy="18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75C5D9-5F19-4674-E082-40D2A32691D1}"/>
              </a:ext>
            </a:extLst>
          </p:cNvPr>
          <p:cNvSpPr/>
          <p:nvPr/>
        </p:nvSpPr>
        <p:spPr>
          <a:xfrm>
            <a:off x="6325169" y="1388745"/>
            <a:ext cx="2492426" cy="3390523"/>
          </a:xfrm>
          <a:prstGeom prst="rect">
            <a:avLst/>
          </a:prstGeom>
          <a:solidFill>
            <a:srgbClr val="71A8EB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8015C2-FCD7-1CDC-706B-D998FFECB4CB}"/>
              </a:ext>
            </a:extLst>
          </p:cNvPr>
          <p:cNvSpPr txBox="1"/>
          <p:nvPr/>
        </p:nvSpPr>
        <p:spPr>
          <a:xfrm>
            <a:off x="7112177" y="1529466"/>
            <a:ext cx="918411" cy="75381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0AA3844-78FE-0B17-02C0-AA522A1C126D}"/>
              </a:ext>
            </a:extLst>
          </p:cNvPr>
          <p:cNvSpPr txBox="1"/>
          <p:nvPr/>
        </p:nvSpPr>
        <p:spPr>
          <a:xfrm>
            <a:off x="6352887" y="2455479"/>
            <a:ext cx="2436990" cy="707886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Investment in Quantum Companies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D6840EA-301E-184F-95FD-0CB5848C350E}"/>
              </a:ext>
            </a:extLst>
          </p:cNvPr>
          <p:cNvSpPr/>
          <p:nvPr/>
        </p:nvSpPr>
        <p:spPr>
          <a:xfrm rot="10800000">
            <a:off x="6325169" y="4771329"/>
            <a:ext cx="2492426" cy="524344"/>
          </a:xfrm>
          <a:prstGeom prst="triangle">
            <a:avLst/>
          </a:prstGeom>
          <a:solidFill>
            <a:srgbClr val="71A8EB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C6549F3-BF6E-D681-0BC0-09D48E3E0BAF}"/>
              </a:ext>
            </a:extLst>
          </p:cNvPr>
          <p:cNvSpPr/>
          <p:nvPr/>
        </p:nvSpPr>
        <p:spPr>
          <a:xfrm>
            <a:off x="7407743" y="5394380"/>
            <a:ext cx="351164" cy="365125"/>
          </a:xfrm>
          <a:prstGeom prst="ellipse">
            <a:avLst/>
          </a:prstGeom>
          <a:solidFill>
            <a:srgbClr val="71A8EB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3E6A2D-F898-09CA-D646-D16BD1F10BA8}"/>
              </a:ext>
            </a:extLst>
          </p:cNvPr>
          <p:cNvSpPr txBox="1"/>
          <p:nvPr/>
        </p:nvSpPr>
        <p:spPr>
          <a:xfrm>
            <a:off x="6352887" y="3668120"/>
            <a:ext cx="243699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20M$ Fund to invest in Quantum-Tech companies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5B4E3B-5B42-E841-F5D5-B7F91AEADF04}"/>
              </a:ext>
            </a:extLst>
          </p:cNvPr>
          <p:cNvSpPr/>
          <p:nvPr/>
        </p:nvSpPr>
        <p:spPr>
          <a:xfrm flipV="1">
            <a:off x="6435155" y="3500623"/>
            <a:ext cx="2272454" cy="18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10E36A-931D-66EE-39EB-33E89F0F717A}"/>
              </a:ext>
            </a:extLst>
          </p:cNvPr>
          <p:cNvSpPr/>
          <p:nvPr/>
        </p:nvSpPr>
        <p:spPr>
          <a:xfrm>
            <a:off x="9222015" y="1437633"/>
            <a:ext cx="2492426" cy="33905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CEFB02-B78E-B298-C60A-3689631C671E}"/>
              </a:ext>
            </a:extLst>
          </p:cNvPr>
          <p:cNvSpPr txBox="1"/>
          <p:nvPr/>
        </p:nvSpPr>
        <p:spPr>
          <a:xfrm>
            <a:off x="10009023" y="1578354"/>
            <a:ext cx="918411" cy="75381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9F9343-85A5-5B1E-16CF-85BF4D3B8AB3}"/>
              </a:ext>
            </a:extLst>
          </p:cNvPr>
          <p:cNvSpPr txBox="1"/>
          <p:nvPr/>
        </p:nvSpPr>
        <p:spPr>
          <a:xfrm>
            <a:off x="9249733" y="2497955"/>
            <a:ext cx="2436990" cy="72071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Satellite </a:t>
            </a:r>
          </a:p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Connectivity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DF0FFBE-D618-96F3-22F6-9459AE644F1C}"/>
              </a:ext>
            </a:extLst>
          </p:cNvPr>
          <p:cNvSpPr/>
          <p:nvPr/>
        </p:nvSpPr>
        <p:spPr>
          <a:xfrm rot="10800000">
            <a:off x="9222015" y="4820217"/>
            <a:ext cx="2492426" cy="524344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822AE78-3A03-2140-2C8D-557E97BE1DAD}"/>
              </a:ext>
            </a:extLst>
          </p:cNvPr>
          <p:cNvSpPr/>
          <p:nvPr/>
        </p:nvSpPr>
        <p:spPr>
          <a:xfrm>
            <a:off x="10304589" y="5416764"/>
            <a:ext cx="351164" cy="3651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0C7F09-E7A4-089F-2CAE-4E869B36192C}"/>
              </a:ext>
            </a:extLst>
          </p:cNvPr>
          <p:cNvSpPr txBox="1"/>
          <p:nvPr/>
        </p:nvSpPr>
        <p:spPr>
          <a:xfrm>
            <a:off x="9249733" y="3717008"/>
            <a:ext cx="243699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7701" marR="0" lvl="0" indent="0" algn="ctr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-6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Cost-effective IoT solutions for industrial applications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D92A339-1121-6D3F-F8A6-8399AC96B129}"/>
              </a:ext>
            </a:extLst>
          </p:cNvPr>
          <p:cNvSpPr/>
          <p:nvPr/>
        </p:nvSpPr>
        <p:spPr>
          <a:xfrm flipV="1">
            <a:off x="9332001" y="3549511"/>
            <a:ext cx="2272454" cy="18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47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3264998A-3CB1-EA3E-C9C3-1422961D9F5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864" y="362243"/>
            <a:ext cx="10515600" cy="520285"/>
          </a:xfrm>
        </p:spPr>
        <p:txBody>
          <a:bodyPr vert="horz" wrap="square" lIns="0" tIns="7316" rIns="0" bIns="0" rtlCol="0" anchor="ctr" anchorCtr="0" compatLnSpc="1">
            <a:spAutoFit/>
          </a:bodyPr>
          <a:lstStyle/>
          <a:p>
            <a:pPr marL="7701" defTabSz="761970">
              <a:spcBef>
                <a:spcPts val="58"/>
              </a:spcBef>
            </a:pPr>
            <a:r>
              <a:rPr lang="en-US" sz="3333" b="1" kern="0" spc="-6" dirty="0">
                <a:solidFill>
                  <a:schemeClr val="bg1"/>
                </a:solidFill>
                <a:cs typeface="Calibri" panose="020F0502020204030204" pitchFamily="34" charset="0"/>
              </a:rPr>
              <a:t>Investment roadmap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3ACD70-8BB4-BC8B-2C63-984254E30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49" y="3121676"/>
            <a:ext cx="5189515" cy="342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20" marR="0" lvl="1" indent="-285739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67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On-demand ASIC/SoC design and supply company</a:t>
            </a:r>
          </a:p>
          <a:p>
            <a:pPr marL="742920" marR="0" lvl="1" indent="-285739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67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742920" marR="0" lvl="1" indent="-285739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67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100+ experienced design engineers based in France (Grenoble &amp; Toulouse) </a:t>
            </a:r>
          </a:p>
          <a:p>
            <a:pPr marL="742920" marR="0" lvl="1" indent="-285739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67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742920" marR="0" lvl="1" indent="-285739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67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Established long-term customers in healthcare, automotive &amp; industry 4.0 </a:t>
            </a:r>
          </a:p>
          <a:p>
            <a:pPr marL="742920" marR="0" lvl="1" indent="-285739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667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742920" marR="0" lvl="1" indent="-285739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1667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Listed as recommended design partner by major foundries (TSMC, Intel, </a:t>
            </a:r>
            <a:r>
              <a:rPr kumimoji="0" lang="en-US" altLang="en-US" sz="1667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Xfab</a:t>
            </a:r>
            <a:r>
              <a:rPr kumimoji="0" lang="en-US" altLang="en-US" sz="1667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OSRAM)   </a:t>
            </a:r>
          </a:p>
          <a:p>
            <a:pPr marL="742920" marR="0" lvl="1" indent="-285739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380985" marR="0" lvl="1" indent="0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67A7F-CD43-E350-158D-8D5F82BD28E0}"/>
              </a:ext>
            </a:extLst>
          </p:cNvPr>
          <p:cNvSpPr txBox="1"/>
          <p:nvPr/>
        </p:nvSpPr>
        <p:spPr>
          <a:xfrm>
            <a:off x="2930810" y="1553028"/>
            <a:ext cx="2729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Target to complete acquisition in Q2 2025</a:t>
            </a:r>
          </a:p>
          <a:p>
            <a:pPr marL="0" marR="0" lvl="0" indent="0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(Due diligence in progress)</a:t>
            </a:r>
          </a:p>
        </p:txBody>
      </p:sp>
      <p:pic>
        <p:nvPicPr>
          <p:cNvPr id="4" name="Picture 2" descr="ColibriTD SAS · GitHub">
            <a:extLst>
              <a:ext uri="{FF2B5EF4-FFF2-40B4-BE49-F238E27FC236}">
                <a16:creationId xmlns:a16="http://schemas.microsoft.com/office/drawing/2014/main" id="{0DF9BF6C-00DF-90D6-252F-17EAE98520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677" b="14729"/>
          <a:stretch/>
        </p:blipFill>
        <p:spPr bwMode="auto">
          <a:xfrm>
            <a:off x="7886833" y="4108870"/>
            <a:ext cx="2893535" cy="14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A3DE6F-DC56-51D9-59C5-378B4EFD6A71}"/>
              </a:ext>
            </a:extLst>
          </p:cNvPr>
          <p:cNvSpPr txBox="1"/>
          <p:nvPr/>
        </p:nvSpPr>
        <p:spPr>
          <a:xfrm>
            <a:off x="7314301" y="5404656"/>
            <a:ext cx="4038600" cy="47897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marL="0" marR="0" lvl="0" indent="0" algn="ctr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Quantum Software-as-a-Service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F677B74-AA17-00DD-2D0C-C7055AD995AE}"/>
              </a:ext>
            </a:extLst>
          </p:cNvPr>
          <p:cNvSpPr txBox="1">
            <a:spLocks/>
          </p:cNvSpPr>
          <p:nvPr/>
        </p:nvSpPr>
        <p:spPr>
          <a:xfrm>
            <a:off x="7770030" y="2160297"/>
            <a:ext cx="3707267" cy="1089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07935" indent="-207935" eaLnBrk="1" hangingPunct="1">
              <a:buFontTx/>
              <a:buBlip>
                <a:blip r:embed="rId3"/>
              </a:buBlip>
              <a:defRPr sz="1940" b="0"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277246" eaLnBrk="1" hangingPunct="1">
              <a:defRPr sz="1213">
                <a:latin typeface="+mn-lt"/>
                <a:ea typeface="+mn-ea"/>
                <a:cs typeface="+mn-cs"/>
              </a:defRPr>
            </a:lvl2pPr>
            <a:lvl3pPr marL="554492" eaLnBrk="1" hangingPunct="1">
              <a:defRPr sz="970">
                <a:latin typeface="+mn-lt"/>
                <a:ea typeface="+mn-ea"/>
                <a:cs typeface="+mn-cs"/>
              </a:defRPr>
            </a:lvl3pPr>
            <a:lvl4pPr marL="831738" eaLnBrk="1" hangingPunct="1">
              <a:defRPr>
                <a:latin typeface="+mn-lt"/>
                <a:ea typeface="+mn-ea"/>
                <a:cs typeface="+mn-cs"/>
              </a:defRPr>
            </a:lvl4pPr>
            <a:lvl5pPr marL="1108984" eaLnBrk="1" hangingPunct="1">
              <a:defRPr>
                <a:latin typeface="+mn-lt"/>
                <a:ea typeface="+mn-ea"/>
                <a:cs typeface="+mn-cs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173272" marR="0" lvl="0" indent="-173272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Quantum computing</a:t>
            </a:r>
          </a:p>
          <a:p>
            <a:pPr marL="173272" marR="0" lvl="0" indent="-173272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Quantum-as-a-Service (</a:t>
            </a:r>
            <a:r>
              <a:rPr kumimoji="0" lang="en-US" sz="15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QaaS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) </a:t>
            </a:r>
          </a:p>
          <a:p>
            <a:pPr marL="173272" marR="0" lvl="0" indent="-173272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AI-driven semiconductor technologies</a:t>
            </a:r>
          </a:p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A06C14-AA41-FCF1-B36B-AA0BFA2F95A6}"/>
              </a:ext>
            </a:extLst>
          </p:cNvPr>
          <p:cNvSpPr txBox="1"/>
          <p:nvPr/>
        </p:nvSpPr>
        <p:spPr>
          <a:xfrm>
            <a:off x="7770031" y="1512716"/>
            <a:ext cx="25808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3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+ $20M </a:t>
            </a:r>
            <a:r>
              <a:rPr kumimoji="0" lang="en-US" sz="1667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Allocated to </a:t>
            </a:r>
          </a:p>
          <a:p>
            <a:pPr marL="0" marR="0" lvl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7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startup investments 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FD9F0-CA0A-1515-2189-F4C58431CA47}"/>
              </a:ext>
            </a:extLst>
          </p:cNvPr>
          <p:cNvSpPr txBox="1"/>
          <p:nvPr/>
        </p:nvSpPr>
        <p:spPr>
          <a:xfrm>
            <a:off x="7429873" y="3621072"/>
            <a:ext cx="3946622" cy="348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85" marR="0" lvl="1" indent="0" algn="l" defTabSz="7619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67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First investment already completed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9F5689F-CAFD-BB11-67F6-BE88941AE8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584" y="1566884"/>
            <a:ext cx="1869140" cy="109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0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89415C6-8DE2-4D62-B12D-60DE971489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037" y="-173933"/>
            <a:ext cx="2212196" cy="1244360"/>
          </a:xfrm>
          <a:prstGeom prst="rect">
            <a:avLst/>
          </a:prstGeom>
        </p:spPr>
      </p:pic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D47E9D6A-09B2-C92D-A6BC-91BCD1B25DB1}"/>
              </a:ext>
            </a:extLst>
          </p:cNvPr>
          <p:cNvSpPr txBox="1">
            <a:spLocks/>
          </p:cNvSpPr>
          <p:nvPr/>
        </p:nvSpPr>
        <p:spPr>
          <a:xfrm>
            <a:off x="44052" y="6447360"/>
            <a:ext cx="2742623" cy="364822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66"/>
            <a:fld id="{B6F15528-21DE-4FAA-801E-634DDDAF4B2B}" type="slidenum">
              <a:rPr lang="en-US" sz="1000" kern="0">
                <a:solidFill>
                  <a:prstClr val="black">
                    <a:tint val="75000"/>
                  </a:prstClr>
                </a:solidFill>
              </a:rPr>
              <a:pPr defTabSz="554466"/>
              <a:t>13</a:t>
            </a:fld>
            <a:endParaRPr lang="en-US" sz="1000" kern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635E73-B068-D7CB-67B3-07680009D02B}"/>
              </a:ext>
            </a:extLst>
          </p:cNvPr>
          <p:cNvSpPr/>
          <p:nvPr/>
        </p:nvSpPr>
        <p:spPr>
          <a:xfrm>
            <a:off x="411772" y="1470662"/>
            <a:ext cx="3566160" cy="43905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F849435-FF17-4652-873F-069CD3E19F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178" y="4898372"/>
            <a:ext cx="2145349" cy="628341"/>
          </a:xfrm>
          <a:prstGeom prst="rect">
            <a:avLst/>
          </a:prstGeom>
        </p:spPr>
      </p:pic>
      <p:pic>
        <p:nvPicPr>
          <p:cNvPr id="20" name="Picture 4" descr="https://miro.medium.com/v2/resize:fit:875/1*Hw6GbWR55IdWEY4rn7NMQg.png">
            <a:extLst>
              <a:ext uri="{FF2B5EF4-FFF2-40B4-BE49-F238E27FC236}">
                <a16:creationId xmlns:a16="http://schemas.microsoft.com/office/drawing/2014/main" id="{4253E30A-F1AF-4330-985D-E133043264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60572" y="4883686"/>
            <a:ext cx="2139266" cy="65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FC72CA-791E-134F-BF52-75A37D22EB67}"/>
              </a:ext>
            </a:extLst>
          </p:cNvPr>
          <p:cNvSpPr/>
          <p:nvPr/>
        </p:nvSpPr>
        <p:spPr>
          <a:xfrm>
            <a:off x="411772" y="1640782"/>
            <a:ext cx="3566160" cy="1063082"/>
          </a:xfrm>
          <a:prstGeom prst="rect">
            <a:avLst/>
          </a:prstGeom>
          <a:solidFill>
            <a:srgbClr val="339A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Secure Chip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18C5C3-DA25-197E-5839-C23F66897A14}"/>
              </a:ext>
            </a:extLst>
          </p:cNvPr>
          <p:cNvSpPr/>
          <p:nvPr/>
        </p:nvSpPr>
        <p:spPr>
          <a:xfrm>
            <a:off x="4312920" y="1640781"/>
            <a:ext cx="3566160" cy="10630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PQ CRYTPO Engine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02F72E-09AA-CB23-00C8-A6D498AC7409}"/>
              </a:ext>
            </a:extLst>
          </p:cNvPr>
          <p:cNvSpPr/>
          <p:nvPr/>
        </p:nvSpPr>
        <p:spPr>
          <a:xfrm>
            <a:off x="8214068" y="1640666"/>
            <a:ext cx="3566160" cy="1063409"/>
          </a:xfrm>
          <a:prstGeom prst="rect">
            <a:avLst/>
          </a:prstGeom>
          <a:solidFill>
            <a:srgbClr val="339A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Firmware Update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D3DEE0-EB74-9DA1-F6AB-08A7C42C6A47}"/>
              </a:ext>
            </a:extLst>
          </p:cNvPr>
          <p:cNvSpPr/>
          <p:nvPr/>
        </p:nvSpPr>
        <p:spPr>
          <a:xfrm>
            <a:off x="4312920" y="1486330"/>
            <a:ext cx="3566160" cy="4390595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F92B0B-29E5-BF64-0725-F74F15240078}"/>
              </a:ext>
            </a:extLst>
          </p:cNvPr>
          <p:cNvSpPr/>
          <p:nvPr/>
        </p:nvSpPr>
        <p:spPr>
          <a:xfrm>
            <a:off x="8214068" y="1470661"/>
            <a:ext cx="3566160" cy="439059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C2CA3A-BEE5-DE2E-0D81-C01098FD8028}"/>
              </a:ext>
            </a:extLst>
          </p:cNvPr>
          <p:cNvSpPr txBox="1"/>
          <p:nvPr/>
        </p:nvSpPr>
        <p:spPr>
          <a:xfrm>
            <a:off x="582081" y="2997819"/>
            <a:ext cx="3190874" cy="13144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RISC-V CPU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new “Power engine”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2x faster than competition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2859EF-77DF-347D-36E6-FF58233EB4CF}"/>
              </a:ext>
            </a:extLst>
          </p:cNvPr>
          <p:cNvSpPr txBox="1"/>
          <p:nvPr/>
        </p:nvSpPr>
        <p:spPr>
          <a:xfrm>
            <a:off x="4482568" y="2997819"/>
            <a:ext cx="3190874" cy="13144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KYBER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DILITHIUM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2E79F2-ABFC-1DB7-5993-9DA72E8CC350}"/>
              </a:ext>
            </a:extLst>
          </p:cNvPr>
          <p:cNvSpPr txBox="1"/>
          <p:nvPr/>
        </p:nvSpPr>
        <p:spPr>
          <a:xfrm>
            <a:off x="8473673" y="3124561"/>
            <a:ext cx="3037994" cy="13144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Fault Resistant Firmware Loader</a:t>
            </a: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Adaptation / Customization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software level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4D5D183-89AE-A5B6-474E-887B867829BE}"/>
              </a:ext>
            </a:extLst>
          </p:cNvPr>
          <p:cNvGrpSpPr/>
          <p:nvPr/>
        </p:nvGrpSpPr>
        <p:grpSpPr>
          <a:xfrm>
            <a:off x="9347200" y="4689896"/>
            <a:ext cx="1290940" cy="1062861"/>
            <a:chOff x="4330915" y="94627"/>
            <a:chExt cx="6687917" cy="5506318"/>
          </a:xfrm>
        </p:grpSpPr>
        <p:pic>
          <p:nvPicPr>
            <p:cNvPr id="22" name="Picture 2" descr="Firmware Over-the-Air (FOTA) Illustration Stock | Adobe Stock">
              <a:extLst>
                <a:ext uri="{FF2B5EF4-FFF2-40B4-BE49-F238E27FC236}">
                  <a16:creationId xmlns:a16="http://schemas.microsoft.com/office/drawing/2014/main" id="{164A299E-EF1D-4DB4-9E53-4E3A93A99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915" y="94627"/>
              <a:ext cx="6687917" cy="5490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CD1A79A-0F44-D5B9-1596-0EADA8334B03}"/>
                </a:ext>
              </a:extLst>
            </p:cNvPr>
            <p:cNvSpPr/>
            <p:nvPr/>
          </p:nvSpPr>
          <p:spPr>
            <a:xfrm>
              <a:off x="4330915" y="3988443"/>
              <a:ext cx="293938" cy="16125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bject 18">
            <a:extLst>
              <a:ext uri="{FF2B5EF4-FFF2-40B4-BE49-F238E27FC236}">
                <a16:creationId xmlns:a16="http://schemas.microsoft.com/office/drawing/2014/main" id="{8C99C8DF-1754-C434-127C-B06083B22DA0}"/>
              </a:ext>
            </a:extLst>
          </p:cNvPr>
          <p:cNvSpPr txBox="1">
            <a:spLocks/>
          </p:cNvSpPr>
          <p:nvPr/>
        </p:nvSpPr>
        <p:spPr>
          <a:xfrm>
            <a:off x="322533" y="268449"/>
            <a:ext cx="9476078" cy="56138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eaLnBrk="1" hangingPunct="1">
              <a:defRPr sz="2395" b="1" i="0">
                <a:solidFill>
                  <a:srgbClr val="5C7BF9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7701">
              <a:spcBef>
                <a:spcPts val="58"/>
              </a:spcBef>
            </a:pPr>
            <a:r>
              <a:rPr lang="en-US" sz="3600" kern="0" spc="-6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SEALSQ QUASAR Program</a:t>
            </a:r>
          </a:p>
        </p:txBody>
      </p:sp>
    </p:spTree>
    <p:extLst>
      <p:ext uri="{BB962C8B-B14F-4D97-AF65-F5344CB8AC3E}">
        <p14:creationId xmlns:p14="http://schemas.microsoft.com/office/powerpoint/2010/main" val="574498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5D55C9-B9F4-3278-B018-85784BB6F662}"/>
              </a:ext>
            </a:extLst>
          </p:cNvPr>
          <p:cNvSpPr/>
          <p:nvPr/>
        </p:nvSpPr>
        <p:spPr>
          <a:xfrm>
            <a:off x="5149050" y="1257299"/>
            <a:ext cx="6880194" cy="5054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8F93CD-2698-7E1C-AA8F-DFF3E0905E01}"/>
              </a:ext>
            </a:extLst>
          </p:cNvPr>
          <p:cNvSpPr txBox="1"/>
          <p:nvPr/>
        </p:nvSpPr>
        <p:spPr>
          <a:xfrm>
            <a:off x="443715" y="1568955"/>
            <a:ext cx="4483951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SEALSQ offers countries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ability to develop their own OSPT Centers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through Public-Private Partnerships (PPP).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OSPT Centers focus on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local manufacturing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meet the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highest standards of security and certification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like Common Criteria and NIST.</a:t>
            </a:r>
          </a:p>
          <a:p>
            <a:pPr marL="285750" indent="-285750">
              <a:spcBef>
                <a:spcPts val="1200"/>
              </a:spcBef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Governments, including the US and EU, are currently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establishing incentives to increase supply chain resilience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emphasizing the critical timing of SEALSQ’s initiative.</a:t>
            </a: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6DE8DEFE-2FFA-7B59-432D-E354A6D3E53F}"/>
              </a:ext>
            </a:extLst>
          </p:cNvPr>
          <p:cNvSpPr txBox="1">
            <a:spLocks/>
          </p:cNvSpPr>
          <p:nvPr/>
        </p:nvSpPr>
        <p:spPr>
          <a:xfrm>
            <a:off x="44052" y="6447360"/>
            <a:ext cx="2742623" cy="364822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66"/>
            <a:fld id="{B6F15528-21DE-4FAA-801E-634DDDAF4B2B}" type="slidenum">
              <a:rPr lang="en-US" sz="1000" kern="0">
                <a:solidFill>
                  <a:prstClr val="black">
                    <a:tint val="75000"/>
                  </a:prstClr>
                </a:solidFill>
              </a:rPr>
              <a:pPr defTabSz="554466"/>
              <a:t>14</a:t>
            </a:fld>
            <a:endParaRPr lang="en-US" sz="1000" kern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02AF26-DCAB-29EB-922F-54DE82609D32}"/>
              </a:ext>
            </a:extLst>
          </p:cNvPr>
          <p:cNvSpPr/>
          <p:nvPr/>
        </p:nvSpPr>
        <p:spPr>
          <a:xfrm>
            <a:off x="8579550" y="1734177"/>
            <a:ext cx="3182681" cy="914400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407FFD-6497-4066-9686-F7919CB7599F}"/>
              </a:ext>
            </a:extLst>
          </p:cNvPr>
          <p:cNvSpPr/>
          <p:nvPr/>
        </p:nvSpPr>
        <p:spPr>
          <a:xfrm>
            <a:off x="8579550" y="4039826"/>
            <a:ext cx="3182681" cy="914400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Spain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917B26-F1CC-2DA3-F4C2-E6F668989D5E}"/>
              </a:ext>
            </a:extLst>
          </p:cNvPr>
          <p:cNvSpPr/>
          <p:nvPr/>
        </p:nvSpPr>
        <p:spPr>
          <a:xfrm>
            <a:off x="7095180" y="2895266"/>
            <a:ext cx="3174194" cy="914400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United States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C66E5E-C245-145E-5940-CD57A6CA8225}"/>
              </a:ext>
            </a:extLst>
          </p:cNvPr>
          <p:cNvSpPr/>
          <p:nvPr/>
        </p:nvSpPr>
        <p:spPr>
          <a:xfrm>
            <a:off x="7095179" y="5111953"/>
            <a:ext cx="3174194" cy="914400"/>
          </a:xfrm>
          <a:prstGeom prst="rect">
            <a:avLst/>
          </a:prstGeom>
          <a:solidFill>
            <a:schemeClr val="tx2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Asia / Middle East / Other</a:t>
            </a:r>
          </a:p>
        </p:txBody>
      </p:sp>
      <p:pic>
        <p:nvPicPr>
          <p:cNvPr id="24" name="Picture 2" descr="Flag of French Guiana - Wikipedia">
            <a:extLst>
              <a:ext uri="{FF2B5EF4-FFF2-40B4-BE49-F238E27FC236}">
                <a16:creationId xmlns:a16="http://schemas.microsoft.com/office/drawing/2014/main" id="{C701334D-9962-6E3B-60B7-466C14A21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5178" y="1734176"/>
            <a:ext cx="1372237" cy="9144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Flag of the United States of America | History, Meaning, Facts, &amp; Design |  Britannica">
            <a:extLst>
              <a:ext uri="{FF2B5EF4-FFF2-40B4-BE49-F238E27FC236}">
                <a16:creationId xmlns:a16="http://schemas.microsoft.com/office/drawing/2014/main" id="{61CCF7A7-F7B0-67E4-C8B6-0F468C1773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90209" y="2895266"/>
            <a:ext cx="1371599" cy="9144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Flag of Spain - Wikipedia">
            <a:extLst>
              <a:ext uri="{FF2B5EF4-FFF2-40B4-BE49-F238E27FC236}">
                <a16:creationId xmlns:a16="http://schemas.microsoft.com/office/drawing/2014/main" id="{B9822EE8-F7CC-3734-E8D0-0A4E9AA3A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5178" y="4040793"/>
            <a:ext cx="1371600" cy="91440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Left Brace 27">
            <a:extLst>
              <a:ext uri="{FF2B5EF4-FFF2-40B4-BE49-F238E27FC236}">
                <a16:creationId xmlns:a16="http://schemas.microsoft.com/office/drawing/2014/main" id="{F15E1520-E9C7-B40C-7A39-04A3DA8230DD}"/>
              </a:ext>
            </a:extLst>
          </p:cNvPr>
          <p:cNvSpPr/>
          <p:nvPr/>
        </p:nvSpPr>
        <p:spPr>
          <a:xfrm>
            <a:off x="6693324" y="1734176"/>
            <a:ext cx="289719" cy="965820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EA651D2D-340D-73F2-F241-52B80EC4A0FB}"/>
              </a:ext>
            </a:extLst>
          </p:cNvPr>
          <p:cNvSpPr/>
          <p:nvPr/>
        </p:nvSpPr>
        <p:spPr>
          <a:xfrm>
            <a:off x="6691746" y="2903418"/>
            <a:ext cx="289719" cy="3117163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A758F2-F028-66DC-C7D0-0C87FA989C1A}"/>
              </a:ext>
            </a:extLst>
          </p:cNvPr>
          <p:cNvSpPr txBox="1"/>
          <p:nvPr/>
        </p:nvSpPr>
        <p:spPr>
          <a:xfrm>
            <a:off x="5314123" y="2054498"/>
            <a:ext cx="182274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  <a:buSzPct val="125000"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Established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A42D4E-C1E3-2983-789F-99B66CF642AE}"/>
              </a:ext>
            </a:extLst>
          </p:cNvPr>
          <p:cNvSpPr txBox="1"/>
          <p:nvPr/>
        </p:nvSpPr>
        <p:spPr>
          <a:xfrm>
            <a:off x="5314123" y="4164267"/>
            <a:ext cx="13776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tx2"/>
              </a:buClr>
              <a:buSzPct val="125000"/>
            </a:pPr>
            <a:r>
              <a:rPr lang="en-US" sz="1600" b="1" dirty="0">
                <a:solidFill>
                  <a:schemeClr val="accent3"/>
                </a:solidFill>
                <a:latin typeface="+mj-lt"/>
              </a:rPr>
              <a:t>Under Negotiation</a:t>
            </a: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76FA0E2F-9C9C-145E-FA37-91059F4BBD03}"/>
              </a:ext>
            </a:extLst>
          </p:cNvPr>
          <p:cNvSpPr txBox="1">
            <a:spLocks/>
          </p:cNvSpPr>
          <p:nvPr/>
        </p:nvSpPr>
        <p:spPr>
          <a:xfrm>
            <a:off x="443715" y="285142"/>
            <a:ext cx="9476078" cy="56138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eaLnBrk="1" hangingPunct="1">
              <a:defRPr sz="2395" b="1" i="0">
                <a:solidFill>
                  <a:srgbClr val="5C7BF9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7701">
              <a:spcBef>
                <a:spcPts val="58"/>
              </a:spcBef>
            </a:pPr>
            <a:r>
              <a:rPr lang="en-US" sz="3600" kern="0" spc="-6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Semiconductor Design &amp; OSPT Centers</a:t>
            </a:r>
            <a:endParaRPr lang="en-US" sz="3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43ED0A-F13C-FE37-53E0-6C9E97618A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699" y="5314330"/>
            <a:ext cx="4483951" cy="8756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364D7-9F91-865B-59C3-9B7241CF7FC5}"/>
              </a:ext>
            </a:extLst>
          </p:cNvPr>
          <p:cNvSpPr txBox="1"/>
          <p:nvPr/>
        </p:nvSpPr>
        <p:spPr>
          <a:xfrm>
            <a:off x="5376659" y="1137968"/>
            <a:ext cx="2327550" cy="494318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tabLst>
                <a:tab pos="275321" algn="l"/>
                <a:tab pos="275705" algn="l"/>
              </a:tabLst>
            </a:pPr>
            <a:r>
              <a:rPr lang="en-US" sz="2000" b="1" dirty="0">
                <a:solidFill>
                  <a:schemeClr val="accent3"/>
                </a:solidFill>
                <a:latin typeface="+mj-lt"/>
              </a:rPr>
              <a:t>OSAT Centers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83505A-9CCF-048A-66D8-B2591D984754}"/>
              </a:ext>
            </a:extLst>
          </p:cNvPr>
          <p:cNvSpPr/>
          <p:nvPr/>
        </p:nvSpPr>
        <p:spPr>
          <a:xfrm>
            <a:off x="10389773" y="5106181"/>
            <a:ext cx="1372035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6" name="Picture 2" descr="globe terrestre 19008551 PNG">
            <a:extLst>
              <a:ext uri="{FF2B5EF4-FFF2-40B4-BE49-F238E27FC236}">
                <a16:creationId xmlns:a16="http://schemas.microsoft.com/office/drawing/2014/main" id="{E422CCD7-20D3-CB3D-1783-D7123DCF5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46455" y="5106181"/>
            <a:ext cx="91778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85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16966-817A-E6C1-80BD-7D9FA8CDD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8">
            <a:extLst>
              <a:ext uri="{FF2B5EF4-FFF2-40B4-BE49-F238E27FC236}">
                <a16:creationId xmlns:a16="http://schemas.microsoft.com/office/drawing/2014/main" id="{578969AF-BCAE-4DF5-89FD-052BE5510B20}"/>
              </a:ext>
            </a:extLst>
          </p:cNvPr>
          <p:cNvSpPr txBox="1">
            <a:spLocks/>
          </p:cNvSpPr>
          <p:nvPr/>
        </p:nvSpPr>
        <p:spPr>
          <a:xfrm>
            <a:off x="473719" y="80008"/>
            <a:ext cx="10585689" cy="56138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eaLnBrk="1" hangingPunct="1">
              <a:defRPr sz="2395" b="1" i="0">
                <a:solidFill>
                  <a:srgbClr val="5C7BF9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7701">
              <a:spcBef>
                <a:spcPts val="58"/>
              </a:spcBef>
            </a:pPr>
            <a:r>
              <a:rPr lang="en-US" sz="3600" kern="0" spc="-6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Satellite Connectivity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E524E1-2116-49F3-DF72-0B6ACF4FE6EB}"/>
              </a:ext>
            </a:extLst>
          </p:cNvPr>
          <p:cNvSpPr txBox="1"/>
          <p:nvPr/>
        </p:nvSpPr>
        <p:spPr>
          <a:xfrm>
            <a:off x="378839" y="641393"/>
            <a:ext cx="7809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Collaboration with WISeSat.Space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3AAE1C-98C5-B8B8-E3F6-75A052BD4ADB}"/>
              </a:ext>
            </a:extLst>
          </p:cNvPr>
          <p:cNvSpPr/>
          <p:nvPr/>
        </p:nvSpPr>
        <p:spPr>
          <a:xfrm>
            <a:off x="4366798" y="1753464"/>
            <a:ext cx="7395434" cy="44333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A648E2FC-2AFA-93A4-4114-6DAD7B746D17}"/>
              </a:ext>
            </a:extLst>
          </p:cNvPr>
          <p:cNvSpPr/>
          <p:nvPr/>
        </p:nvSpPr>
        <p:spPr>
          <a:xfrm>
            <a:off x="429769" y="1753464"/>
            <a:ext cx="4770882" cy="4433364"/>
          </a:xfrm>
          <a:prstGeom prst="homePlate">
            <a:avLst>
              <a:gd name="adj" fmla="val 17309"/>
            </a:avLst>
          </a:prstGeom>
          <a:solidFill>
            <a:srgbClr val="1F497D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6B5B1-6CD5-375B-39EA-F7EAA3BF0F94}"/>
              </a:ext>
            </a:extLst>
          </p:cNvPr>
          <p:cNvSpPr txBox="1"/>
          <p:nvPr/>
        </p:nvSpPr>
        <p:spPr>
          <a:xfrm>
            <a:off x="674915" y="1836014"/>
            <a:ext cx="4325257" cy="34834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algn="l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Problem</a:t>
            </a:r>
          </a:p>
        </p:txBody>
      </p:sp>
      <p:sp>
        <p:nvSpPr>
          <p:cNvPr id="15" name="Hexágono 55">
            <a:extLst>
              <a:ext uri="{FF2B5EF4-FFF2-40B4-BE49-F238E27FC236}">
                <a16:creationId xmlns:a16="http://schemas.microsoft.com/office/drawing/2014/main" id="{C662B32B-ADF5-8400-7EC7-3C84398B7595}"/>
              </a:ext>
            </a:extLst>
          </p:cNvPr>
          <p:cNvSpPr/>
          <p:nvPr/>
        </p:nvSpPr>
        <p:spPr>
          <a:xfrm>
            <a:off x="10439400" y="5142328"/>
            <a:ext cx="1224851" cy="1045863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H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Hexágono 61">
            <a:extLst>
              <a:ext uri="{FF2B5EF4-FFF2-40B4-BE49-F238E27FC236}">
                <a16:creationId xmlns:a16="http://schemas.microsoft.com/office/drawing/2014/main" id="{52174D19-8958-E359-D6B3-A301D5ADEF66}"/>
              </a:ext>
            </a:extLst>
          </p:cNvPr>
          <p:cNvSpPr/>
          <p:nvPr/>
        </p:nvSpPr>
        <p:spPr>
          <a:xfrm>
            <a:off x="10439400" y="2883086"/>
            <a:ext cx="1224851" cy="1045863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  <a:hueOff val="111978"/>
              <a:satOff val="31129"/>
              <a:lumOff val="22952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H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Hexágono 62">
            <a:extLst>
              <a:ext uri="{FF2B5EF4-FFF2-40B4-BE49-F238E27FC236}">
                <a16:creationId xmlns:a16="http://schemas.microsoft.com/office/drawing/2014/main" id="{B2BB5DEC-8DD3-0A85-800E-A9FE5FFEF477}"/>
              </a:ext>
            </a:extLst>
          </p:cNvPr>
          <p:cNvSpPr/>
          <p:nvPr/>
        </p:nvSpPr>
        <p:spPr>
          <a:xfrm flipH="1">
            <a:off x="10440821" y="4012708"/>
            <a:ext cx="1223429" cy="104586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  <a:hueOff val="167966"/>
              <a:satOff val="46693"/>
              <a:lumOff val="34428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H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Hexágono 64">
            <a:extLst>
              <a:ext uri="{FF2B5EF4-FFF2-40B4-BE49-F238E27FC236}">
                <a16:creationId xmlns:a16="http://schemas.microsoft.com/office/drawing/2014/main" id="{F1A2DF85-96CA-C3EE-E4D7-F350FECA09FA}"/>
              </a:ext>
            </a:extLst>
          </p:cNvPr>
          <p:cNvSpPr/>
          <p:nvPr/>
        </p:nvSpPr>
        <p:spPr>
          <a:xfrm>
            <a:off x="10444549" y="1753465"/>
            <a:ext cx="1223429" cy="104586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  <a:hueOff val="111978"/>
              <a:satOff val="31129"/>
              <a:lumOff val="22952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CH" sz="2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A690CB-CD55-0714-EB1A-EE81E07BFF69}"/>
              </a:ext>
            </a:extLst>
          </p:cNvPr>
          <p:cNvSpPr txBox="1"/>
          <p:nvPr/>
        </p:nvSpPr>
        <p:spPr>
          <a:xfrm>
            <a:off x="5428296" y="1836014"/>
            <a:ext cx="4325257" cy="34834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sz="2000" b="1" dirty="0">
                <a:solidFill>
                  <a:schemeClr val="accent3"/>
                </a:solidFill>
                <a:latin typeface="+mj-lt"/>
              </a:rPr>
              <a:t>SEALSQ Solutions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A2CA94-1DF6-CAB1-3453-0080C46EC54C}"/>
              </a:ext>
            </a:extLst>
          </p:cNvPr>
          <p:cNvSpPr txBox="1"/>
          <p:nvPr/>
        </p:nvSpPr>
        <p:spPr>
          <a:xfrm>
            <a:off x="591458" y="2162870"/>
            <a:ext cx="36918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Costly connectivity gap for a growing number of connected devices.</a:t>
            </a:r>
          </a:p>
        </p:txBody>
      </p:sp>
      <p:sp>
        <p:nvSpPr>
          <p:cNvPr id="21" name="Google Shape;623;p27">
            <a:extLst>
              <a:ext uri="{FF2B5EF4-FFF2-40B4-BE49-F238E27FC236}">
                <a16:creationId xmlns:a16="http://schemas.microsoft.com/office/drawing/2014/main" id="{D30C4CA6-DB4F-2B2C-0FAD-5FA2CB05791C}"/>
              </a:ext>
            </a:extLst>
          </p:cNvPr>
          <p:cNvSpPr/>
          <p:nvPr/>
        </p:nvSpPr>
        <p:spPr>
          <a:xfrm>
            <a:off x="674916" y="2928994"/>
            <a:ext cx="3526383" cy="760972"/>
          </a:xfrm>
          <a:prstGeom prst="rect">
            <a:avLst/>
          </a:prstGeom>
          <a:solidFill>
            <a:srgbClr val="2370B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~80%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Terrestrial connectivity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g</a:t>
            </a:r>
            <a:r>
              <a:rPr lang="en-US" sz="16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ap</a:t>
            </a:r>
            <a:endParaRPr sz="24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sp>
        <p:nvSpPr>
          <p:cNvPr id="22" name="Google Shape;624;p27">
            <a:extLst>
              <a:ext uri="{FF2B5EF4-FFF2-40B4-BE49-F238E27FC236}">
                <a16:creationId xmlns:a16="http://schemas.microsoft.com/office/drawing/2014/main" id="{9C0091E1-F6E0-8B87-DF67-C0FDA8511278}"/>
              </a:ext>
            </a:extLst>
          </p:cNvPr>
          <p:cNvSpPr/>
          <p:nvPr/>
        </p:nvSpPr>
        <p:spPr>
          <a:xfrm>
            <a:off x="674916" y="3841499"/>
            <a:ext cx="3526383" cy="760972"/>
          </a:xfrm>
          <a:prstGeom prst="rect">
            <a:avLst/>
          </a:prstGeom>
          <a:solidFill>
            <a:srgbClr val="3093E5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+25B</a:t>
            </a:r>
            <a:endParaRPr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IoT connected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d</a:t>
            </a:r>
            <a:r>
              <a:rPr lang="en-US" sz="16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evices (2030)</a:t>
            </a:r>
            <a:endParaRPr sz="24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sp>
        <p:nvSpPr>
          <p:cNvPr id="23" name="Google Shape;625;p27">
            <a:extLst>
              <a:ext uri="{FF2B5EF4-FFF2-40B4-BE49-F238E27FC236}">
                <a16:creationId xmlns:a16="http://schemas.microsoft.com/office/drawing/2014/main" id="{AB6D2F6A-B4D3-43BC-F690-3B2744681076}"/>
              </a:ext>
            </a:extLst>
          </p:cNvPr>
          <p:cNvSpPr/>
          <p:nvPr/>
        </p:nvSpPr>
        <p:spPr>
          <a:xfrm>
            <a:off x="674916" y="4754004"/>
            <a:ext cx="3526383" cy="760972"/>
          </a:xfrm>
          <a:prstGeom prst="rect">
            <a:avLst/>
          </a:prstGeom>
          <a:solidFill>
            <a:srgbClr val="0F76CB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Costly,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Arial"/>
              </a:rPr>
              <a:t> </a:t>
            </a:r>
            <a:r>
              <a:rPr lang="en-US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Inefficient &amp; Complex</a:t>
            </a:r>
            <a:r>
              <a:rPr lang="en-US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Current solutions</a:t>
            </a:r>
            <a:endParaRPr sz="2400" b="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95F704-740E-92FB-51DE-4CFDF552DE28}"/>
              </a:ext>
            </a:extLst>
          </p:cNvPr>
          <p:cNvSpPr txBox="1"/>
          <p:nvPr/>
        </p:nvSpPr>
        <p:spPr>
          <a:xfrm>
            <a:off x="5332874" y="2157881"/>
            <a:ext cx="47708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Global cost-effective solutions for a wide variety of applications including livestock, wearables, agriculture, industrials, tracking, to name a few.</a:t>
            </a:r>
          </a:p>
        </p:txBody>
      </p:sp>
      <p:sp>
        <p:nvSpPr>
          <p:cNvPr id="25" name="Google Shape;658;p29">
            <a:extLst>
              <a:ext uri="{FF2B5EF4-FFF2-40B4-BE49-F238E27FC236}">
                <a16:creationId xmlns:a16="http://schemas.microsoft.com/office/drawing/2014/main" id="{694C029E-A4F4-4A5A-2F5A-4EDA12DFAB85}"/>
              </a:ext>
            </a:extLst>
          </p:cNvPr>
          <p:cNvSpPr/>
          <p:nvPr/>
        </p:nvSpPr>
        <p:spPr>
          <a:xfrm>
            <a:off x="5445799" y="3378573"/>
            <a:ext cx="4540922" cy="947622"/>
          </a:xfrm>
          <a:prstGeom prst="rect">
            <a:avLst/>
          </a:prstGeom>
          <a:solidFill>
            <a:srgbClr val="2370B0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Smart Agriculture &amp; Farming</a:t>
            </a:r>
            <a:endParaRPr lang="en-US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 Water management &amp; optimization, livestock location &amp; illness detection, analytic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p</a:t>
            </a:r>
            <a:r>
              <a:rPr lang="en-US" sz="160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redictions</a:t>
            </a:r>
            <a:endParaRPr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Google Shape;659;p29">
            <a:extLst>
              <a:ext uri="{FF2B5EF4-FFF2-40B4-BE49-F238E27FC236}">
                <a16:creationId xmlns:a16="http://schemas.microsoft.com/office/drawing/2014/main" id="{258A4D00-D938-FD36-CF1C-FA4B38BB5650}"/>
              </a:ext>
            </a:extLst>
          </p:cNvPr>
          <p:cNvSpPr/>
          <p:nvPr/>
        </p:nvSpPr>
        <p:spPr>
          <a:xfrm>
            <a:off x="5445799" y="4360718"/>
            <a:ext cx="4540922" cy="830778"/>
          </a:xfrm>
          <a:prstGeom prst="rect">
            <a:avLst/>
          </a:prstGeom>
          <a:solidFill>
            <a:srgbClr val="3093E5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Logistics with Smart Container 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Traceability, food chain audits, tracking</a:t>
            </a:r>
          </a:p>
        </p:txBody>
      </p:sp>
      <p:sp>
        <p:nvSpPr>
          <p:cNvPr id="27" name="Google Shape;660;p29">
            <a:extLst>
              <a:ext uri="{FF2B5EF4-FFF2-40B4-BE49-F238E27FC236}">
                <a16:creationId xmlns:a16="http://schemas.microsoft.com/office/drawing/2014/main" id="{C8D2FC9C-2848-CD10-4ABC-FE25678A9EEB}"/>
              </a:ext>
            </a:extLst>
          </p:cNvPr>
          <p:cNvSpPr/>
          <p:nvPr/>
        </p:nvSpPr>
        <p:spPr>
          <a:xfrm>
            <a:off x="5445799" y="5226020"/>
            <a:ext cx="4540922" cy="830778"/>
          </a:xfrm>
          <a:prstGeom prst="rect">
            <a:avLst/>
          </a:prstGeom>
          <a:solidFill>
            <a:srgbClr val="0F76CB"/>
          </a:solidFill>
          <a:ln w="2857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Infrastructure</a:t>
            </a:r>
            <a:endParaRPr lang="en-US" sz="2000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600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Galvanic corrosion, voltage &amp; current, vibrations </a:t>
            </a:r>
            <a:endParaRPr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87A948-3BC1-CFE5-9A32-B5C643813FB1}"/>
              </a:ext>
            </a:extLst>
          </p:cNvPr>
          <p:cNvSpPr txBox="1"/>
          <p:nvPr/>
        </p:nvSpPr>
        <p:spPr>
          <a:xfrm>
            <a:off x="5445798" y="2974606"/>
            <a:ext cx="4325257" cy="348343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sz="2000" b="1" dirty="0">
                <a:solidFill>
                  <a:schemeClr val="accent3"/>
                </a:solidFill>
                <a:latin typeface="+mj-lt"/>
              </a:rPr>
              <a:t>Use Cases</a:t>
            </a:r>
          </a:p>
        </p:txBody>
      </p:sp>
      <p:sp>
        <p:nvSpPr>
          <p:cNvPr id="29" name="Google Shape;964;p10">
            <a:extLst>
              <a:ext uri="{FF2B5EF4-FFF2-40B4-BE49-F238E27FC236}">
                <a16:creationId xmlns:a16="http://schemas.microsoft.com/office/drawing/2014/main" id="{7C196092-A205-9D7E-344A-BC5FE65C969F}"/>
              </a:ext>
            </a:extLst>
          </p:cNvPr>
          <p:cNvSpPr txBox="1">
            <a:spLocks/>
          </p:cNvSpPr>
          <p:nvPr/>
        </p:nvSpPr>
        <p:spPr>
          <a:xfrm>
            <a:off x="429767" y="1173862"/>
            <a:ext cx="11324081" cy="46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SzPts val="1600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SEALSQ, in collaboration with WISeSat.Space, are developing the first cost effective and secure IoT connectivity solution anywhere on Earth, using picosatellites and low-power sensors. </a:t>
            </a:r>
          </a:p>
        </p:txBody>
      </p:sp>
    </p:spTree>
    <p:extLst>
      <p:ext uri="{BB962C8B-B14F-4D97-AF65-F5344CB8AC3E}">
        <p14:creationId xmlns:p14="http://schemas.microsoft.com/office/powerpoint/2010/main" val="3050305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75EC0-5F31-08C5-0368-8BA8D6998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04F369A-C16A-EB37-2D8D-9996CDB5FA92}"/>
              </a:ext>
            </a:extLst>
          </p:cNvPr>
          <p:cNvGraphicFramePr>
            <a:graphicFrameLocks noGrp="1"/>
          </p:cNvGraphicFramePr>
          <p:nvPr/>
        </p:nvGraphicFramePr>
        <p:xfrm>
          <a:off x="1" y="1683945"/>
          <a:ext cx="5201220" cy="41464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01220">
                  <a:extLst>
                    <a:ext uri="{9D8B030D-6E8A-4147-A177-3AD203B41FA5}">
                      <a16:colId xmlns:a16="http://schemas.microsoft.com/office/drawing/2014/main" val="2713039502"/>
                    </a:ext>
                  </a:extLst>
                </a:gridCol>
              </a:tblGrid>
              <a:tr h="4146488">
                <a:tc>
                  <a:txBody>
                    <a:bodyPr/>
                    <a:lstStyle/>
                    <a:p>
                      <a:pPr marR="0" lvl="1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31601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5B3A99-0249-D2AD-87A9-4B300D9F778F}"/>
              </a:ext>
            </a:extLst>
          </p:cNvPr>
          <p:cNvGraphicFramePr>
            <a:graphicFrameLocks noGrp="1"/>
          </p:cNvGraphicFramePr>
          <p:nvPr/>
        </p:nvGraphicFramePr>
        <p:xfrm>
          <a:off x="5257813" y="1683945"/>
          <a:ext cx="6934188" cy="4146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094">
                  <a:extLst>
                    <a:ext uri="{9D8B030D-6E8A-4147-A177-3AD203B41FA5}">
                      <a16:colId xmlns:a16="http://schemas.microsoft.com/office/drawing/2014/main" val="3065626791"/>
                    </a:ext>
                  </a:extLst>
                </a:gridCol>
                <a:gridCol w="3467094">
                  <a:extLst>
                    <a:ext uri="{9D8B030D-6E8A-4147-A177-3AD203B41FA5}">
                      <a16:colId xmlns:a16="http://schemas.microsoft.com/office/drawing/2014/main" val="3624969162"/>
                    </a:ext>
                  </a:extLst>
                </a:gridCol>
              </a:tblGrid>
              <a:tr h="20732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1228"/>
                  </a:ext>
                </a:extLst>
              </a:tr>
              <a:tr h="20732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682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70A763CF-43C8-2B36-5644-78B9A637D39C}"/>
              </a:ext>
            </a:extLst>
          </p:cNvPr>
          <p:cNvSpPr txBox="1"/>
          <p:nvPr/>
        </p:nvSpPr>
        <p:spPr>
          <a:xfrm>
            <a:off x="8872023" y="2181449"/>
            <a:ext cx="33528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tabLst>
                <a:tab pos="914400" algn="l"/>
              </a:tabLst>
            </a:pPr>
            <a:r>
              <a:rPr lang="en-US" sz="2000" b="1" dirty="0">
                <a:solidFill>
                  <a:schemeClr val="accent3"/>
                </a:solidFill>
                <a:latin typeface="+mj-lt"/>
              </a:rPr>
              <a:t>$85M </a:t>
            </a:r>
          </a:p>
          <a:p>
            <a:pPr marL="0" lvl="1" algn="ctr">
              <a:tabLst>
                <a:tab pos="914400" algn="l"/>
              </a:tabLst>
            </a:pPr>
            <a:r>
              <a:rPr lang="en-US" sz="2000" b="1" dirty="0">
                <a:solidFill>
                  <a:schemeClr val="accent3"/>
                </a:solidFill>
                <a:latin typeface="+mj-lt"/>
              </a:rPr>
              <a:t>cash reserve</a:t>
            </a:r>
          </a:p>
          <a:p>
            <a:pPr marL="0" marR="0" lvl="1" algn="ctr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600" i="1" dirty="0">
                <a:latin typeface="+mj-lt"/>
              </a:rPr>
              <a:t>at December 31, 2024</a:t>
            </a:r>
            <a:endParaRPr lang="fr-FR" sz="3600" dirty="0">
              <a:latin typeface="+mj-lt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29BB94CD-077B-4861-A250-705625BE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80" y="155952"/>
            <a:ext cx="10742520" cy="850189"/>
          </a:xfrm>
        </p:spPr>
        <p:txBody>
          <a:bodyPr/>
          <a:lstStyle/>
          <a:p>
            <a:r>
              <a:rPr lang="en-US" sz="3600" b="1" dirty="0">
                <a:latin typeface="+mj-lt"/>
              </a:rPr>
              <a:t>FY 2024 Financial Overview</a:t>
            </a:r>
          </a:p>
        </p:txBody>
      </p:sp>
      <p:sp>
        <p:nvSpPr>
          <p:cNvPr id="2" name="ZoneTexte 2">
            <a:extLst>
              <a:ext uri="{FF2B5EF4-FFF2-40B4-BE49-F238E27FC236}">
                <a16:creationId xmlns:a16="http://schemas.microsoft.com/office/drawing/2014/main" id="{AF028D6C-394F-60AE-B3C5-BF2D2B9A4200}"/>
              </a:ext>
            </a:extLst>
          </p:cNvPr>
          <p:cNvSpPr txBox="1"/>
          <p:nvPr/>
        </p:nvSpPr>
        <p:spPr>
          <a:xfrm>
            <a:off x="5360222" y="2181449"/>
            <a:ext cx="3352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ctr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000" b="1" dirty="0">
                <a:solidFill>
                  <a:schemeClr val="accent3"/>
                </a:solidFill>
                <a:latin typeface="+mj-lt"/>
              </a:rPr>
              <a:t>$11M </a:t>
            </a:r>
          </a:p>
          <a:p>
            <a:pPr marL="0" marR="0" lvl="1" algn="ctr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000" b="1" dirty="0">
                <a:solidFill>
                  <a:schemeClr val="accent3"/>
                </a:solidFill>
                <a:latin typeface="+mj-lt"/>
              </a:rPr>
              <a:t>Revenue</a:t>
            </a:r>
          </a:p>
          <a:p>
            <a:pPr marL="0" marR="0" lvl="1" algn="ctr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600" i="1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FY 2024 (</a:t>
            </a:r>
            <a:r>
              <a:rPr lang="en-US" sz="1600" i="1" dirty="0">
                <a:effectLst/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unaudited)</a:t>
            </a:r>
            <a:endParaRPr lang="fr-FR" sz="2400" i="1" dirty="0">
              <a:latin typeface="+mj-lt"/>
            </a:endParaRP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A322B9D9-0F24-0291-68AB-D3F313E1252A}"/>
              </a:ext>
            </a:extLst>
          </p:cNvPr>
          <p:cNvSpPr txBox="1"/>
          <p:nvPr/>
        </p:nvSpPr>
        <p:spPr>
          <a:xfrm>
            <a:off x="8839199" y="4262160"/>
            <a:ext cx="3352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tabLst>
                <a:tab pos="914400" algn="l"/>
              </a:tabLst>
            </a:pPr>
            <a:r>
              <a:rPr lang="en-US" sz="2000" b="1" dirty="0">
                <a:solidFill>
                  <a:schemeClr val="accent3"/>
                </a:solidFill>
                <a:latin typeface="+mj-lt"/>
              </a:rPr>
              <a:t>$5M </a:t>
            </a:r>
          </a:p>
          <a:p>
            <a:pPr marL="0" lvl="1" algn="ctr">
              <a:tabLst>
                <a:tab pos="914400" algn="l"/>
              </a:tabLst>
            </a:pPr>
            <a:r>
              <a:rPr lang="en-US" sz="2000" b="1" dirty="0">
                <a:solidFill>
                  <a:schemeClr val="accent3"/>
                </a:solidFill>
                <a:latin typeface="+mj-lt"/>
              </a:rPr>
              <a:t>R&amp;D Investments</a:t>
            </a:r>
          </a:p>
          <a:p>
            <a:pPr marL="0" marR="0" lvl="1" algn="ctr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600" i="1" dirty="0">
                <a:latin typeface="+mj-lt"/>
              </a:rPr>
              <a:t>In FY 2024</a:t>
            </a:r>
          </a:p>
          <a:p>
            <a:pPr marL="0" marR="0" lvl="1" algn="ctr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600" i="1" dirty="0">
                <a:latin typeface="+mj-lt"/>
              </a:rPr>
              <a:t>$7.2M planned for FY 2025</a:t>
            </a:r>
          </a:p>
        </p:txBody>
      </p:sp>
      <p:sp>
        <p:nvSpPr>
          <p:cNvPr id="8" name="ZoneTexte 2">
            <a:extLst>
              <a:ext uri="{FF2B5EF4-FFF2-40B4-BE49-F238E27FC236}">
                <a16:creationId xmlns:a16="http://schemas.microsoft.com/office/drawing/2014/main" id="{69EF9AB4-9811-13F3-795D-40F36E99818D}"/>
              </a:ext>
            </a:extLst>
          </p:cNvPr>
          <p:cNvSpPr txBox="1"/>
          <p:nvPr/>
        </p:nvSpPr>
        <p:spPr>
          <a:xfrm>
            <a:off x="5257813" y="4262160"/>
            <a:ext cx="34552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ctr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000" b="1" dirty="0">
                <a:solidFill>
                  <a:schemeClr val="accent3"/>
                </a:solidFill>
                <a:latin typeface="+mj-lt"/>
              </a:rPr>
              <a:t>Entirely clean </a:t>
            </a:r>
          </a:p>
          <a:p>
            <a:pPr marL="0" marR="0" lvl="1" algn="ctr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000" b="1" dirty="0">
                <a:solidFill>
                  <a:schemeClr val="accent3"/>
                </a:solidFill>
                <a:latin typeface="+mj-lt"/>
              </a:rPr>
              <a:t>balance sheet </a:t>
            </a:r>
          </a:p>
          <a:p>
            <a:pPr marL="0" marR="0" lvl="1" algn="ctr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1600" i="1" dirty="0">
                <a:latin typeface="+mj-lt"/>
              </a:rPr>
              <a:t>no warrants / no convertible debt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7C4051-ECF6-1CFB-4D4B-8D37CABB8170}"/>
              </a:ext>
            </a:extLst>
          </p:cNvPr>
          <p:cNvSpPr txBox="1"/>
          <p:nvPr/>
        </p:nvSpPr>
        <p:spPr>
          <a:xfrm>
            <a:off x="311020" y="1765429"/>
            <a:ext cx="4787792" cy="380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316" defTabSz="554466">
              <a:tabLst>
                <a:tab pos="275308" algn="l"/>
                <a:tab pos="275692" algn="l"/>
              </a:tabLst>
            </a:pPr>
            <a:r>
              <a:rPr lang="en-US" sz="1600" spc="-6" dirty="0">
                <a:latin typeface="Calibri" panose="020F0502020204030204" pitchFamily="34" charset="0"/>
                <a:cs typeface="Calibri" panose="020F0502020204030204" pitchFamily="34" charset="0"/>
              </a:rPr>
              <a:t>As expected, </a:t>
            </a:r>
            <a:r>
              <a:rPr lang="en-US" sz="1600" b="1" spc="-6" dirty="0">
                <a:latin typeface="Calibri" panose="020F0502020204030204" pitchFamily="34" charset="0"/>
                <a:cs typeface="Calibri" panose="020F0502020204030204" pitchFamily="34" charset="0"/>
              </a:rPr>
              <a:t>2024 was a transitional year</a:t>
            </a:r>
            <a:r>
              <a:rPr lang="en-US" sz="1600" spc="-6" dirty="0">
                <a:latin typeface="Calibri" panose="020F0502020204030204" pitchFamily="34" charset="0"/>
                <a:cs typeface="Calibri" panose="020F0502020204030204" pitchFamily="34" charset="0"/>
              </a:rPr>
              <a:t> given:</a:t>
            </a:r>
          </a:p>
          <a:p>
            <a:pPr marL="228600" indent="-228600" defTabSz="554466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75308" algn="l"/>
                <a:tab pos="275692" algn="l"/>
              </a:tabLst>
            </a:pPr>
            <a:r>
              <a:rPr lang="en-US" sz="1600" spc="-6" dirty="0">
                <a:latin typeface="Calibri" panose="020F0502020204030204" pitchFamily="34" charset="0"/>
                <a:cs typeface="Calibri" panose="020F0502020204030204" pitchFamily="34" charset="0"/>
              </a:rPr>
              <a:t>Excess inventories at legacy customers</a:t>
            </a:r>
          </a:p>
          <a:p>
            <a:pPr marL="228600" indent="-228600" defTabSz="554466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75308" algn="l"/>
                <a:tab pos="275692" algn="l"/>
              </a:tabLst>
            </a:pPr>
            <a:r>
              <a:rPr lang="en-US" sz="1600" spc="-6" dirty="0">
                <a:latin typeface="Calibri" panose="020F0502020204030204" pitchFamily="34" charset="0"/>
                <a:cs typeface="Calibri" panose="020F0502020204030204" pitchFamily="34" charset="0"/>
              </a:rPr>
              <a:t>Customers and prospects awaiting availability of next-generation chips</a:t>
            </a:r>
          </a:p>
          <a:p>
            <a:pPr marL="228600" indent="-228600" defTabSz="554466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275308" algn="l"/>
                <a:tab pos="275692" algn="l"/>
              </a:tabLst>
            </a:pPr>
            <a:r>
              <a:rPr lang="en-US" sz="1600" spc="-6" dirty="0">
                <a:latin typeface="Calibri" panose="020F0502020204030204" pitchFamily="34" charset="0"/>
                <a:cs typeface="Calibri" panose="020F0502020204030204" pitchFamily="34" charset="0"/>
              </a:rPr>
              <a:t>Impact of global economic slowdown</a:t>
            </a:r>
          </a:p>
          <a:p>
            <a:pPr defTabSz="554466">
              <a:spcBef>
                <a:spcPts val="600"/>
              </a:spcBef>
              <a:tabLst>
                <a:tab pos="275308" algn="l"/>
                <a:tab pos="275692" algn="l"/>
              </a:tabLst>
            </a:pPr>
            <a:endParaRPr lang="en-US" sz="100" spc="-6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54466">
              <a:spcBef>
                <a:spcPts val="600"/>
              </a:spcBef>
              <a:tabLst>
                <a:tab pos="275308" algn="l"/>
                <a:tab pos="275692" algn="l"/>
              </a:tabLst>
            </a:pPr>
            <a:endParaRPr lang="en-US" sz="1600" spc="-6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54466">
              <a:spcBef>
                <a:spcPts val="600"/>
              </a:spcBef>
              <a:tabLst>
                <a:tab pos="275308" algn="l"/>
                <a:tab pos="275692" algn="l"/>
              </a:tabLst>
            </a:pPr>
            <a:r>
              <a:rPr lang="en-US" sz="1600" spc="-6" dirty="0">
                <a:latin typeface="Calibri" panose="020F0502020204030204" pitchFamily="34" charset="0"/>
                <a:cs typeface="Calibri" panose="020F0502020204030204" pitchFamily="34" charset="0"/>
              </a:rPr>
              <a:t>FY 2024 performance was reflected of this slowdown, but also of the resilience of SEALSQ to adapt to ever changing technology standards. </a:t>
            </a:r>
          </a:p>
          <a:p>
            <a:pPr defTabSz="554466">
              <a:spcBef>
                <a:spcPts val="600"/>
              </a:spcBef>
              <a:tabLst>
                <a:tab pos="275308" algn="l"/>
                <a:tab pos="275692" algn="l"/>
              </a:tabLst>
            </a:pPr>
            <a:endParaRPr lang="en-US" sz="1600" spc="-6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54466">
              <a:spcBef>
                <a:spcPts val="600"/>
              </a:spcBef>
              <a:tabLst>
                <a:tab pos="275308" algn="l"/>
                <a:tab pos="275692" algn="l"/>
              </a:tabLst>
            </a:pPr>
            <a:r>
              <a:rPr lang="en-US" sz="1600" spc="-6" dirty="0">
                <a:latin typeface="Calibri" panose="020F0502020204030204" pitchFamily="34" charset="0"/>
                <a:cs typeface="Calibri" panose="020F0502020204030204" pitchFamily="34" charset="0"/>
              </a:rPr>
              <a:t>The Company is well positioned to capitalize on pre-shortage demand from legacy customers and new business opportunities, expected to materialize in 2025.</a:t>
            </a:r>
          </a:p>
        </p:txBody>
      </p:sp>
    </p:spTree>
    <p:extLst>
      <p:ext uri="{BB962C8B-B14F-4D97-AF65-F5344CB8AC3E}">
        <p14:creationId xmlns:p14="http://schemas.microsoft.com/office/powerpoint/2010/main" val="3645161138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75EC0-5F31-08C5-0368-8BA8D6998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95B3A99-0249-D2AD-87A9-4B300D9F778F}"/>
              </a:ext>
            </a:extLst>
          </p:cNvPr>
          <p:cNvGraphicFramePr>
            <a:graphicFrameLocks noGrp="1"/>
          </p:cNvGraphicFramePr>
          <p:nvPr/>
        </p:nvGraphicFramePr>
        <p:xfrm>
          <a:off x="0" y="1612900"/>
          <a:ext cx="12192000" cy="434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06562679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3624969162"/>
                    </a:ext>
                  </a:extLst>
                </a:gridCol>
              </a:tblGrid>
              <a:tr h="2171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851228"/>
                  </a:ext>
                </a:extLst>
              </a:tr>
              <a:tr h="2171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76823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70A763CF-43C8-2B36-5644-78B9A637D39C}"/>
              </a:ext>
            </a:extLst>
          </p:cNvPr>
          <p:cNvSpPr txBox="1"/>
          <p:nvPr/>
        </p:nvSpPr>
        <p:spPr>
          <a:xfrm>
            <a:off x="6096000" y="212235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ctr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800" b="1" dirty="0">
                <a:solidFill>
                  <a:schemeClr val="accent3"/>
                </a:solidFill>
                <a:latin typeface="+mj-lt"/>
              </a:rPr>
              <a:t>$93M pipeline</a:t>
            </a:r>
          </a:p>
          <a:p>
            <a:pPr marL="0" marR="0" lvl="1" algn="ctr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000" i="1" dirty="0">
                <a:latin typeface="+mj-lt"/>
              </a:rPr>
              <a:t>Potential contracts </a:t>
            </a:r>
            <a:endParaRPr lang="fr-FR" sz="4400" dirty="0">
              <a:latin typeface="+mj-lt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29BB94CD-077B-4861-A250-705625BE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80" y="155952"/>
            <a:ext cx="10742520" cy="850189"/>
          </a:xfrm>
        </p:spPr>
        <p:txBody>
          <a:bodyPr/>
          <a:lstStyle/>
          <a:p>
            <a:r>
              <a:rPr lang="en-US" sz="3600" b="1" dirty="0">
                <a:latin typeface="+mj-lt"/>
              </a:rPr>
              <a:t>2025 Outlook</a:t>
            </a:r>
          </a:p>
        </p:txBody>
      </p:sp>
      <p:sp>
        <p:nvSpPr>
          <p:cNvPr id="2" name="ZoneTexte 2">
            <a:extLst>
              <a:ext uri="{FF2B5EF4-FFF2-40B4-BE49-F238E27FC236}">
                <a16:creationId xmlns:a16="http://schemas.microsoft.com/office/drawing/2014/main" id="{AF028D6C-394F-60AE-B3C5-BF2D2B9A4200}"/>
              </a:ext>
            </a:extLst>
          </p:cNvPr>
          <p:cNvSpPr txBox="1"/>
          <p:nvPr/>
        </p:nvSpPr>
        <p:spPr>
          <a:xfrm>
            <a:off x="0" y="2122351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tabLst>
                <a:tab pos="914400" algn="l"/>
              </a:tabLst>
            </a:pPr>
            <a:r>
              <a:rPr lang="en-US" sz="2800" b="1" dirty="0">
                <a:solidFill>
                  <a:schemeClr val="accent3"/>
                </a:solidFill>
                <a:latin typeface="+mj-lt"/>
              </a:rPr>
              <a:t>Bookings +80%</a:t>
            </a:r>
          </a:p>
          <a:p>
            <a:pPr marL="0" marR="0" lvl="1" algn="ctr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000" i="1" dirty="0">
                <a:latin typeface="+mj-lt"/>
                <a:ea typeface="Times New Roman" panose="02020603050405020304" pitchFamily="18" charset="0"/>
                <a:cs typeface="Aptos" panose="020B0004020202020204" pitchFamily="34" charset="0"/>
              </a:rPr>
              <a:t>vs. same time in prior year</a:t>
            </a:r>
            <a:endParaRPr lang="fr-FR" sz="3200" i="1" dirty="0">
              <a:latin typeface="+mj-lt"/>
            </a:endParaRP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A322B9D9-0F24-0291-68AB-D3F313E1252A}"/>
              </a:ext>
            </a:extLst>
          </p:cNvPr>
          <p:cNvSpPr txBox="1"/>
          <p:nvPr/>
        </p:nvSpPr>
        <p:spPr>
          <a:xfrm>
            <a:off x="6096000" y="4290993"/>
            <a:ext cx="6096001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tabLst>
                <a:tab pos="914400" algn="l"/>
              </a:tabLst>
            </a:pPr>
            <a:r>
              <a:rPr lang="en-US" sz="2800" b="1" dirty="0">
                <a:solidFill>
                  <a:schemeClr val="accent3"/>
                </a:solidFill>
                <a:latin typeface="+mj-lt"/>
              </a:rPr>
              <a:t>OSPT projects</a:t>
            </a:r>
          </a:p>
          <a:p>
            <a:pPr marL="0" marR="0" lvl="1" algn="ctr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000" i="1" dirty="0">
                <a:latin typeface="+mj-lt"/>
              </a:rPr>
              <a:t>At least one agreement expected to </a:t>
            </a:r>
          </a:p>
          <a:p>
            <a:pPr marL="0" marR="0" lvl="1" algn="ctr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000" i="1" dirty="0">
                <a:latin typeface="+mj-lt"/>
              </a:rPr>
              <a:t>be signed in H1 2025</a:t>
            </a:r>
          </a:p>
        </p:txBody>
      </p:sp>
      <p:sp>
        <p:nvSpPr>
          <p:cNvPr id="8" name="ZoneTexte 2">
            <a:extLst>
              <a:ext uri="{FF2B5EF4-FFF2-40B4-BE49-F238E27FC236}">
                <a16:creationId xmlns:a16="http://schemas.microsoft.com/office/drawing/2014/main" id="{69EF9AB4-9811-13F3-795D-40F36E99818D}"/>
              </a:ext>
            </a:extLst>
          </p:cNvPr>
          <p:cNvSpPr txBox="1"/>
          <p:nvPr/>
        </p:nvSpPr>
        <p:spPr>
          <a:xfrm>
            <a:off x="0" y="4446476"/>
            <a:ext cx="60960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ctr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800" b="1" dirty="0">
                <a:solidFill>
                  <a:schemeClr val="accent3"/>
                </a:solidFill>
                <a:latin typeface="+mj-lt"/>
              </a:rPr>
              <a:t>&gt;80 active engagements </a:t>
            </a:r>
          </a:p>
          <a:p>
            <a:pPr marR="0" lvl="1" algn="ctr">
              <a:spcBef>
                <a:spcPts val="0"/>
              </a:spcBef>
              <a:spcAft>
                <a:spcPts val="0"/>
              </a:spcAft>
              <a:tabLst>
                <a:tab pos="914400" algn="l"/>
              </a:tabLst>
            </a:pPr>
            <a:r>
              <a:rPr lang="en-US" sz="2000" i="1" dirty="0">
                <a:latin typeface="+mj-lt"/>
              </a:rPr>
              <a:t>On new post-quantum TPM product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098069289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75EC0-5F31-08C5-0368-8BA8D6998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E551FD0-5CC7-B116-9D24-9881C67F7153}"/>
              </a:ext>
            </a:extLst>
          </p:cNvPr>
          <p:cNvGraphicFramePr>
            <a:graphicFrameLocks noGrp="1"/>
          </p:cNvGraphicFramePr>
          <p:nvPr/>
        </p:nvGraphicFramePr>
        <p:xfrm>
          <a:off x="1" y="1126435"/>
          <a:ext cx="4944139" cy="573156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944139">
                  <a:extLst>
                    <a:ext uri="{9D8B030D-6E8A-4147-A177-3AD203B41FA5}">
                      <a16:colId xmlns:a16="http://schemas.microsoft.com/office/drawing/2014/main" val="2713039502"/>
                    </a:ext>
                  </a:extLst>
                </a:gridCol>
              </a:tblGrid>
              <a:tr h="5731564">
                <a:tc>
                  <a:txBody>
                    <a:bodyPr/>
                    <a:lstStyle/>
                    <a:p>
                      <a:pPr marL="457200" marR="0" lvl="1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3200" b="1" kern="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1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3200" b="1" kern="1200" dirty="0">
                          <a:solidFill>
                            <a:schemeClr val="accent3"/>
                          </a:solidFill>
                          <a:latin typeface="+mj-lt"/>
                          <a:ea typeface="+mn-ea"/>
                          <a:cs typeface="+mn-cs"/>
                        </a:rPr>
                        <a:t>Quantum </a:t>
                      </a:r>
                    </a:p>
                    <a:p>
                      <a:pPr marL="0" marR="0" lvl="1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n-US" sz="3200" b="1" kern="1200" dirty="0">
                          <a:solidFill>
                            <a:schemeClr val="accent3"/>
                          </a:solidFill>
                          <a:latin typeface="+mj-lt"/>
                          <a:ea typeface="+mn-ea"/>
                          <a:cs typeface="+mn-cs"/>
                        </a:rPr>
                        <a:t>Roadmap</a:t>
                      </a:r>
                    </a:p>
                    <a:p>
                      <a:pPr marR="0" lvl="1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  <a:p>
                      <a:pPr marL="0" marR="0" lvl="2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2400" b="1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$20M investment </a:t>
                      </a:r>
                    </a:p>
                    <a:p>
                      <a:pPr marL="0" marR="0" lvl="2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in multiple Quantum companies</a:t>
                      </a:r>
                      <a:endParaRPr lang="en-US" sz="28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R="0" lvl="2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endParaRPr lang="en-US" sz="24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pPr marL="0" marR="0" lvl="2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2400" b="1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Goal </a:t>
                      </a:r>
                    </a:p>
                    <a:p>
                      <a:pPr marL="0" marR="0" lvl="2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Identify opportunities </a:t>
                      </a:r>
                    </a:p>
                    <a:p>
                      <a:pPr marL="0" marR="0" lvl="2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7160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to integrate our technologies and enhance our Quantum Roadmap</a:t>
                      </a:r>
                      <a:endParaRPr lang="en-US" sz="2800" dirty="0">
                        <a:effectLst/>
                        <a:latin typeface="+mn-lt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316018"/>
                  </a:ext>
                </a:extLst>
              </a:tr>
            </a:tbl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29BB94CD-077B-4861-A250-705625BEF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80" y="155952"/>
            <a:ext cx="10742520" cy="850189"/>
          </a:xfrm>
        </p:spPr>
        <p:txBody>
          <a:bodyPr/>
          <a:lstStyle/>
          <a:p>
            <a:r>
              <a:rPr lang="en-US" sz="3600" b="1" dirty="0">
                <a:latin typeface="+mj-lt"/>
              </a:rPr>
              <a:t>Strategy for 2025 and Beyond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0559AE4-3FA2-62BB-43B3-79E8A4AE1059}"/>
              </a:ext>
            </a:extLst>
          </p:cNvPr>
          <p:cNvGraphicFramePr/>
          <p:nvPr/>
        </p:nvGraphicFramePr>
        <p:xfrm>
          <a:off x="4594448" y="12833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4761903"/>
      </p:ext>
    </p:extLst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7851D1-EA5C-3C3C-DE5B-60970E0D7783}"/>
              </a:ext>
            </a:extLst>
          </p:cNvPr>
          <p:cNvSpPr txBox="1"/>
          <p:nvPr/>
        </p:nvSpPr>
        <p:spPr>
          <a:xfrm>
            <a:off x="2086940" y="2053307"/>
            <a:ext cx="50904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SEALSQ Corp.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Carlos Moreira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Chairman &amp; CEO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info@sealsq.com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800" spc="3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C88999-DEE2-3497-E610-BA632400EEAD}"/>
              </a:ext>
            </a:extLst>
          </p:cNvPr>
          <p:cNvSpPr txBox="1"/>
          <p:nvPr/>
        </p:nvSpPr>
        <p:spPr>
          <a:xfrm>
            <a:off x="6353531" y="3963076"/>
            <a:ext cx="49542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Investor Relations (US)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Equity Group Inc. 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Lena Cati</a:t>
            </a:r>
            <a:b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Tel: +1 212 836-9611 </a:t>
            </a:r>
          </a:p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lcati@equityny.com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spc="300" dirty="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33A79167-52C2-8EE1-ABA4-2DBA011176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768" y="274320"/>
            <a:ext cx="4748288" cy="56138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spcBef>
                <a:spcPts val="58"/>
              </a:spcBef>
            </a:pPr>
            <a:r>
              <a:rPr lang="en-US" sz="3600" b="1" cap="none" spc="-6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 Us</a:t>
            </a:r>
            <a:endParaRPr sz="3600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 descr="A black background with green and blue text&#10;&#10;Description automatically generated">
            <a:extLst>
              <a:ext uri="{FF2B5EF4-FFF2-40B4-BE49-F238E27FC236}">
                <a16:creationId xmlns:a16="http://schemas.microsoft.com/office/drawing/2014/main" id="{3770312F-9CD4-AF30-F190-7500A09ADE67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6407849" y="2706986"/>
            <a:ext cx="2856379" cy="117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5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F690BA-9606-E04B-3E25-8C2FEF0F5BBF}"/>
              </a:ext>
            </a:extLst>
          </p:cNvPr>
          <p:cNvSpPr/>
          <p:nvPr/>
        </p:nvSpPr>
        <p:spPr>
          <a:xfrm>
            <a:off x="428" y="241"/>
            <a:ext cx="12191144" cy="1114639"/>
          </a:xfrm>
          <a:prstGeom prst="rect">
            <a:avLst/>
          </a:prstGeom>
          <a:solidFill>
            <a:srgbClr val="339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31" name="object 26">
            <a:extLst>
              <a:ext uri="{FF2B5EF4-FFF2-40B4-BE49-F238E27FC236}">
                <a16:creationId xmlns:a16="http://schemas.microsoft.com/office/drawing/2014/main" id="{F8D66FA1-C0CD-4DE7-8A71-A4CE38A4D50D}"/>
              </a:ext>
            </a:extLst>
          </p:cNvPr>
          <p:cNvSpPr txBox="1"/>
          <p:nvPr/>
        </p:nvSpPr>
        <p:spPr>
          <a:xfrm>
            <a:off x="201908" y="1388326"/>
            <a:ext cx="11788185" cy="720948"/>
          </a:xfrm>
          <a:prstGeom prst="rect">
            <a:avLst/>
          </a:prstGeom>
        </p:spPr>
        <p:txBody>
          <a:bodyPr vert="horz" wrap="square" lIns="0" tIns="10396" rIns="0" bIns="0" rtlCol="0">
            <a:spAutoFit/>
          </a:bodyPr>
          <a:lstStyle/>
          <a:p>
            <a:pPr algn="ctr">
              <a:lnSpc>
                <a:spcPct val="120000"/>
              </a:lnSpc>
              <a:tabLst>
                <a:tab pos="275321" algn="l"/>
                <a:tab pos="275705" algn="l"/>
              </a:tabLst>
            </a:pPr>
            <a:r>
              <a:rPr lang="en-US" sz="2000" b="1" u="sng" dirty="0">
                <a:solidFill>
                  <a:schemeClr val="accent3"/>
                </a:solidFill>
                <a:latin typeface="+mj-lt"/>
              </a:rPr>
              <a:t>SEALSQ develops and sells </a:t>
            </a:r>
          </a:p>
          <a:p>
            <a:pPr algn="ctr">
              <a:lnSpc>
                <a:spcPct val="120000"/>
              </a:lnSpc>
              <a:tabLst>
                <a:tab pos="275321" algn="l"/>
                <a:tab pos="275705" algn="l"/>
              </a:tabLst>
            </a:pPr>
            <a:r>
              <a:rPr lang="en-US" sz="2000" b="1" u="sng" dirty="0">
                <a:solidFill>
                  <a:schemeClr val="accent3"/>
                </a:solidFill>
                <a:latin typeface="+mj-lt"/>
              </a:rPr>
              <a:t>Semiconductors, PKI and Post-Quantum technology hardware and software products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4FFB37C-B1C8-8459-F0E7-8378606052DD}"/>
              </a:ext>
            </a:extLst>
          </p:cNvPr>
          <p:cNvSpPr txBox="1">
            <a:spLocks/>
          </p:cNvSpPr>
          <p:nvPr/>
        </p:nvSpPr>
        <p:spPr>
          <a:xfrm>
            <a:off x="44052" y="6447360"/>
            <a:ext cx="2742623" cy="364822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54466"/>
            <a:fld id="{B6F15528-21DE-4FAA-801E-634DDDAF4B2B}" type="slidenum">
              <a:rPr lang="en-US" sz="1000" kern="0">
                <a:solidFill>
                  <a:prstClr val="black">
                    <a:tint val="75000"/>
                  </a:prstClr>
                </a:solidFill>
              </a:rPr>
              <a:pPr defTabSz="554466"/>
              <a:t>2</a:t>
            </a:fld>
            <a:endParaRPr lang="en-US" sz="1000" kern="0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4C2E79B-A138-263D-981B-F0257620664F}"/>
              </a:ext>
            </a:extLst>
          </p:cNvPr>
          <p:cNvGraphicFramePr>
            <a:graphicFrameLocks noGrp="1"/>
          </p:cNvGraphicFramePr>
          <p:nvPr/>
        </p:nvGraphicFramePr>
        <p:xfrm>
          <a:off x="382261" y="2383706"/>
          <a:ext cx="5239975" cy="3477334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2093718">
                  <a:extLst>
                    <a:ext uri="{9D8B030D-6E8A-4147-A177-3AD203B41FA5}">
                      <a16:colId xmlns:a16="http://schemas.microsoft.com/office/drawing/2014/main" val="750805063"/>
                    </a:ext>
                  </a:extLst>
                </a:gridCol>
                <a:gridCol w="3146257">
                  <a:extLst>
                    <a:ext uri="{9D8B030D-6E8A-4147-A177-3AD203B41FA5}">
                      <a16:colId xmlns:a16="http://schemas.microsoft.com/office/drawing/2014/main" val="2370380684"/>
                    </a:ext>
                  </a:extLst>
                </a:gridCol>
              </a:tblGrid>
              <a:tr h="386956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SEALSQ Corp.</a:t>
                      </a:r>
                    </a:p>
                  </a:txBody>
                  <a:tcPr marL="91434" marR="91434" marT="45717" marB="45717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033767"/>
                  </a:ext>
                </a:extLst>
              </a:tr>
              <a:tr h="72351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Established</a:t>
                      </a: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1998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(acquired by WISeKey, parent company of SEALSQ in 2016 and reorganized in 2022)</a:t>
                      </a:r>
                      <a:endParaRPr lang="en-US" sz="1600" b="1" kern="0" spc="-6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1876599139"/>
                  </a:ext>
                </a:extLst>
              </a:tr>
              <a:tr h="34267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Headquarters</a:t>
                      </a: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France</a:t>
                      </a: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2778738106"/>
                  </a:ext>
                </a:extLst>
              </a:tr>
              <a:tr h="40012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Employees</a:t>
                      </a: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~60 total</a:t>
                      </a: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234245236"/>
                  </a:ext>
                </a:extLst>
              </a:tr>
              <a:tr h="36175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0" spc="-6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~25 R&amp;D focused</a:t>
                      </a: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852038430"/>
                  </a:ext>
                </a:extLst>
              </a:tr>
              <a:tr h="36175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Client base</a:t>
                      </a: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30+ countries</a:t>
                      </a: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743584722"/>
                  </a:ext>
                </a:extLst>
              </a:tr>
              <a:tr h="40012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Patents</a:t>
                      </a: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118 security related</a:t>
                      </a: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1104450142"/>
                  </a:ext>
                </a:extLst>
              </a:tr>
              <a:tr h="500422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Certifications</a:t>
                      </a: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" b="1" kern="0" spc="-6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kern="0" spc="-6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227817522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7DBCECB-3D5D-2B57-A1BD-83344ECBC428}"/>
              </a:ext>
            </a:extLst>
          </p:cNvPr>
          <p:cNvGraphicFramePr>
            <a:graphicFrameLocks noGrp="1"/>
          </p:cNvGraphicFramePr>
          <p:nvPr/>
        </p:nvGraphicFramePr>
        <p:xfrm>
          <a:off x="5773513" y="2385792"/>
          <a:ext cx="6036227" cy="3477331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2476572">
                  <a:extLst>
                    <a:ext uri="{9D8B030D-6E8A-4147-A177-3AD203B41FA5}">
                      <a16:colId xmlns:a16="http://schemas.microsoft.com/office/drawing/2014/main" val="750805063"/>
                    </a:ext>
                  </a:extLst>
                </a:gridCol>
                <a:gridCol w="3559655">
                  <a:extLst>
                    <a:ext uri="{9D8B030D-6E8A-4147-A177-3AD203B41FA5}">
                      <a16:colId xmlns:a16="http://schemas.microsoft.com/office/drawing/2014/main" val="2370380684"/>
                    </a:ext>
                  </a:extLst>
                </a:gridCol>
              </a:tblGrid>
              <a:tr h="376360">
                <a:tc gridSpan="2">
                  <a:txBody>
                    <a:bodyPr/>
                    <a:lstStyle/>
                    <a:p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as of May 2025</a:t>
                      </a:r>
                    </a:p>
                  </a:txBody>
                  <a:tcPr marL="91434" marR="91434" marT="45717" marB="4571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033767"/>
                  </a:ext>
                </a:extLst>
              </a:tr>
              <a:tr h="376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Nasdaq listed</a:t>
                      </a: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May 2023</a:t>
                      </a: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3628675270"/>
                  </a:ext>
                </a:extLst>
              </a:tr>
              <a:tr h="376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Ticker symbol</a:t>
                      </a: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LAES</a:t>
                      </a: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2364130904"/>
                  </a:ext>
                </a:extLst>
              </a:tr>
              <a:tr h="376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Shares Outstanding</a:t>
                      </a: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endParaRPr lang="en-US" sz="1600" b="0" i="1" kern="0" spc="-6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1876599139"/>
                  </a:ext>
                </a:extLst>
              </a:tr>
              <a:tr h="376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Ordinary Shares</a:t>
                      </a: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114.5 Million**</a:t>
                      </a:r>
                      <a:endParaRPr lang="en-US" sz="1600" b="1" i="1" kern="0" spc="-6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2778738106"/>
                  </a:ext>
                </a:extLst>
              </a:tr>
              <a:tr h="376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   F shares *</a:t>
                      </a: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1,499,700 (plus 77 warrants)</a:t>
                      </a: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3348240870"/>
                  </a:ext>
                </a:extLst>
              </a:tr>
              <a:tr h="376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Stock price</a:t>
                      </a: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$2.44/share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2201123223"/>
                  </a:ext>
                </a:extLst>
              </a:tr>
              <a:tr h="37636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Market cap</a:t>
                      </a:r>
                    </a:p>
                  </a:txBody>
                  <a:tcPr marL="91434" marR="91434" marT="45717" marB="45717"/>
                </a:tc>
                <a:tc>
                  <a:txBody>
                    <a:bodyPr/>
                    <a:lstStyle/>
                    <a:p>
                      <a:r>
                        <a:rPr lang="en-US" sz="1600" b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$280 million 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4" marR="91434" marT="45717" marB="45717"/>
                </a:tc>
                <a:extLst>
                  <a:ext uri="{0D108BD9-81ED-4DB2-BD59-A6C34878D82A}">
                    <a16:rowId xmlns:a16="http://schemas.microsoft.com/office/drawing/2014/main" val="2761249411"/>
                  </a:ext>
                </a:extLst>
              </a:tr>
              <a:tr h="466451">
                <a:tc gridSpan="2"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 In terms of dividend rights, 1 F share is equivalent to 5 Ordinary shares</a:t>
                      </a:r>
                      <a:br>
                        <a:rPr lang="en-US" sz="1200" i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200" i="1" kern="0" spc="-6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** Data as of May 14, 2025</a:t>
                      </a:r>
                    </a:p>
                  </a:txBody>
                  <a:tcPr marL="91434" marR="91434" marT="45717" marB="4571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45236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D28A1E5D-32F4-E85A-5524-43AE112713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2231" y="5376937"/>
            <a:ext cx="1405284" cy="451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C378D00-9B5F-369F-A2D8-F3645AE354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793" y="5353843"/>
            <a:ext cx="1405284" cy="451966"/>
          </a:xfrm>
          <a:prstGeom prst="rect">
            <a:avLst/>
          </a:prstGeom>
        </p:spPr>
      </p:pic>
      <p:sp>
        <p:nvSpPr>
          <p:cNvPr id="2" name="object 18">
            <a:extLst>
              <a:ext uri="{FF2B5EF4-FFF2-40B4-BE49-F238E27FC236}">
                <a16:creationId xmlns:a16="http://schemas.microsoft.com/office/drawing/2014/main" id="{C82E2348-6FD4-4E16-F90B-E98B05AC9C4B}"/>
              </a:ext>
            </a:extLst>
          </p:cNvPr>
          <p:cNvSpPr txBox="1">
            <a:spLocks/>
          </p:cNvSpPr>
          <p:nvPr/>
        </p:nvSpPr>
        <p:spPr>
          <a:xfrm>
            <a:off x="429768" y="274320"/>
            <a:ext cx="3940118" cy="56138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eaLnBrk="1" hangingPunct="1">
              <a:defRPr sz="5003" b="0" i="0">
                <a:solidFill>
                  <a:srgbClr val="202329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pPr marL="7701">
              <a:spcBef>
                <a:spcPts val="58"/>
              </a:spcBef>
            </a:pP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SEALSQ</a:t>
            </a:r>
          </a:p>
        </p:txBody>
      </p:sp>
    </p:spTree>
    <p:extLst>
      <p:ext uri="{BB962C8B-B14F-4D97-AF65-F5344CB8AC3E}">
        <p14:creationId xmlns:p14="http://schemas.microsoft.com/office/powerpoint/2010/main" val="1173835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581FC-E37B-B945-DC89-5A14CB4BB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BF631D-FD55-E576-C71C-904BEE0513DB}"/>
              </a:ext>
            </a:extLst>
          </p:cNvPr>
          <p:cNvSpPr/>
          <p:nvPr/>
        </p:nvSpPr>
        <p:spPr>
          <a:xfrm>
            <a:off x="0" y="0"/>
            <a:ext cx="12192000" cy="1114717"/>
          </a:xfrm>
          <a:prstGeom prst="rect">
            <a:avLst/>
          </a:prstGeom>
          <a:solidFill>
            <a:srgbClr val="339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9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24A13591-916C-5B53-9A00-DF56467C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7141017" cy="551217"/>
          </a:xfrm>
        </p:spPr>
        <p:txBody>
          <a:bodyPr>
            <a:normAutofit/>
          </a:bodyPr>
          <a:lstStyle/>
          <a:p>
            <a:r>
              <a:rPr lang="en-US" sz="36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SEALSQ: Investment Highlights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55A953-AEEB-5162-56E3-6BB50CB541B5}"/>
              </a:ext>
            </a:extLst>
          </p:cNvPr>
          <p:cNvSpPr/>
          <p:nvPr/>
        </p:nvSpPr>
        <p:spPr>
          <a:xfrm>
            <a:off x="0" y="1114717"/>
            <a:ext cx="7740713" cy="574328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" name="object 26">
            <a:extLst>
              <a:ext uri="{FF2B5EF4-FFF2-40B4-BE49-F238E27FC236}">
                <a16:creationId xmlns:a16="http://schemas.microsoft.com/office/drawing/2014/main" id="{A5184CEA-8E71-F101-8F6E-8EE26F0E218B}"/>
              </a:ext>
            </a:extLst>
          </p:cNvPr>
          <p:cNvSpPr txBox="1"/>
          <p:nvPr/>
        </p:nvSpPr>
        <p:spPr>
          <a:xfrm>
            <a:off x="400975" y="1244222"/>
            <a:ext cx="7198602" cy="2308307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5321" algn="l"/>
                <a:tab pos="27570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Investing in the Future </a:t>
            </a:r>
          </a:p>
          <a:p>
            <a:pPr marL="350217" marR="0" lvl="0" indent="-342900" algn="l" defTabSz="55449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5321" algn="l"/>
                <a:tab pos="275705" algn="l"/>
              </a:tabLst>
              <a:defRPr/>
            </a:pPr>
            <a:r>
              <a:rPr kumimoji="0" lang="en-US" sz="1600" b="0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Made significant progress in </a:t>
            </a:r>
            <a:r>
              <a:rPr kumimoji="0" lang="en-US" sz="1600" b="1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strategic transformation to post-quantum market leader. </a:t>
            </a:r>
          </a:p>
          <a:p>
            <a:pPr marL="350217" marR="0" lvl="0" indent="-342900" algn="l" defTabSz="55449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5321" algn="l"/>
                <a:tab pos="275705" algn="l"/>
              </a:tabLst>
              <a:defRPr/>
            </a:pPr>
            <a:r>
              <a:rPr kumimoji="0" lang="en-US" sz="1600" b="0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Further </a:t>
            </a:r>
            <a:r>
              <a:rPr kumimoji="0" lang="en-US" sz="1600" b="1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expanded global client base </a:t>
            </a:r>
            <a:r>
              <a:rPr kumimoji="0" lang="en-US" sz="1600" b="0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 a focus on increased presence in U.S.</a:t>
            </a:r>
          </a:p>
          <a:p>
            <a:pPr marL="350217" marR="0" lvl="0" indent="-342900" algn="l" defTabSz="55449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5321" algn="l"/>
                <a:tab pos="275705" algn="l"/>
              </a:tabLst>
              <a:defRPr/>
            </a:pPr>
            <a:r>
              <a:rPr kumimoji="0" lang="en-US" sz="1600" b="0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Introduced a </a:t>
            </a:r>
            <a:r>
              <a:rPr kumimoji="0" lang="en-US" sz="1600" b="1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variety of new products </a:t>
            </a:r>
            <a:r>
              <a:rPr kumimoji="0" lang="en-US" sz="1600" b="0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and services; taping into new revenue streams.</a:t>
            </a:r>
          </a:p>
          <a:p>
            <a:pPr marL="350217" marR="0" lvl="0" indent="-342900" algn="l" defTabSz="55449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5321" algn="l"/>
                <a:tab pos="275705" algn="l"/>
              </a:tabLst>
              <a:defRPr/>
            </a:pPr>
            <a:r>
              <a:rPr kumimoji="0" lang="en-US" sz="1600" b="1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R&amp;D investments</a:t>
            </a:r>
            <a:r>
              <a:rPr kumimoji="0" lang="en-US" sz="1600" b="0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; ambitious roadmap to launch next generation post-quantum chips in 2025.</a:t>
            </a:r>
          </a:p>
        </p:txBody>
      </p:sp>
      <p:sp>
        <p:nvSpPr>
          <p:cNvPr id="2" name="object 26">
            <a:extLst>
              <a:ext uri="{FF2B5EF4-FFF2-40B4-BE49-F238E27FC236}">
                <a16:creationId xmlns:a16="http://schemas.microsoft.com/office/drawing/2014/main" id="{C8293534-535B-5ADA-3FCE-18AE7791D964}"/>
              </a:ext>
            </a:extLst>
          </p:cNvPr>
          <p:cNvSpPr txBox="1"/>
          <p:nvPr/>
        </p:nvSpPr>
        <p:spPr>
          <a:xfrm>
            <a:off x="8000551" y="1081300"/>
            <a:ext cx="3819265" cy="3122376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5321" algn="l"/>
                <a:tab pos="27570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Major Initiatives</a:t>
            </a:r>
          </a:p>
          <a:p>
            <a:pPr marL="7317" marR="0" lvl="0" indent="0" algn="l" defTabSz="554492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5321" algn="l"/>
                <a:tab pos="275705" algn="l"/>
              </a:tabLst>
              <a:defRPr/>
            </a:pPr>
            <a:r>
              <a:rPr kumimoji="0" lang="en-US" sz="1600" b="1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 major strategic initiatives </a:t>
            </a:r>
            <a:r>
              <a:rPr kumimoji="0" lang="en-US" sz="1600" b="0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drive growth and profitability in 2025 and beyond</a:t>
            </a:r>
          </a:p>
          <a:p>
            <a:pPr marL="7317" marR="0" lvl="0" indent="0" algn="l" defTabSz="554492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5321" algn="l"/>
                <a:tab pos="275705" algn="l"/>
              </a:tabLst>
              <a:defRPr/>
            </a:pPr>
            <a:endParaRPr kumimoji="0" lang="en-US" sz="700" b="0" i="0" u="none" strike="noStrike" kern="0" cap="none" spc="-6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50217" marR="0" lvl="0" indent="-342900" algn="l" defTabSz="55449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75321" algn="l"/>
                <a:tab pos="275705" algn="l"/>
              </a:tabLst>
              <a:defRPr/>
            </a:pPr>
            <a:r>
              <a:rPr kumimoji="0" lang="en-US" sz="1600" b="0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Launch of post-quantum chips</a:t>
            </a:r>
          </a:p>
          <a:p>
            <a:pPr marL="350217" marR="0" lvl="0" indent="-342900" algn="l" defTabSz="55449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75321" algn="l"/>
                <a:tab pos="275705" algn="l"/>
              </a:tabLst>
              <a:defRPr/>
            </a:pPr>
            <a:r>
              <a:rPr kumimoji="0" lang="en-US" sz="1600" b="0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Expand global presence through Open Semiconductor Test and Personalization (“OSPT”) Centers</a:t>
            </a:r>
          </a:p>
          <a:p>
            <a:pPr marL="350217" marR="0" lvl="0" indent="-342900" algn="l" defTabSz="55449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75321" algn="l"/>
                <a:tab pos="275705" algn="l"/>
              </a:tabLst>
              <a:defRPr/>
            </a:pPr>
            <a:r>
              <a:rPr kumimoji="0" lang="en-US" sz="1600" b="0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Investment into quantum companies</a:t>
            </a:r>
          </a:p>
          <a:p>
            <a:pPr marL="350217" marR="0" lvl="0" indent="-342900" algn="l" defTabSz="55449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75321" algn="l"/>
                <a:tab pos="275705" algn="l"/>
              </a:tabLst>
              <a:defRPr/>
            </a:pPr>
            <a:r>
              <a:rPr kumimoji="0" lang="en-US" sz="1600" b="0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Satellite connectivity in collaboration with </a:t>
            </a:r>
            <a:r>
              <a:rPr kumimoji="0" lang="en-US" sz="1600" b="0" i="0" u="none" strike="noStrike" kern="0" cap="none" spc="-6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WISeSat.Space</a:t>
            </a:r>
            <a:endParaRPr kumimoji="0" lang="en-US" sz="1600" b="0" i="0" u="none" strike="noStrike" kern="0" cap="none" spc="-6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F52CC993-C950-C6E6-5653-8692566D859D}"/>
              </a:ext>
            </a:extLst>
          </p:cNvPr>
          <p:cNvGraphicFramePr/>
          <p:nvPr/>
        </p:nvGraphicFramePr>
        <p:xfrm>
          <a:off x="372183" y="4786584"/>
          <a:ext cx="11551230" cy="1405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5FAA49-0E9F-95FC-B507-FA11476BE14F}"/>
              </a:ext>
            </a:extLst>
          </p:cNvPr>
          <p:cNvSpPr txBox="1"/>
          <p:nvPr/>
        </p:nvSpPr>
        <p:spPr>
          <a:xfrm>
            <a:off x="259839" y="3526077"/>
            <a:ext cx="7078819" cy="103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5321" algn="l"/>
                <a:tab pos="275705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Targeting Acquisitions</a:t>
            </a:r>
          </a:p>
          <a:p>
            <a:pPr marL="350217" marR="0" lvl="0" indent="-342900" algn="l" defTabSz="55449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5321" algn="l"/>
                <a:tab pos="275705" algn="l"/>
              </a:tabLst>
              <a:defRPr/>
            </a:pPr>
            <a:r>
              <a:rPr kumimoji="0" lang="en-US" sz="1600" b="0" i="0" u="none" strike="noStrike" kern="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exclusive negotiations to acquire IC ALPS, an ASIC design and supply specialist based in Grenoble, France.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9AF0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51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" y="3505"/>
            <a:ext cx="7006162" cy="6854149"/>
          </a:xfrm>
          <a:custGeom>
            <a:avLst/>
            <a:gdLst/>
            <a:ahLst/>
            <a:cxnLst/>
            <a:rect l="l" t="t" r="r" b="b"/>
            <a:pathLst>
              <a:path w="13350875" h="11303000">
                <a:moveTo>
                  <a:pt x="13350776" y="0"/>
                </a:moveTo>
                <a:lnTo>
                  <a:pt x="0" y="0"/>
                </a:lnTo>
                <a:lnTo>
                  <a:pt x="0" y="11302776"/>
                </a:lnTo>
                <a:lnTo>
                  <a:pt x="13350776" y="11302776"/>
                </a:lnTo>
                <a:lnTo>
                  <a:pt x="13350776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EBFF09F-503C-6481-C6DE-F39E135F643C}"/>
              </a:ext>
            </a:extLst>
          </p:cNvPr>
          <p:cNvSpPr/>
          <p:nvPr/>
        </p:nvSpPr>
        <p:spPr>
          <a:xfrm>
            <a:off x="428" y="241"/>
            <a:ext cx="12191144" cy="1114639"/>
          </a:xfrm>
          <a:prstGeom prst="rect">
            <a:avLst/>
          </a:prstGeom>
          <a:solidFill>
            <a:srgbClr val="339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9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1" name="object 3">
            <a:extLst>
              <a:ext uri="{FF2B5EF4-FFF2-40B4-BE49-F238E27FC236}">
                <a16:creationId xmlns:a16="http://schemas.microsoft.com/office/drawing/2014/main" id="{911F8361-B9C8-B537-0DBA-96D2CB81F114}"/>
              </a:ext>
            </a:extLst>
          </p:cNvPr>
          <p:cNvSpPr txBox="1"/>
          <p:nvPr/>
        </p:nvSpPr>
        <p:spPr>
          <a:xfrm>
            <a:off x="287269" y="1248695"/>
            <a:ext cx="6513581" cy="369226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 marR="3081" lvl="0" indent="0" algn="ctr" defTabSz="914400" rtl="0" eaLnBrk="1" fontAlgn="auto" latinLnBrk="0" hangingPunct="1">
              <a:lnSpc>
                <a:spcPct val="101499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The only digital security company acting 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5FF6C2-5A1C-74E6-1E2C-491C3CCF190A}"/>
              </a:ext>
            </a:extLst>
          </p:cNvPr>
          <p:cNvSpPr txBox="1"/>
          <p:nvPr/>
        </p:nvSpPr>
        <p:spPr>
          <a:xfrm>
            <a:off x="7149091" y="2136042"/>
            <a:ext cx="4880152" cy="10771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1828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Achieve easy, fast &amp; cost-effective product compliance with major standards (Matter, US Cyber Trust Mark, FIPS, CE...).</a:t>
            </a:r>
          </a:p>
          <a:p>
            <a:pPr marL="1828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Ensure product and data Integrity, Authenticity and Confidentiality.</a:t>
            </a:r>
          </a:p>
          <a:p>
            <a:pPr marL="1828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Securely provision devices with trusted identities on premises or remotely at any scale.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E231615-55AB-3BA4-29F4-C00D1755B886}"/>
              </a:ext>
            </a:extLst>
          </p:cNvPr>
          <p:cNvSpPr txBox="1"/>
          <p:nvPr/>
        </p:nvSpPr>
        <p:spPr>
          <a:xfrm>
            <a:off x="7149090" y="3980198"/>
            <a:ext cx="5037961" cy="12168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2pPr marL="182880" lvl="1" indent="-182880"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1828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Easily and securely manage assets &amp; users identity lifecycle at any scale.</a:t>
            </a:r>
          </a:p>
          <a:p>
            <a:pPr marL="1828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Securely collect data from endpoints (sensors, devices, gateways).</a:t>
            </a:r>
          </a:p>
          <a:p>
            <a:pPr marL="1828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Connect with sensors anywhere on earth using pico-satellite connectivity.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9371F72-6E70-74F1-6932-0944F7BC8A27}"/>
              </a:ext>
            </a:extLst>
          </p:cNvPr>
          <p:cNvSpPr txBox="1"/>
          <p:nvPr/>
        </p:nvSpPr>
        <p:spPr>
          <a:xfrm>
            <a:off x="7149091" y="5540360"/>
            <a:ext cx="4880152" cy="68778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en-US"/>
            </a:defPPr>
            <a:lvl2pPr marL="182880" lvl="1" indent="-182880"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marL="1828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Prevent counterfeiting &amp; enable authentic Consumer Engagement.</a:t>
            </a:r>
          </a:p>
          <a:p>
            <a:pPr marL="1828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Mint device identities into trusted blockchains creating NFTs.</a:t>
            </a: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E70C6551-3920-4571-027D-9442A16FA793}"/>
              </a:ext>
            </a:extLst>
          </p:cNvPr>
          <p:cNvSpPr txBox="1">
            <a:spLocks/>
          </p:cNvSpPr>
          <p:nvPr/>
        </p:nvSpPr>
        <p:spPr>
          <a:xfrm>
            <a:off x="429768" y="274320"/>
            <a:ext cx="3940118" cy="56138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eaLnBrk="1" hangingPunct="1">
              <a:defRPr sz="2395" b="1" i="0">
                <a:solidFill>
                  <a:srgbClr val="5C7BF9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SEALSQ at a Glance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310E97-9319-D750-81EF-7A214C80AC25}"/>
              </a:ext>
            </a:extLst>
          </p:cNvPr>
          <p:cNvSpPr/>
          <p:nvPr/>
        </p:nvSpPr>
        <p:spPr>
          <a:xfrm>
            <a:off x="7006591" y="1732826"/>
            <a:ext cx="5184981" cy="32776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B300CF-9A9F-1626-B57A-1B059A01B9FA}"/>
              </a:ext>
            </a:extLst>
          </p:cNvPr>
          <p:cNvSpPr/>
          <p:nvPr/>
        </p:nvSpPr>
        <p:spPr>
          <a:xfrm>
            <a:off x="7006591" y="3556786"/>
            <a:ext cx="5184981" cy="32776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Operators &amp; Service Providers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6B0A94-1BDF-6E96-6745-5CC19B439268}"/>
              </a:ext>
            </a:extLst>
          </p:cNvPr>
          <p:cNvSpPr/>
          <p:nvPr/>
        </p:nvSpPr>
        <p:spPr>
          <a:xfrm>
            <a:off x="7002071" y="5155510"/>
            <a:ext cx="5184981" cy="32776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Brands</a:t>
            </a: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1FBD2721-6978-8C65-61CA-8027078CDFA9}"/>
              </a:ext>
            </a:extLst>
          </p:cNvPr>
          <p:cNvSpPr txBox="1"/>
          <p:nvPr/>
        </p:nvSpPr>
        <p:spPr>
          <a:xfrm>
            <a:off x="429768" y="4128808"/>
            <a:ext cx="6371082" cy="1962546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179151" marR="3081" lvl="0" indent="-18288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Full</a:t>
            </a:r>
            <a:r>
              <a:rPr kumimoji="0" lang="en-US" sz="1600" b="0" i="0" u="none" strike="noStrike" kern="1200" cap="none" spc="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ange</a:t>
            </a:r>
            <a:r>
              <a:rPr kumimoji="0" lang="en-US" sz="1600" b="0" i="0" u="none" strike="noStrike" kern="1200" cap="none" spc="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of</a:t>
            </a:r>
            <a:r>
              <a:rPr kumimoji="0" lang="en-US" sz="1600" b="0" i="0" u="none" strike="noStrike" kern="1200" cap="none" spc="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FIPS</a:t>
            </a:r>
            <a:r>
              <a:rPr kumimoji="0" lang="en-US" sz="1600" b="0" i="0" u="none" strike="noStrike" kern="1200" cap="none" spc="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&amp;</a:t>
            </a:r>
            <a:r>
              <a:rPr kumimoji="0" lang="en-US" sz="1600" b="0" i="0" u="none" strike="noStrike" kern="1200" cap="none" spc="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Common</a:t>
            </a:r>
            <a:r>
              <a:rPr kumimoji="0" lang="en-US" sz="1600" b="0" i="0" u="none" strike="noStrike" kern="1200" cap="none" spc="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Criteria</a:t>
            </a:r>
            <a:r>
              <a:rPr kumimoji="0" lang="en-US" sz="1600" b="0" i="0" u="none" strike="noStrike" kern="1200" cap="none" spc="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Certified</a:t>
            </a:r>
            <a:r>
              <a:rPr kumimoji="0" lang="en-US" sz="1600" b="0" i="0" u="none" strike="noStrike" kern="1200" cap="none" spc="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Secure</a:t>
            </a:r>
            <a:r>
              <a:rPr kumimoji="0" lang="en-US" sz="1600" b="0" i="0" u="none" strike="noStrike" kern="1200" cap="none" spc="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microcontrollers.</a:t>
            </a:r>
          </a:p>
          <a:p>
            <a:pPr marL="179151" marR="3081" lvl="0" indent="-18288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</a:t>
            </a:r>
            <a:r>
              <a:rPr kumimoji="0" lang="en-US" sz="1600" b="0" i="0" u="none" strike="noStrike" kern="1200" cap="none" spc="1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managed</a:t>
            </a:r>
            <a:r>
              <a:rPr kumimoji="0" lang="en-US" sz="1600" b="0" i="0" u="none" strike="noStrike" kern="1200" cap="none" spc="18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PKI-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aaS</a:t>
            </a:r>
            <a:r>
              <a:rPr kumimoji="0" lang="en-US" sz="1600" b="0" i="0" u="none" strike="noStrike" kern="1200" cap="none" spc="18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platform</a:t>
            </a:r>
            <a:r>
              <a:rPr kumimoji="0" lang="en-US" sz="1600" b="0" i="0" u="none" strike="noStrike" kern="1200" cap="none" spc="1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combined</a:t>
            </a:r>
            <a:r>
              <a:rPr kumimoji="0" lang="en-US" sz="1600" b="0" i="0" u="none" strike="noStrike" kern="1200" cap="none" spc="18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with</a:t>
            </a:r>
            <a:r>
              <a:rPr kumimoji="0" lang="en-US" sz="1600" b="0" i="0" u="none" strike="noStrike" kern="1200" cap="none" spc="18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trusted</a:t>
            </a:r>
            <a:r>
              <a:rPr kumimoji="0" lang="en-US" sz="1600" b="0" i="0" u="none" strike="noStrike" kern="1200" cap="none" spc="1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hardware</a:t>
            </a:r>
            <a:r>
              <a:rPr kumimoji="0" lang="en-US" sz="1600" b="0" i="0" u="none" strike="noStrike" kern="1200" cap="none" spc="18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provisioning services.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179151" marR="3081" lvl="0" indent="-18288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European independent Root-of-Trust featuring a Matter PAI and WISUN accredited Root of Trust.</a:t>
            </a:r>
          </a:p>
          <a:p>
            <a:pPr marL="179151" marR="3081" lvl="0" indent="-18288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</a:t>
            </a:r>
            <a:r>
              <a:rPr kumimoji="0" lang="en-US" sz="16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cutting-edge</a:t>
            </a:r>
            <a:r>
              <a:rPr kumimoji="0" lang="en-US" sz="16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R&amp;D</a:t>
            </a:r>
            <a:r>
              <a:rPr kumimoji="0" lang="en-US" sz="16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roadmap</a:t>
            </a:r>
            <a:r>
              <a:rPr kumimoji="0" lang="en-US" sz="1600" b="0" i="0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to</a:t>
            </a:r>
            <a:r>
              <a:rPr kumimoji="0" lang="en-US" sz="1600" b="0" i="0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develop</a:t>
            </a:r>
            <a:r>
              <a:rPr kumimoji="0" lang="en-US" sz="1600" b="0" i="0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certified</a:t>
            </a:r>
            <a:r>
              <a:rPr kumimoji="0" lang="en-US" sz="1600" b="0" i="0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chips</a:t>
            </a:r>
            <a:r>
              <a:rPr kumimoji="0" lang="en-US" sz="1600" b="0" i="0" u="none" strike="noStrike" kern="1200" cap="none" spc="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running</a:t>
            </a:r>
            <a:r>
              <a:rPr kumimoji="0" lang="en-US" sz="1600" b="0" i="0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Post-</a:t>
            </a:r>
            <a:r>
              <a:rPr kumimoji="0" lang="en-US" sz="16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Quantum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algorithms</a:t>
            </a:r>
            <a:r>
              <a:rPr kumimoji="0" lang="en-US" sz="1600" b="0" i="0" u="none" strike="noStrike" kern="1200" cap="none" spc="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and</a:t>
            </a:r>
            <a:r>
              <a:rPr kumimoji="0" lang="en-US" sz="1600" b="0" i="0" u="none" strike="noStrike" kern="1200" cap="none" spc="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</a:t>
            </a:r>
            <a:r>
              <a:rPr kumimoji="0" 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Post</a:t>
            </a:r>
            <a:r>
              <a:rPr kumimoji="0" lang="en-US" sz="1600" b="0" i="0" u="none" strike="noStrike" kern="1200" cap="none" spc="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Quantum</a:t>
            </a:r>
            <a:r>
              <a:rPr kumimoji="0" lang="en-US" sz="1600" b="0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Root</a:t>
            </a:r>
            <a:r>
              <a:rPr kumimoji="0" lang="en-US" sz="1600" b="0" i="0" u="none" strike="noStrike" kern="1200" cap="none" spc="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of </a:t>
            </a:r>
            <a:r>
              <a:rPr kumimoji="0" lang="en-US" sz="1600" b="0" i="0" u="none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Trust.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ertification Mark – U.S. Cybersecurity Labeling Program for Smart Devices  | Federal Communications Commission">
            <a:extLst>
              <a:ext uri="{FF2B5EF4-FFF2-40B4-BE49-F238E27FC236}">
                <a16:creationId xmlns:a16="http://schemas.microsoft.com/office/drawing/2014/main" id="{F511997C-08D3-63AD-07D0-B114C5A6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1197" y="3219562"/>
            <a:ext cx="815542" cy="6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Why Should I Buy FIPS-Certified SSDs? - DIGISTOR">
            <a:extLst>
              <a:ext uri="{FF2B5EF4-FFF2-40B4-BE49-F238E27FC236}">
                <a16:creationId xmlns:a16="http://schemas.microsoft.com/office/drawing/2014/main" id="{1CE52C2F-D2FE-5105-CCF7-80CA9EC38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273" r="28190"/>
          <a:stretch/>
        </p:blipFill>
        <p:spPr bwMode="auto">
          <a:xfrm>
            <a:off x="3222020" y="3170624"/>
            <a:ext cx="883874" cy="79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E Marking for Medical Devices [Step-by-Step Guide]">
            <a:extLst>
              <a:ext uri="{FF2B5EF4-FFF2-40B4-BE49-F238E27FC236}">
                <a16:creationId xmlns:a16="http://schemas.microsoft.com/office/drawing/2014/main" id="{C81950E8-82DC-B2A6-FB11-5AEC7D0D1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4597" y="3244896"/>
            <a:ext cx="1053623" cy="65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ECE8FDB-6CB8-0A2C-3398-592F79FB2FDE}"/>
              </a:ext>
            </a:extLst>
          </p:cNvPr>
          <p:cNvSpPr txBox="1"/>
          <p:nvPr/>
        </p:nvSpPr>
        <p:spPr>
          <a:xfrm>
            <a:off x="8244505" y="1114880"/>
            <a:ext cx="3034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81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75321" algn="l"/>
                <a:tab pos="275705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Customer Benefits</a:t>
            </a:r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A52C5801-4029-BAF2-DE5E-785AADAC8FBB}"/>
              </a:ext>
            </a:extLst>
          </p:cNvPr>
          <p:cNvGraphicFramePr/>
          <p:nvPr/>
        </p:nvGraphicFramePr>
        <p:xfrm>
          <a:off x="358518" y="1247533"/>
          <a:ext cx="6371082" cy="222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875FA0F-903E-C65E-86EF-34669679F623}"/>
              </a:ext>
            </a:extLst>
          </p:cNvPr>
          <p:cNvSpPr txBox="1">
            <a:spLocks/>
          </p:cNvSpPr>
          <p:nvPr/>
        </p:nvSpPr>
        <p:spPr>
          <a:xfrm>
            <a:off x="44052" y="6447360"/>
            <a:ext cx="2742623" cy="364822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5544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65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0376B3-FF31-75F9-C91A-82FD41B3A7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EB752-1209-48B8-B421-2CE3AA70C8A0}" type="slidenum">
              <a:rPr kumimoji="0" lang="en-US" sz="72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36E31E-71C1-DE30-34FD-422BFAC6D1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" y="1117842"/>
            <a:ext cx="12191144" cy="5740158"/>
          </a:xfrm>
          <a:prstGeom prst="rect">
            <a:avLst/>
          </a:prstGeom>
        </p:spPr>
      </p:pic>
      <p:sp>
        <p:nvSpPr>
          <p:cNvPr id="4" name="object 18">
            <a:extLst>
              <a:ext uri="{FF2B5EF4-FFF2-40B4-BE49-F238E27FC236}">
                <a16:creationId xmlns:a16="http://schemas.microsoft.com/office/drawing/2014/main" id="{CF648C58-ED38-6CAF-7FFB-F09997A9E0E7}"/>
              </a:ext>
            </a:extLst>
          </p:cNvPr>
          <p:cNvSpPr txBox="1">
            <a:spLocks/>
          </p:cNvSpPr>
          <p:nvPr/>
        </p:nvSpPr>
        <p:spPr>
          <a:xfrm>
            <a:off x="429768" y="274320"/>
            <a:ext cx="9388602" cy="56138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eaLnBrk="1" hangingPunct="1">
              <a:defRPr sz="2395" b="1" i="0">
                <a:solidFill>
                  <a:srgbClr val="5C7BF9"/>
                </a:solidFill>
                <a:latin typeface="Roboto"/>
                <a:ea typeface="+mj-ea"/>
                <a:cs typeface="Roboto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Use Cases: Markets We Serve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33E0FD5-87DE-55CA-028B-A3060A647756}"/>
              </a:ext>
            </a:extLst>
          </p:cNvPr>
          <p:cNvSpPr txBox="1">
            <a:spLocks/>
          </p:cNvSpPr>
          <p:nvPr/>
        </p:nvSpPr>
        <p:spPr>
          <a:xfrm>
            <a:off x="44052" y="6447360"/>
            <a:ext cx="2742623" cy="364822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5544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060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150D8310-0F8F-4811-BCDC-D1C095366E0A}"/>
              </a:ext>
            </a:extLst>
          </p:cNvPr>
          <p:cNvGrpSpPr/>
          <p:nvPr/>
        </p:nvGrpSpPr>
        <p:grpSpPr>
          <a:xfrm>
            <a:off x="7787931" y="1275450"/>
            <a:ext cx="2632183" cy="415035"/>
            <a:chOff x="9143936" y="1672233"/>
            <a:chExt cx="2211570" cy="423884"/>
          </a:xfrm>
          <a:solidFill>
            <a:schemeClr val="accent3"/>
          </a:solidFill>
        </p:grpSpPr>
        <p:sp>
          <p:nvSpPr>
            <p:cNvPr id="22" name="Rectangle: Single Corner Snipped 21">
              <a:extLst>
                <a:ext uri="{FF2B5EF4-FFF2-40B4-BE49-F238E27FC236}">
                  <a16:creationId xmlns:a16="http://schemas.microsoft.com/office/drawing/2014/main" id="{9355420C-26D7-4493-A3D1-57EAAFC174F9}"/>
                </a:ext>
              </a:extLst>
            </p:cNvPr>
            <p:cNvSpPr/>
            <p:nvPr/>
          </p:nvSpPr>
          <p:spPr>
            <a:xfrm flipV="1">
              <a:off x="9143936" y="1672233"/>
              <a:ext cx="2211570" cy="423884"/>
            </a:xfrm>
            <a:prstGeom prst="snip1Rect">
              <a:avLst>
                <a:gd name="adj" fmla="val 11744"/>
              </a:avLst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97" name="TextBox 365">
              <a:extLst>
                <a:ext uri="{FF2B5EF4-FFF2-40B4-BE49-F238E27FC236}">
                  <a16:creationId xmlns:a16="http://schemas.microsoft.com/office/drawing/2014/main" id="{7229BF4A-4EC8-457C-BB47-C50FA78001C9}"/>
                </a:ext>
              </a:extLst>
            </p:cNvPr>
            <p:cNvSpPr txBox="1"/>
            <p:nvPr/>
          </p:nvSpPr>
          <p:spPr>
            <a:xfrm>
              <a:off x="9191105" y="1792971"/>
              <a:ext cx="1373155" cy="220038"/>
            </a:xfrm>
            <a:prstGeom prst="rect">
              <a:avLst/>
            </a:prstGeom>
            <a:grp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APPLICATIONS</a:t>
              </a:r>
            </a:p>
          </p:txBody>
        </p:sp>
      </p:grp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0BEAE702-E0EC-4AE3-AAF8-6C3D2F92D96B}"/>
              </a:ext>
            </a:extLst>
          </p:cNvPr>
          <p:cNvCxnSpPr>
            <a:cxnSpLocks/>
          </p:cNvCxnSpPr>
          <p:nvPr/>
        </p:nvCxnSpPr>
        <p:spPr bwMode="auto">
          <a:xfrm flipH="1">
            <a:off x="3537777" y="4938884"/>
            <a:ext cx="914400" cy="0"/>
          </a:xfrm>
          <a:prstGeom prst="line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2CF96872-975B-4D7C-B958-9776BAA29434}"/>
              </a:ext>
            </a:extLst>
          </p:cNvPr>
          <p:cNvCxnSpPr>
            <a:cxnSpLocks/>
          </p:cNvCxnSpPr>
          <p:nvPr/>
        </p:nvCxnSpPr>
        <p:spPr bwMode="auto">
          <a:xfrm flipH="1">
            <a:off x="3549136" y="6144604"/>
            <a:ext cx="914400" cy="0"/>
          </a:xfrm>
          <a:prstGeom prst="line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53D00242-5336-4B29-83E1-500F56708054}"/>
              </a:ext>
            </a:extLst>
          </p:cNvPr>
          <p:cNvCxnSpPr>
            <a:cxnSpLocks/>
          </p:cNvCxnSpPr>
          <p:nvPr/>
        </p:nvCxnSpPr>
        <p:spPr bwMode="auto">
          <a:xfrm flipH="1">
            <a:off x="3539045" y="3571512"/>
            <a:ext cx="914400" cy="1"/>
          </a:xfrm>
          <a:prstGeom prst="line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C2162B5-378C-4E09-A214-B980418616DC}"/>
              </a:ext>
            </a:extLst>
          </p:cNvPr>
          <p:cNvGrpSpPr/>
          <p:nvPr/>
        </p:nvGrpSpPr>
        <p:grpSpPr>
          <a:xfrm>
            <a:off x="4680756" y="4239066"/>
            <a:ext cx="5728088" cy="1312050"/>
            <a:chOff x="6528090" y="2726336"/>
            <a:chExt cx="6208945" cy="1004913"/>
          </a:xfrm>
        </p:grpSpPr>
        <p:sp>
          <p:nvSpPr>
            <p:cNvPr id="125" name="Shape">
              <a:extLst>
                <a:ext uri="{FF2B5EF4-FFF2-40B4-BE49-F238E27FC236}">
                  <a16:creationId xmlns:a16="http://schemas.microsoft.com/office/drawing/2014/main" id="{6E597DE0-422A-4CFE-B577-E65F54AFBE75}"/>
                </a:ext>
              </a:extLst>
            </p:cNvPr>
            <p:cNvSpPr/>
            <p:nvPr/>
          </p:nvSpPr>
          <p:spPr>
            <a:xfrm rot="16200000">
              <a:off x="7838937" y="1415808"/>
              <a:ext cx="1004594" cy="3626288"/>
            </a:xfrm>
            <a:prstGeom prst="round2SameRect">
              <a:avLst>
                <a:gd name="adj1" fmla="val 12525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Helvetica Neue Medium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40FA422-5AAB-4134-8841-EEFB824E60FD}"/>
                </a:ext>
              </a:extLst>
            </p:cNvPr>
            <p:cNvGrpSpPr/>
            <p:nvPr/>
          </p:nvGrpSpPr>
          <p:grpSpPr>
            <a:xfrm>
              <a:off x="6724281" y="2825426"/>
              <a:ext cx="2738337" cy="717284"/>
              <a:chOff x="6110057" y="1692171"/>
              <a:chExt cx="1716724" cy="736053"/>
            </a:xfrm>
          </p:grpSpPr>
          <p:sp>
            <p:nvSpPr>
              <p:cNvPr id="84" name="TextBox 372">
                <a:extLst>
                  <a:ext uri="{FF2B5EF4-FFF2-40B4-BE49-F238E27FC236}">
                    <a16:creationId xmlns:a16="http://schemas.microsoft.com/office/drawing/2014/main" id="{70183A51-E2B5-4282-8308-F6AAE5BC71D5}"/>
                  </a:ext>
                </a:extLst>
              </p:cNvPr>
              <p:cNvSpPr txBox="1"/>
              <p:nvPr/>
            </p:nvSpPr>
            <p:spPr>
              <a:xfrm>
                <a:off x="6110057" y="1896050"/>
                <a:ext cx="1716723" cy="532174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55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CC EAL4+ &amp; FIPS 140-3 Certified Secure Controller family with Embedded Firmware designed for IoT strong authentication &amp; secure com’ channel</a:t>
                </a:r>
              </a:p>
            </p:txBody>
          </p:sp>
          <p:sp>
            <p:nvSpPr>
              <p:cNvPr id="85" name="TextBox 373">
                <a:extLst>
                  <a:ext uri="{FF2B5EF4-FFF2-40B4-BE49-F238E27FC236}">
                    <a16:creationId xmlns:a16="http://schemas.microsoft.com/office/drawing/2014/main" id="{1EE4B6AC-AFA9-480A-9A7B-EFD1C6657446}"/>
                  </a:ext>
                </a:extLst>
              </p:cNvPr>
              <p:cNvSpPr txBox="1"/>
              <p:nvPr/>
            </p:nvSpPr>
            <p:spPr>
              <a:xfrm>
                <a:off x="6338565" y="1692171"/>
                <a:ext cx="1488216" cy="169329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55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VaultIC</a:t>
                </a: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 FAMILY</a:t>
                </a:r>
              </a:p>
            </p:txBody>
          </p:sp>
        </p:grpSp>
        <p:sp>
          <p:nvSpPr>
            <p:cNvPr id="98" name="Rectangle: Single Corner Snipped 97">
              <a:extLst>
                <a:ext uri="{FF2B5EF4-FFF2-40B4-BE49-F238E27FC236}">
                  <a16:creationId xmlns:a16="http://schemas.microsoft.com/office/drawing/2014/main" id="{72140664-E0D0-4A1A-989C-35AC6F634BB4}"/>
                </a:ext>
              </a:extLst>
            </p:cNvPr>
            <p:cNvSpPr/>
            <p:nvPr/>
          </p:nvSpPr>
          <p:spPr>
            <a:xfrm flipV="1">
              <a:off x="9896107" y="2726336"/>
              <a:ext cx="2840928" cy="1004136"/>
            </a:xfrm>
            <a:prstGeom prst="snip1Rect">
              <a:avLst>
                <a:gd name="adj" fmla="val 11744"/>
              </a:avLst>
            </a:prstGeom>
            <a:solidFill>
              <a:schemeClr val="accent3"/>
            </a:solidFill>
            <a:ln w="12700">
              <a:miter lim="400000"/>
            </a:ln>
            <a:effectLst>
              <a:outerShdw blurRad="190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99" name="TextBox 372">
              <a:extLst>
                <a:ext uri="{FF2B5EF4-FFF2-40B4-BE49-F238E27FC236}">
                  <a16:creationId xmlns:a16="http://schemas.microsoft.com/office/drawing/2014/main" id="{21844F0F-DEDB-44CA-BB8E-EB1154203E66}"/>
                </a:ext>
              </a:extLst>
            </p:cNvPr>
            <p:cNvSpPr txBox="1"/>
            <p:nvPr/>
          </p:nvSpPr>
          <p:spPr>
            <a:xfrm>
              <a:off x="10129512" y="3022014"/>
              <a:ext cx="2315981" cy="38895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171446" indent="-171446">
                <a:buFont typeface="Arial" panose="020B0604020202020204" pitchFamily="34" charset="0"/>
                <a:buChar char="•"/>
                <a:defRPr sz="1100">
                  <a:solidFill>
                    <a:schemeClr val="bg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3965" marR="0" lvl="0" indent="-103965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IoT Security</a:t>
              </a:r>
            </a:p>
            <a:p>
              <a:pPr marL="103965" marR="0" lvl="0" indent="-103965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Device to Device Auth.</a:t>
              </a:r>
            </a:p>
            <a:p>
              <a:pPr marL="103965" marR="0" lvl="0" indent="-103965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Device to Cloud Auth</a:t>
              </a: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.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810563-3B18-48D1-B2B0-1C3A20421B5B}"/>
                </a:ext>
              </a:extLst>
            </p:cNvPr>
            <p:cNvGrpSpPr/>
            <p:nvPr/>
          </p:nvGrpSpPr>
          <p:grpSpPr>
            <a:xfrm>
              <a:off x="6682397" y="2762686"/>
              <a:ext cx="362111" cy="259328"/>
              <a:chOff x="6682397" y="3144839"/>
              <a:chExt cx="362111" cy="259328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B98644A-BCDA-4007-A126-02687DF72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82397" y="3144839"/>
                <a:ext cx="362111" cy="259328"/>
              </a:xfrm>
              <a:prstGeom prst="ellipse">
                <a:avLst/>
              </a:prstGeom>
              <a:solidFill>
                <a:schemeClr val="tx2"/>
              </a:solidFill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ffectLst/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55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endParaRPr>
              </a:p>
            </p:txBody>
          </p: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CED233FB-C47F-4123-8BFC-D139C751BD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43666" y="3194603"/>
                <a:ext cx="222701" cy="162635"/>
              </a:xfrm>
              <a:prstGeom prst="rect">
                <a:avLst/>
              </a:prstGeom>
              <a:gradFill flip="none" rotWithShape="1">
                <a:gsLst>
                  <a:gs pos="0">
                    <a:srgbClr val="339AF0"/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miter lim="400000"/>
              </a:ln>
            </p:spPr>
          </p:pic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2F9F965-D2A1-4C59-A000-00C424F98B73}"/>
              </a:ext>
            </a:extLst>
          </p:cNvPr>
          <p:cNvGrpSpPr/>
          <p:nvPr/>
        </p:nvGrpSpPr>
        <p:grpSpPr>
          <a:xfrm>
            <a:off x="4672922" y="5730696"/>
            <a:ext cx="5727327" cy="856518"/>
            <a:chOff x="6529295" y="4879606"/>
            <a:chExt cx="6239592" cy="1004594"/>
          </a:xfrm>
          <a:solidFill>
            <a:schemeClr val="accent3"/>
          </a:solidFill>
        </p:grpSpPr>
        <p:sp>
          <p:nvSpPr>
            <p:cNvPr id="135" name="Shape">
              <a:extLst>
                <a:ext uri="{FF2B5EF4-FFF2-40B4-BE49-F238E27FC236}">
                  <a16:creationId xmlns:a16="http://schemas.microsoft.com/office/drawing/2014/main" id="{78637980-E4BB-4790-9E2B-E18B4058319E}"/>
                </a:ext>
              </a:extLst>
            </p:cNvPr>
            <p:cNvSpPr/>
            <p:nvPr/>
          </p:nvSpPr>
          <p:spPr>
            <a:xfrm rot="16200000">
              <a:off x="7853601" y="3555300"/>
              <a:ext cx="1004594" cy="3653206"/>
            </a:xfrm>
            <a:prstGeom prst="round2SameRect">
              <a:avLst>
                <a:gd name="adj1" fmla="val 12525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Helvetica Neue Medium"/>
              </a:endParaRPr>
            </a:p>
          </p:txBody>
        </p:sp>
        <p:sp>
          <p:nvSpPr>
            <p:cNvPr id="144" name="TextBox 373">
              <a:extLst>
                <a:ext uri="{FF2B5EF4-FFF2-40B4-BE49-F238E27FC236}">
                  <a16:creationId xmlns:a16="http://schemas.microsoft.com/office/drawing/2014/main" id="{DC0336A3-0BF0-427B-8F4D-FC7FD45A16F8}"/>
                </a:ext>
              </a:extLst>
            </p:cNvPr>
            <p:cNvSpPr txBox="1"/>
            <p:nvPr/>
          </p:nvSpPr>
          <p:spPr>
            <a:xfrm>
              <a:off x="7135741" y="4964873"/>
              <a:ext cx="2373845" cy="252690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SCR FAMILY</a:t>
              </a:r>
            </a:p>
          </p:txBody>
        </p:sp>
        <p:sp>
          <p:nvSpPr>
            <p:cNvPr id="145" name="TextBox 372">
              <a:extLst>
                <a:ext uri="{FF2B5EF4-FFF2-40B4-BE49-F238E27FC236}">
                  <a16:creationId xmlns:a16="http://schemas.microsoft.com/office/drawing/2014/main" id="{465428F9-661E-4341-B44B-5AD97379832F}"/>
                </a:ext>
              </a:extLst>
            </p:cNvPr>
            <p:cNvSpPr txBox="1"/>
            <p:nvPr/>
          </p:nvSpPr>
          <p:spPr>
            <a:xfrm>
              <a:off x="6733669" y="5317665"/>
              <a:ext cx="2969141" cy="43318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Full range of chips to build Smartcard readers</a:t>
              </a:r>
            </a:p>
          </p:txBody>
        </p:sp>
        <p:sp>
          <p:nvSpPr>
            <p:cNvPr id="139" name="Rectangle: Single Corner Snipped 138">
              <a:extLst>
                <a:ext uri="{FF2B5EF4-FFF2-40B4-BE49-F238E27FC236}">
                  <a16:creationId xmlns:a16="http://schemas.microsoft.com/office/drawing/2014/main" id="{1E4FF8D0-8929-4AFB-96B9-3F303F354CB9}"/>
                </a:ext>
              </a:extLst>
            </p:cNvPr>
            <p:cNvSpPr/>
            <p:nvPr/>
          </p:nvSpPr>
          <p:spPr>
            <a:xfrm flipV="1">
              <a:off x="9922919" y="4879606"/>
              <a:ext cx="2845968" cy="1004137"/>
            </a:xfrm>
            <a:prstGeom prst="snip1Rect">
              <a:avLst>
                <a:gd name="adj" fmla="val 11744"/>
              </a:avLst>
            </a:prstGeom>
            <a:grpFill/>
            <a:ln w="12700">
              <a:miter lim="400000"/>
            </a:ln>
            <a:effectLst>
              <a:outerShdw blurRad="190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42" name="Circle: Hollow 141">
              <a:extLst>
                <a:ext uri="{FF2B5EF4-FFF2-40B4-BE49-F238E27FC236}">
                  <a16:creationId xmlns:a16="http://schemas.microsoft.com/office/drawing/2014/main" id="{B8CBE55F-09E2-4D63-BAA1-EC1764820445}"/>
                </a:ext>
              </a:extLst>
            </p:cNvPr>
            <p:cNvSpPr/>
            <p:nvPr/>
          </p:nvSpPr>
          <p:spPr>
            <a:xfrm>
              <a:off x="6733668" y="4927644"/>
              <a:ext cx="338703" cy="364644"/>
            </a:xfrm>
            <a:prstGeom prst="donut">
              <a:avLst>
                <a:gd name="adj" fmla="val 27804"/>
              </a:avLst>
            </a:prstGeom>
            <a:solidFill>
              <a:schemeClr val="tx2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9F461562-0D1A-4FEF-85ED-CCC6E3702F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4880" y="5021084"/>
              <a:ext cx="193759" cy="193047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05" name="TextBox 372">
              <a:extLst>
                <a:ext uri="{FF2B5EF4-FFF2-40B4-BE49-F238E27FC236}">
                  <a16:creationId xmlns:a16="http://schemas.microsoft.com/office/drawing/2014/main" id="{D70F3F93-2B00-49D4-AB46-8766097AA087}"/>
                </a:ext>
              </a:extLst>
            </p:cNvPr>
            <p:cNvSpPr txBox="1"/>
            <p:nvPr/>
          </p:nvSpPr>
          <p:spPr>
            <a:xfrm>
              <a:off x="10157509" y="5102222"/>
              <a:ext cx="2327722" cy="595626"/>
            </a:xfrm>
            <a:prstGeom prst="rect">
              <a:avLst/>
            </a:prstGeom>
            <a:grp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171446" indent="-171446">
                <a:buFont typeface="Arial" panose="020B0604020202020204" pitchFamily="34" charset="0"/>
                <a:buChar char="•"/>
                <a:defRPr sz="1100">
                  <a:solidFill>
                    <a:schemeClr val="bg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03965" marR="0" lvl="0" indent="-103965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POS terminals</a:t>
              </a:r>
            </a:p>
            <a:p>
              <a:pPr marL="103965" marR="0" lvl="0" indent="-103965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Portable readers</a:t>
              </a:r>
            </a:p>
            <a:p>
              <a:pPr marL="103965" marR="0" lvl="0" indent="-103965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NFC enabled devices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84AF209-239B-45B5-A8EC-641B7991D788}"/>
              </a:ext>
            </a:extLst>
          </p:cNvPr>
          <p:cNvGrpSpPr/>
          <p:nvPr/>
        </p:nvGrpSpPr>
        <p:grpSpPr>
          <a:xfrm>
            <a:off x="4672922" y="3123283"/>
            <a:ext cx="5735926" cy="920532"/>
            <a:chOff x="6512404" y="1764146"/>
            <a:chExt cx="6223097" cy="893819"/>
          </a:xfrm>
        </p:grpSpPr>
        <p:sp>
          <p:nvSpPr>
            <p:cNvPr id="123" name="Shape">
              <a:extLst>
                <a:ext uri="{FF2B5EF4-FFF2-40B4-BE49-F238E27FC236}">
                  <a16:creationId xmlns:a16="http://schemas.microsoft.com/office/drawing/2014/main" id="{3D4C7283-9C0A-4134-BEB7-4B5622139595}"/>
                </a:ext>
              </a:extLst>
            </p:cNvPr>
            <p:cNvSpPr/>
            <p:nvPr/>
          </p:nvSpPr>
          <p:spPr>
            <a:xfrm rot="16200000">
              <a:off x="7880955" y="395595"/>
              <a:ext cx="892486" cy="3629587"/>
            </a:xfrm>
            <a:prstGeom prst="round2SameRect">
              <a:avLst>
                <a:gd name="adj1" fmla="val 12525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5C7CF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Helvetica Neue Medium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A7BFF53-5A32-46F0-B6D1-1024D9AB9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0808" y="1795068"/>
              <a:ext cx="333263" cy="299624"/>
            </a:xfrm>
            <a:prstGeom prst="ellipse">
              <a:avLst/>
            </a:prstGeom>
            <a:solidFill>
              <a:schemeClr val="tx2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E97E017-F666-4BB1-BFE7-4E9DCE4EFA44}"/>
                </a:ext>
              </a:extLst>
            </p:cNvPr>
            <p:cNvGrpSpPr/>
            <p:nvPr/>
          </p:nvGrpSpPr>
          <p:grpSpPr>
            <a:xfrm>
              <a:off x="6701639" y="1835394"/>
              <a:ext cx="3050710" cy="618951"/>
              <a:chOff x="6094222" y="1521922"/>
              <a:chExt cx="1836804" cy="516373"/>
            </a:xfrm>
          </p:grpSpPr>
          <p:sp>
            <p:nvSpPr>
              <p:cNvPr id="81" name="TextBox 364">
                <a:extLst>
                  <a:ext uri="{FF2B5EF4-FFF2-40B4-BE49-F238E27FC236}">
                    <a16:creationId xmlns:a16="http://schemas.microsoft.com/office/drawing/2014/main" id="{23D6E907-FC56-4A0A-B701-114E484B5980}"/>
                  </a:ext>
                </a:extLst>
              </p:cNvPr>
              <p:cNvSpPr txBox="1"/>
              <p:nvPr/>
            </p:nvSpPr>
            <p:spPr>
              <a:xfrm>
                <a:off x="6094222" y="1764045"/>
                <a:ext cx="1836804" cy="274250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55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CC EAL 5+ Certified Secure Controller family delivered with SDK for OS development</a:t>
                </a:r>
              </a:p>
            </p:txBody>
          </p:sp>
          <p:sp>
            <p:nvSpPr>
              <p:cNvPr id="82" name="TextBox 365">
                <a:extLst>
                  <a:ext uri="{FF2B5EF4-FFF2-40B4-BE49-F238E27FC236}">
                    <a16:creationId xmlns:a16="http://schemas.microsoft.com/office/drawing/2014/main" id="{C4A55B96-938D-49AB-9672-3BF18CF29498}"/>
                  </a:ext>
                </a:extLst>
              </p:cNvPr>
              <p:cNvSpPr txBox="1"/>
              <p:nvPr/>
            </p:nvSpPr>
            <p:spPr>
              <a:xfrm>
                <a:off x="6297060" y="1521922"/>
                <a:ext cx="1488216" cy="174523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55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MS600X FAMILY</a:t>
                </a:r>
              </a:p>
            </p:txBody>
          </p:sp>
        </p:grp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E2B43F2A-E19F-4BCD-B102-27D8E9998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3372" y="1830939"/>
              <a:ext cx="220073" cy="219264"/>
            </a:xfrm>
            <a:prstGeom prst="rect">
              <a:avLst/>
            </a:prstGeom>
          </p:spPr>
        </p:pic>
        <p:sp>
          <p:nvSpPr>
            <p:cNvPr id="146" name="Rectangle: Single Corner Snipped 145">
              <a:extLst>
                <a:ext uri="{FF2B5EF4-FFF2-40B4-BE49-F238E27FC236}">
                  <a16:creationId xmlns:a16="http://schemas.microsoft.com/office/drawing/2014/main" id="{BF6E5D7F-5F44-47EE-9EFB-E6A3F1F4F67D}"/>
                </a:ext>
              </a:extLst>
            </p:cNvPr>
            <p:cNvSpPr/>
            <p:nvPr/>
          </p:nvSpPr>
          <p:spPr>
            <a:xfrm flipV="1">
              <a:off x="9891988" y="1765478"/>
              <a:ext cx="2843513" cy="892487"/>
            </a:xfrm>
            <a:prstGeom prst="snip1Rect">
              <a:avLst>
                <a:gd name="adj" fmla="val 11744"/>
              </a:avLst>
            </a:prstGeom>
            <a:solidFill>
              <a:schemeClr val="accent3"/>
            </a:solidFill>
            <a:ln w="12700">
              <a:miter lim="400000"/>
            </a:ln>
            <a:effectLst>
              <a:outerShdw blurRad="190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49" name="TextBox 372">
              <a:extLst>
                <a:ext uri="{FF2B5EF4-FFF2-40B4-BE49-F238E27FC236}">
                  <a16:creationId xmlns:a16="http://schemas.microsoft.com/office/drawing/2014/main" id="{EC95FF9B-E2EA-4C09-8A9A-FD6BB03CE6CB}"/>
                </a:ext>
              </a:extLst>
            </p:cNvPr>
            <p:cNvSpPr txBox="1"/>
            <p:nvPr/>
          </p:nvSpPr>
          <p:spPr>
            <a:xfrm>
              <a:off x="10125602" y="1953511"/>
              <a:ext cx="2318088" cy="49309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38" marR="0" lvl="0" indent="-171438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Secure Storage</a:t>
              </a:r>
            </a:p>
            <a:p>
              <a:pPr marL="171438" marR="0" lvl="0" indent="-171438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Access Control</a:t>
              </a:r>
            </a:p>
            <a:p>
              <a:pPr marL="171438" marR="0" lvl="0" indent="-171438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Custom Application</a:t>
              </a: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D6BF8539-6A3E-4620-88F0-CCD4E02C236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429" y="2807125"/>
            <a:ext cx="2430644" cy="13672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723936A-B4EC-403E-B7EC-47ABFC8757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246" y="4174363"/>
            <a:ext cx="2109705" cy="11867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507D478-5882-4607-87BB-CBC4CE33C13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371" y="5483785"/>
            <a:ext cx="2324670" cy="13076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4D18F-FC0E-46C3-898F-E63CFD9C7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80" y="148234"/>
            <a:ext cx="10742520" cy="850189"/>
          </a:xfrm>
        </p:spPr>
        <p:txBody>
          <a:bodyPr/>
          <a:lstStyle/>
          <a:p>
            <a:r>
              <a:rPr lang="en-US" sz="3600" b="1" spc="-6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SEALSQ Semiconductor &amp; Embedded Software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6F53282-D146-4144-BCE2-D2B2EAB7AA87}"/>
              </a:ext>
            </a:extLst>
          </p:cNvPr>
          <p:cNvCxnSpPr>
            <a:cxnSpLocks/>
          </p:cNvCxnSpPr>
          <p:nvPr/>
        </p:nvCxnSpPr>
        <p:spPr bwMode="auto">
          <a:xfrm flipH="1">
            <a:off x="3544197" y="2394286"/>
            <a:ext cx="914400" cy="1"/>
          </a:xfrm>
          <a:prstGeom prst="line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24B2A08-7BB3-4F9A-8EDE-3DE1A5F08218}"/>
              </a:ext>
            </a:extLst>
          </p:cNvPr>
          <p:cNvGrpSpPr/>
          <p:nvPr/>
        </p:nvGrpSpPr>
        <p:grpSpPr>
          <a:xfrm>
            <a:off x="4657816" y="1844385"/>
            <a:ext cx="5751030" cy="1098159"/>
            <a:chOff x="6512405" y="1591672"/>
            <a:chExt cx="6148382" cy="1066290"/>
          </a:xfrm>
        </p:grpSpPr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D0CB3904-DBD9-4824-BCC8-2815FE6A00D5}"/>
                </a:ext>
              </a:extLst>
            </p:cNvPr>
            <p:cNvSpPr/>
            <p:nvPr/>
          </p:nvSpPr>
          <p:spPr>
            <a:xfrm rot="16200000">
              <a:off x="7768221" y="335856"/>
              <a:ext cx="1064960" cy="3576592"/>
            </a:xfrm>
            <a:prstGeom prst="round2SameRect">
              <a:avLst>
                <a:gd name="adj1" fmla="val 12525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0" cap="none" spc="0" normalizeH="0" baseline="0" noProof="0" dirty="0">
                <a:ln>
                  <a:noFill/>
                </a:ln>
                <a:solidFill>
                  <a:srgbClr val="5C7CFA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Helvetica Neue Medium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86AC97A-2DF0-4798-A9FD-C4B00388F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0808" y="1795068"/>
              <a:ext cx="333263" cy="299624"/>
            </a:xfrm>
            <a:prstGeom prst="ellipse">
              <a:avLst/>
            </a:prstGeom>
            <a:solidFill>
              <a:schemeClr val="tx2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4" tIns="45717" rIns="91434" bIns="4571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180A4AB-E2AC-4CA4-800A-0A8D681FB9E0}"/>
                </a:ext>
              </a:extLst>
            </p:cNvPr>
            <p:cNvGrpSpPr/>
            <p:nvPr/>
          </p:nvGrpSpPr>
          <p:grpSpPr>
            <a:xfrm>
              <a:off x="6701639" y="1712335"/>
              <a:ext cx="3019554" cy="783314"/>
              <a:chOff x="6094221" y="1419260"/>
              <a:chExt cx="1818045" cy="653496"/>
            </a:xfrm>
          </p:grpSpPr>
          <p:sp>
            <p:nvSpPr>
              <p:cNvPr id="50" name="TextBox 364">
                <a:extLst>
                  <a:ext uri="{FF2B5EF4-FFF2-40B4-BE49-F238E27FC236}">
                    <a16:creationId xmlns:a16="http://schemas.microsoft.com/office/drawing/2014/main" id="{39471918-7809-4948-BD00-D6F96A983933}"/>
                  </a:ext>
                </a:extLst>
              </p:cNvPr>
              <p:cNvSpPr txBox="1"/>
              <p:nvPr/>
            </p:nvSpPr>
            <p:spPr>
              <a:xfrm>
                <a:off x="6094221" y="1661382"/>
                <a:ext cx="1818045" cy="411374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55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CCEAL 5+ RISC V Q</a:t>
                </a:r>
                <a:r>
                  <a:rPr kumimoji="0" lang="en-US" sz="11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uantum</a:t>
                </a: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 Resistant Hardware platform with an </a:t>
                </a: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optional TPM Stack firmware</a:t>
                </a:r>
              </a:p>
            </p:txBody>
          </p:sp>
          <p:sp>
            <p:nvSpPr>
              <p:cNvPr id="51" name="TextBox 365">
                <a:extLst>
                  <a:ext uri="{FF2B5EF4-FFF2-40B4-BE49-F238E27FC236}">
                    <a16:creationId xmlns:a16="http://schemas.microsoft.com/office/drawing/2014/main" id="{950A365E-2EE5-4721-88A6-CDD1E6361F7F}"/>
                  </a:ext>
                </a:extLst>
              </p:cNvPr>
              <p:cNvSpPr txBox="1"/>
              <p:nvPr/>
            </p:nvSpPr>
            <p:spPr>
              <a:xfrm>
                <a:off x="6297060" y="1419260"/>
                <a:ext cx="1488216" cy="174523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55449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rPr>
                  <a:t>Post Quantum Chips</a:t>
                </a:r>
              </a:p>
            </p:txBody>
          </p:sp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EDC1D2D-2861-4021-AB13-4AE09682E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3372" y="1707876"/>
              <a:ext cx="220073" cy="219264"/>
            </a:xfrm>
            <a:prstGeom prst="rect">
              <a:avLst/>
            </a:prstGeom>
          </p:spPr>
        </p:pic>
        <p:sp>
          <p:nvSpPr>
            <p:cNvPr id="48" name="Rectangle: Single Corner Snipped 47">
              <a:extLst>
                <a:ext uri="{FF2B5EF4-FFF2-40B4-BE49-F238E27FC236}">
                  <a16:creationId xmlns:a16="http://schemas.microsoft.com/office/drawing/2014/main" id="{D7340755-2999-47CF-8D6E-DB19810B2609}"/>
                </a:ext>
              </a:extLst>
            </p:cNvPr>
            <p:cNvSpPr/>
            <p:nvPr/>
          </p:nvSpPr>
          <p:spPr>
            <a:xfrm flipV="1">
              <a:off x="9858791" y="1593001"/>
              <a:ext cx="2801996" cy="1064961"/>
            </a:xfrm>
            <a:prstGeom prst="snip1Rect">
              <a:avLst>
                <a:gd name="adj" fmla="val 11744"/>
              </a:avLst>
            </a:prstGeom>
            <a:solidFill>
              <a:schemeClr val="accent3"/>
            </a:solidFill>
            <a:ln w="12700">
              <a:miter lim="400000"/>
            </a:ln>
            <a:effectLst>
              <a:outerShdw blurRad="1905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49" name="TextBox 372">
              <a:extLst>
                <a:ext uri="{FF2B5EF4-FFF2-40B4-BE49-F238E27FC236}">
                  <a16:creationId xmlns:a16="http://schemas.microsoft.com/office/drawing/2014/main" id="{6881117F-A3CF-4629-A601-C27D8F780025}"/>
                </a:ext>
              </a:extLst>
            </p:cNvPr>
            <p:cNvSpPr txBox="1"/>
            <p:nvPr/>
          </p:nvSpPr>
          <p:spPr>
            <a:xfrm>
              <a:off x="10063905" y="1801302"/>
              <a:ext cx="2464197" cy="657458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38" marR="0" lvl="0" indent="-171438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Secure Storage</a:t>
              </a:r>
            </a:p>
            <a:p>
              <a:pPr marL="171438" marR="0" lvl="0" indent="-171438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Access Control</a:t>
              </a:r>
            </a:p>
            <a:p>
              <a:pPr marL="171438" marR="0" lvl="0" indent="-171438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Custom Application</a:t>
              </a:r>
            </a:p>
            <a:p>
              <a:pPr marL="171438" marR="0" lvl="0" indent="-171438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TPM: PC, Tablets, Industrial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D6A2927-B271-45AF-9BC9-6EAD6C95300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71558">
            <a:off x="943376" y="1591936"/>
            <a:ext cx="2176107" cy="137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7675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8EB752-1209-48B8-B421-2CE3AA70C8A0}" type="slidenum">
              <a:rPr kumimoji="0" lang="en-US" sz="72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728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57162" y="1839528"/>
            <a:ext cx="5422091" cy="214156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latin typeface="+mj-lt"/>
              </a:rPr>
              <a:t>In 2024, NIST finalized the selection of several quantum-resistant cryptographic algorithms to be used as standards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600" dirty="0">
                <a:latin typeface="+mj-lt"/>
              </a:rPr>
              <a:t>    </a:t>
            </a:r>
            <a:r>
              <a:rPr lang="en-US" sz="1400" i="1" dirty="0">
                <a:latin typeface="+mj-lt"/>
              </a:rPr>
              <a:t>(for instance, Crystals-</a:t>
            </a:r>
            <a:r>
              <a:rPr lang="en-US" sz="1400" i="1" dirty="0" err="1">
                <a:latin typeface="+mj-lt"/>
              </a:rPr>
              <a:t>Kyber</a:t>
            </a:r>
            <a:r>
              <a:rPr lang="en-US" sz="1400" i="1" dirty="0">
                <a:latin typeface="+mj-lt"/>
              </a:rPr>
              <a:t> or Crystals-</a:t>
            </a:r>
            <a:r>
              <a:rPr lang="en-US" sz="1400" i="1" dirty="0" err="1">
                <a:latin typeface="+mj-lt"/>
              </a:rPr>
              <a:t>Dilithium</a:t>
            </a:r>
            <a:r>
              <a:rPr lang="en-US" sz="1400" i="1" dirty="0">
                <a:latin typeface="+mj-lt"/>
              </a:rPr>
              <a:t>) </a:t>
            </a:r>
            <a:endParaRPr lang="en-US" i="1" dirty="0"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3101" y="145799"/>
            <a:ext cx="10742520" cy="850189"/>
          </a:xfrm>
        </p:spPr>
        <p:txBody>
          <a:bodyPr/>
          <a:lstStyle/>
          <a:p>
            <a:r>
              <a:rPr lang="en-US" sz="3600" b="1" spc="-6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SEALSQ Quantum Resistant Trust Services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AC92B5-6DF9-53EC-6E82-9A100A8F64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44"/>
          <a:stretch/>
        </p:blipFill>
        <p:spPr>
          <a:xfrm>
            <a:off x="0" y="1663200"/>
            <a:ext cx="5817600" cy="4424400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3951B045-26D8-813A-7841-0464BBA59671}"/>
              </a:ext>
            </a:extLst>
          </p:cNvPr>
          <p:cNvSpPr txBox="1">
            <a:spLocks/>
          </p:cNvSpPr>
          <p:nvPr/>
        </p:nvSpPr>
        <p:spPr>
          <a:xfrm>
            <a:off x="6257162" y="3328309"/>
            <a:ext cx="5422091" cy="23753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07935" indent="-207935" eaLnBrk="1" hangingPunct="1">
              <a:buFontTx/>
              <a:buBlip>
                <a:blip r:embed="rId3"/>
              </a:buBlip>
              <a:defRPr sz="1940" b="0"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277246" eaLnBrk="1" hangingPunct="1">
              <a:defRPr sz="1213">
                <a:latin typeface="+mn-lt"/>
                <a:ea typeface="+mn-ea"/>
                <a:cs typeface="+mn-cs"/>
              </a:defRPr>
            </a:lvl2pPr>
            <a:lvl3pPr marL="554492" eaLnBrk="1" hangingPunct="1">
              <a:defRPr sz="970">
                <a:latin typeface="+mn-lt"/>
                <a:ea typeface="+mn-ea"/>
                <a:cs typeface="+mn-cs"/>
              </a:defRPr>
            </a:lvl3pPr>
            <a:lvl4pPr marL="831738" eaLnBrk="1" hangingPunct="1">
              <a:defRPr>
                <a:latin typeface="+mn-lt"/>
                <a:ea typeface="+mn-ea"/>
                <a:cs typeface="+mn-cs"/>
              </a:defRPr>
            </a:lvl4pPr>
            <a:lvl5pPr marL="1108984" eaLnBrk="1" hangingPunct="1">
              <a:defRPr>
                <a:latin typeface="+mn-lt"/>
                <a:ea typeface="+mn-ea"/>
                <a:cs typeface="+mn-cs"/>
              </a:defRPr>
            </a:lvl5pPr>
            <a:lvl6pPr marL="1386230" eaLnBrk="1" hangingPunct="1">
              <a:defRPr>
                <a:latin typeface="+mn-lt"/>
                <a:ea typeface="+mn-ea"/>
                <a:cs typeface="+mn-cs"/>
              </a:defRPr>
            </a:lvl6pPr>
            <a:lvl7pPr marL="1663476" eaLnBrk="1" hangingPunct="1">
              <a:defRPr>
                <a:latin typeface="+mn-lt"/>
                <a:ea typeface="+mn-ea"/>
                <a:cs typeface="+mn-cs"/>
              </a:defRPr>
            </a:lvl7pPr>
            <a:lvl8pPr marL="1940723" eaLnBrk="1" hangingPunct="1">
              <a:defRPr>
                <a:latin typeface="+mn-lt"/>
                <a:ea typeface="+mn-ea"/>
                <a:cs typeface="+mn-cs"/>
              </a:defRPr>
            </a:lvl8pPr>
            <a:lvl9pPr marL="2217969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4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/>
              <a:ea typeface="Roboto Medium" panose="02000000000000000000" pitchFamily="2" charset="0"/>
              <a:cs typeface="+mn-cs"/>
            </a:endParaRPr>
          </a:p>
          <a:p>
            <a:pPr marL="207935" marR="0" lvl="0" indent="-207935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Roboto Medium" panose="02000000000000000000" pitchFamily="2" charset="0"/>
                <a:cs typeface="+mn-cs"/>
              </a:rPr>
              <a:t>SEALSQ has developed a Quantum Root-of-Trust and is…</a:t>
            </a:r>
          </a:p>
          <a:p>
            <a:pPr marL="562996" marR="0" lvl="1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Using these cutting-edge algorithms within its PKI services.</a:t>
            </a:r>
          </a:p>
          <a:p>
            <a:pPr marL="562996" marR="0" lvl="1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Can operate seamlessly on classical hardware, ensuring compatibility with current devices and systems</a:t>
            </a:r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434E9245-A943-D7FF-7302-21A2109F8D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815" y="4244219"/>
            <a:ext cx="2664000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8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BF4D20-EE19-D428-49BA-72BA73058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89FC58-FB89-6AEC-8E87-0C6483259E10}"/>
              </a:ext>
            </a:extLst>
          </p:cNvPr>
          <p:cNvGraphicFramePr>
            <a:graphicFrameLocks noGrp="1"/>
          </p:cNvGraphicFramePr>
          <p:nvPr/>
        </p:nvGraphicFramePr>
        <p:xfrm>
          <a:off x="4100603" y="1115953"/>
          <a:ext cx="3956209" cy="574204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956209">
                  <a:extLst>
                    <a:ext uri="{9D8B030D-6E8A-4147-A177-3AD203B41FA5}">
                      <a16:colId xmlns:a16="http://schemas.microsoft.com/office/drawing/2014/main" val="2713039502"/>
                    </a:ext>
                  </a:extLst>
                </a:gridCol>
              </a:tblGrid>
              <a:tr h="5742047">
                <a:tc>
                  <a:txBody>
                    <a:bodyPr/>
                    <a:lstStyle/>
                    <a:p>
                      <a:pPr marR="0" lvl="1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n-US" sz="3200" b="1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ptos" panose="020B0004020202020204" pitchFamily="34" charset="0"/>
                      </a:endParaRP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316018"/>
                  </a:ext>
                </a:extLst>
              </a:tr>
            </a:tbl>
          </a:graphicData>
        </a:graphic>
      </p:graphicFrame>
      <p:sp>
        <p:nvSpPr>
          <p:cNvPr id="2" name="object 18">
            <a:extLst>
              <a:ext uri="{FF2B5EF4-FFF2-40B4-BE49-F238E27FC236}">
                <a16:creationId xmlns:a16="http://schemas.microsoft.com/office/drawing/2014/main" id="{5408ED76-E486-4445-2431-1DC6612A35E5}"/>
              </a:ext>
            </a:extLst>
          </p:cNvPr>
          <p:cNvSpPr txBox="1">
            <a:spLocks/>
          </p:cNvSpPr>
          <p:nvPr/>
        </p:nvSpPr>
        <p:spPr>
          <a:xfrm>
            <a:off x="429768" y="274320"/>
            <a:ext cx="11268948" cy="56138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eaLnBrk="1" hangingPunct="1">
              <a:defRPr sz="5003" b="0" i="0">
                <a:solidFill>
                  <a:srgbClr val="202329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Value Proposition &amp; Key Differentiators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2B91E7-E4B4-138A-93E7-A69A9A04E541}"/>
              </a:ext>
            </a:extLst>
          </p:cNvPr>
          <p:cNvSpPr txBox="1"/>
          <p:nvPr/>
        </p:nvSpPr>
        <p:spPr>
          <a:xfrm>
            <a:off x="765565" y="2125105"/>
            <a:ext cx="3164208" cy="1752532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Quantum-resistant chips in 2025, and post-quantum algorithms already running for PKI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D408BC-7AF8-47E9-9756-18D306C58044}"/>
              </a:ext>
            </a:extLst>
          </p:cNvPr>
          <p:cNvSpPr/>
          <p:nvPr/>
        </p:nvSpPr>
        <p:spPr>
          <a:xfrm>
            <a:off x="764801" y="1591949"/>
            <a:ext cx="3070009" cy="4384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Post-Quantum Technology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0E97BF-A631-CD3D-D92E-E6920C61AD9A}"/>
              </a:ext>
            </a:extLst>
          </p:cNvPr>
          <p:cNvSpPr txBox="1"/>
          <p:nvPr/>
        </p:nvSpPr>
        <p:spPr>
          <a:xfrm>
            <a:off x="765565" y="4473825"/>
            <a:ext cx="3164208" cy="1752532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Swiss-based Quantum Root of Trust, accredited by numerous industry ecosystems or standards such as WebTrust, Matter, GSMA and Wi-SUN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F75F7E-949F-39DD-4781-66579E8B7E24}"/>
              </a:ext>
            </a:extLst>
          </p:cNvPr>
          <p:cNvSpPr/>
          <p:nvPr/>
        </p:nvSpPr>
        <p:spPr>
          <a:xfrm>
            <a:off x="764801" y="3956498"/>
            <a:ext cx="3070009" cy="4384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Quantum Root-of-Trust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405008-723D-DC9C-9154-F0C77D105609}"/>
              </a:ext>
            </a:extLst>
          </p:cNvPr>
          <p:cNvSpPr txBox="1"/>
          <p:nvPr/>
        </p:nvSpPr>
        <p:spPr>
          <a:xfrm>
            <a:off x="8705112" y="2125105"/>
            <a:ext cx="2918298" cy="1752532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SEALSQ can design and deliver tailor-made quantum resistant security chips to meet specific performance and security needs of large clients.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597BEE3-A4D2-BBF4-79AC-A2AB5CD347FA}"/>
              </a:ext>
            </a:extLst>
          </p:cNvPr>
          <p:cNvSpPr/>
          <p:nvPr/>
        </p:nvSpPr>
        <p:spPr>
          <a:xfrm>
            <a:off x="8705112" y="1591949"/>
            <a:ext cx="2918298" cy="4384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Customization / ASICS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6E0315-1066-E733-1C6A-B81EBF21D50E}"/>
              </a:ext>
            </a:extLst>
          </p:cNvPr>
          <p:cNvSpPr txBox="1"/>
          <p:nvPr/>
        </p:nvSpPr>
        <p:spPr>
          <a:xfrm>
            <a:off x="8705112" y="4473825"/>
            <a:ext cx="2918298" cy="1752532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Cost-efficient, flexible business model focusing on the core profit area of the value chain (semiconductor design &amp; trust services).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EE817B-4D93-3EE4-667B-EAF54E919D3A}"/>
              </a:ext>
            </a:extLst>
          </p:cNvPr>
          <p:cNvSpPr/>
          <p:nvPr/>
        </p:nvSpPr>
        <p:spPr>
          <a:xfrm>
            <a:off x="8705112" y="3956498"/>
            <a:ext cx="2918298" cy="4384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Fabless</a:t>
            </a:r>
          </a:p>
        </p:txBody>
      </p:sp>
      <p:pic>
        <p:nvPicPr>
          <p:cNvPr id="31" name="Graphic 30" descr="Checkbox Checked with solid fill">
            <a:extLst>
              <a:ext uri="{FF2B5EF4-FFF2-40B4-BE49-F238E27FC236}">
                <a16:creationId xmlns:a16="http://schemas.microsoft.com/office/drawing/2014/main" id="{722BC423-42A8-675B-82E0-FBB950481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7897" y="1554024"/>
            <a:ext cx="561385" cy="56138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E812CE5-EC1D-C634-BBEE-56A6ED668ED9}"/>
              </a:ext>
            </a:extLst>
          </p:cNvPr>
          <p:cNvSpPr txBox="1"/>
          <p:nvPr/>
        </p:nvSpPr>
        <p:spPr>
          <a:xfrm>
            <a:off x="4690744" y="2125105"/>
            <a:ext cx="3182617" cy="1752532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We focus only on security, unlike our biggest hardware competitors who specialize in a broad range of embedded components.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31265F-5FE6-387C-781B-5462DBD03CC6}"/>
              </a:ext>
            </a:extLst>
          </p:cNvPr>
          <p:cNvSpPr/>
          <p:nvPr/>
        </p:nvSpPr>
        <p:spPr>
          <a:xfrm>
            <a:off x="4690744" y="1591949"/>
            <a:ext cx="3182617" cy="4384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Digital Security PURE Player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D89EBB-2021-6911-5854-66D04F649E77}"/>
              </a:ext>
            </a:extLst>
          </p:cNvPr>
          <p:cNvSpPr txBox="1"/>
          <p:nvPr/>
        </p:nvSpPr>
        <p:spPr>
          <a:xfrm>
            <a:off x="4690744" y="4473825"/>
            <a:ext cx="3182617" cy="1752532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The only market player integrating all aspects of a connected device’s security from the Root-of-Trust to the Secure Elements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CC6EDB2-5FDE-45A3-CBE0-1F4343F349C8}"/>
              </a:ext>
            </a:extLst>
          </p:cNvPr>
          <p:cNvSpPr/>
          <p:nvPr/>
        </p:nvSpPr>
        <p:spPr>
          <a:xfrm>
            <a:off x="4690744" y="3956498"/>
            <a:ext cx="3182617" cy="43846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Digital Security FULL Player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C542FD1-48BB-8F55-62FA-BE0CF5FCD9FA}"/>
              </a:ext>
            </a:extLst>
          </p:cNvPr>
          <p:cNvCxnSpPr>
            <a:cxnSpLocks/>
          </p:cNvCxnSpPr>
          <p:nvPr/>
        </p:nvCxnSpPr>
        <p:spPr>
          <a:xfrm>
            <a:off x="618545" y="1975805"/>
            <a:ext cx="321626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phic 41" descr="Checkbox Checked with solid fill">
            <a:extLst>
              <a:ext uri="{FF2B5EF4-FFF2-40B4-BE49-F238E27FC236}">
                <a16:creationId xmlns:a16="http://schemas.microsoft.com/office/drawing/2014/main" id="{6DD642B7-5457-1945-D6ED-13E01ED63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581" y="3912440"/>
            <a:ext cx="561385" cy="56138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104459E-94DD-793B-58A1-7A3B1DB0A840}"/>
              </a:ext>
            </a:extLst>
          </p:cNvPr>
          <p:cNvCxnSpPr>
            <a:cxnSpLocks/>
          </p:cNvCxnSpPr>
          <p:nvPr/>
        </p:nvCxnSpPr>
        <p:spPr>
          <a:xfrm>
            <a:off x="638229" y="4334221"/>
            <a:ext cx="3216265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Graphic 43" descr="Checkbox Checked with solid fill">
            <a:extLst>
              <a:ext uri="{FF2B5EF4-FFF2-40B4-BE49-F238E27FC236}">
                <a16:creationId xmlns:a16="http://schemas.microsoft.com/office/drawing/2014/main" id="{4528F8CB-7B1D-1CC2-DBE2-D54EBB78A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6127" y="1554024"/>
            <a:ext cx="561385" cy="561385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C3F5633-8B10-B45C-FC5A-663E34075810}"/>
              </a:ext>
            </a:extLst>
          </p:cNvPr>
          <p:cNvCxnSpPr>
            <a:cxnSpLocks/>
          </p:cNvCxnSpPr>
          <p:nvPr/>
        </p:nvCxnSpPr>
        <p:spPr>
          <a:xfrm>
            <a:off x="4526775" y="1975805"/>
            <a:ext cx="321626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Graphic 45" descr="Checkbox Checked with solid fill">
            <a:extLst>
              <a:ext uri="{FF2B5EF4-FFF2-40B4-BE49-F238E27FC236}">
                <a16:creationId xmlns:a16="http://schemas.microsoft.com/office/drawing/2014/main" id="{5A22A5B0-20F7-A9E6-64AB-D112045296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5811" y="3912440"/>
            <a:ext cx="561385" cy="561385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56475C7-3777-F8EE-EDDB-0DDA3396F4A7}"/>
              </a:ext>
            </a:extLst>
          </p:cNvPr>
          <p:cNvCxnSpPr>
            <a:cxnSpLocks/>
          </p:cNvCxnSpPr>
          <p:nvPr/>
        </p:nvCxnSpPr>
        <p:spPr>
          <a:xfrm>
            <a:off x="4546459" y="4334221"/>
            <a:ext cx="3216265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Graphic 47" descr="Checkbox Checked with solid fill">
            <a:extLst>
              <a:ext uri="{FF2B5EF4-FFF2-40B4-BE49-F238E27FC236}">
                <a16:creationId xmlns:a16="http://schemas.microsoft.com/office/drawing/2014/main" id="{39378372-C74B-3B34-0891-FC720393A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03634" y="1554024"/>
            <a:ext cx="561385" cy="561385"/>
          </a:xfrm>
          <a:prstGeom prst="rect">
            <a:avLst/>
          </a:prstGeom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F966560-E6A7-8D66-FF22-3A06BE48D7FE}"/>
              </a:ext>
            </a:extLst>
          </p:cNvPr>
          <p:cNvCxnSpPr>
            <a:cxnSpLocks/>
          </p:cNvCxnSpPr>
          <p:nvPr/>
        </p:nvCxnSpPr>
        <p:spPr>
          <a:xfrm>
            <a:off x="8534282" y="1975805"/>
            <a:ext cx="3216265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Graphic 49" descr="Checkbox Checked with solid fill">
            <a:extLst>
              <a:ext uri="{FF2B5EF4-FFF2-40B4-BE49-F238E27FC236}">
                <a16:creationId xmlns:a16="http://schemas.microsoft.com/office/drawing/2014/main" id="{76CA6FD6-C5AD-749A-7CC9-ABB60FE671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23318" y="3912440"/>
            <a:ext cx="561385" cy="561385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626D092-CB86-3E7F-8CF8-868783584505}"/>
              </a:ext>
            </a:extLst>
          </p:cNvPr>
          <p:cNvCxnSpPr>
            <a:cxnSpLocks/>
          </p:cNvCxnSpPr>
          <p:nvPr/>
        </p:nvCxnSpPr>
        <p:spPr>
          <a:xfrm>
            <a:off x="8553966" y="4334221"/>
            <a:ext cx="3216265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8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71C14-DC08-D81A-6258-FD17A91E3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675E1E24-C4C7-29FB-B6E9-21D0100A88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FAB54-BF8F-4CDA-AAB7-8C04D980E701}" type="slidenum">
              <a:rPr kumimoji="0" lang="fr-FR" sz="728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728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04B9A-AABB-ED0D-04D9-C223C1171546}"/>
              </a:ext>
            </a:extLst>
          </p:cNvPr>
          <p:cNvSpPr/>
          <p:nvPr/>
        </p:nvSpPr>
        <p:spPr>
          <a:xfrm>
            <a:off x="266751" y="914921"/>
            <a:ext cx="11763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9AF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Avenir Book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E41FED-CBED-60B6-2392-5B0C3613894E}"/>
              </a:ext>
            </a:extLst>
          </p:cNvPr>
          <p:cNvSpPr txBox="1"/>
          <p:nvPr/>
        </p:nvSpPr>
        <p:spPr>
          <a:xfrm>
            <a:off x="10298995" y="3527369"/>
            <a:ext cx="1787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Hardware with certified Lab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(TPM, SE)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C0ED95-AC96-A764-2551-440A75EE61FC}"/>
              </a:ext>
            </a:extLst>
          </p:cNvPr>
          <p:cNvSpPr txBox="1"/>
          <p:nvPr/>
        </p:nvSpPr>
        <p:spPr>
          <a:xfrm>
            <a:off x="0" y="3302874"/>
            <a:ext cx="2006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IP, Software Security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(Trust Zone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&amp; TEE)</a:t>
            </a:r>
          </a:p>
        </p:txBody>
      </p:sp>
      <p:pic>
        <p:nvPicPr>
          <p:cNvPr id="22" name="Picture 2" descr="openssl SVG Vector Logos - Vector Logo Zone">
            <a:extLst>
              <a:ext uri="{FF2B5EF4-FFF2-40B4-BE49-F238E27FC236}">
                <a16:creationId xmlns:a16="http://schemas.microsoft.com/office/drawing/2014/main" id="{48CE6AB0-C59F-DF9C-FFDA-11267BB59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276" y="2719815"/>
            <a:ext cx="1188040" cy="59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6" descr="WISeKey - Connectwave">
            <a:extLst>
              <a:ext uri="{FF2B5EF4-FFF2-40B4-BE49-F238E27FC236}">
                <a16:creationId xmlns:a16="http://schemas.microsoft.com/office/drawing/2014/main" id="{ADA1032C-26BC-073E-790B-2AE4579DE0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9774" y="44506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4" descr="Homepage - SEALSQ">
            <a:extLst>
              <a:ext uri="{FF2B5EF4-FFF2-40B4-BE49-F238E27FC236}">
                <a16:creationId xmlns:a16="http://schemas.microsoft.com/office/drawing/2014/main" id="{654DE993-AD0F-E71F-92AD-C553C29B0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140" y="2165623"/>
            <a:ext cx="1948810" cy="5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nfineon Technologies — Wikipédia">
            <a:extLst>
              <a:ext uri="{FF2B5EF4-FFF2-40B4-BE49-F238E27FC236}">
                <a16:creationId xmlns:a16="http://schemas.microsoft.com/office/drawing/2014/main" id="{4E59ACA5-D5C3-43D5-B505-3A84E4B82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7893" y="4099771"/>
            <a:ext cx="890700" cy="39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STMicroelectronics: Our technology starts with you">
            <a:extLst>
              <a:ext uri="{FF2B5EF4-FFF2-40B4-BE49-F238E27FC236}">
                <a16:creationId xmlns:a16="http://schemas.microsoft.com/office/drawing/2014/main" id="{E8F1C92B-E933-0060-CEEC-5E4B067DE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8068" y="5037887"/>
            <a:ext cx="735491" cy="5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NXP Semiconductors | SailPoint">
            <a:extLst>
              <a:ext uri="{FF2B5EF4-FFF2-40B4-BE49-F238E27FC236}">
                <a16:creationId xmlns:a16="http://schemas.microsoft.com/office/drawing/2014/main" id="{A7F61DB9-8F95-1FB9-8050-65FFDB7A6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0066" y="4556409"/>
            <a:ext cx="735491" cy="4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Analog Devices et Maxim Integrated annoncent la réception de l'autorisation  de regroupement de la part des autorités antitrust chinoises | Business Wire">
            <a:extLst>
              <a:ext uri="{FF2B5EF4-FFF2-40B4-BE49-F238E27FC236}">
                <a16:creationId xmlns:a16="http://schemas.microsoft.com/office/drawing/2014/main" id="{89603672-F30B-3268-B947-46D3F659E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7294" y="3058231"/>
            <a:ext cx="1573596" cy="70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ARM Holdings">
            <a:extLst>
              <a:ext uri="{FF2B5EF4-FFF2-40B4-BE49-F238E27FC236}">
                <a16:creationId xmlns:a16="http://schemas.microsoft.com/office/drawing/2014/main" id="{6FCE4E53-C93D-115F-2138-B07C2BFE7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0020" y="4401002"/>
            <a:ext cx="989770" cy="5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Nuvoton Technology Corp. · GitHub">
            <a:extLst>
              <a:ext uri="{FF2B5EF4-FFF2-40B4-BE49-F238E27FC236}">
                <a16:creationId xmlns:a16="http://schemas.microsoft.com/office/drawing/2014/main" id="{E6A67921-E425-9FEF-0DC9-9A4796F81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8429" y="3991442"/>
            <a:ext cx="1118470" cy="111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wolfSSL – Embedded SSL/TLS Library">
            <a:extLst>
              <a:ext uri="{FF2B5EF4-FFF2-40B4-BE49-F238E27FC236}">
                <a16:creationId xmlns:a16="http://schemas.microsoft.com/office/drawing/2014/main" id="{FC5AB54A-4CA4-99BE-7546-33DFC2C3C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092" y="2186583"/>
            <a:ext cx="667123" cy="51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OPSWAT Announces Common Criteria Certification - OPSWAT">
            <a:extLst>
              <a:ext uri="{FF2B5EF4-FFF2-40B4-BE49-F238E27FC236}">
                <a16:creationId xmlns:a16="http://schemas.microsoft.com/office/drawing/2014/main" id="{12DA1B05-3B2F-FF6F-6B17-B8F956BEC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2137" y="2687818"/>
            <a:ext cx="654388" cy="72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Heptagon 32">
            <a:extLst>
              <a:ext uri="{FF2B5EF4-FFF2-40B4-BE49-F238E27FC236}">
                <a16:creationId xmlns:a16="http://schemas.microsoft.com/office/drawing/2014/main" id="{6D5495DB-5CD2-42DE-622F-0A250C79CC7A}"/>
              </a:ext>
            </a:extLst>
          </p:cNvPr>
          <p:cNvSpPr/>
          <p:nvPr/>
        </p:nvSpPr>
        <p:spPr>
          <a:xfrm>
            <a:off x="8078462" y="4151085"/>
            <a:ext cx="379469" cy="339958"/>
          </a:xfrm>
          <a:prstGeom prst="heptagon">
            <a:avLst/>
          </a:prstGeom>
          <a:solidFill>
            <a:schemeClr val="accent3"/>
          </a:solidFill>
          <a:ln>
            <a:solidFill>
              <a:srgbClr val="505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Heptagon 33">
            <a:extLst>
              <a:ext uri="{FF2B5EF4-FFF2-40B4-BE49-F238E27FC236}">
                <a16:creationId xmlns:a16="http://schemas.microsoft.com/office/drawing/2014/main" id="{1D911198-E3B7-FF84-DE26-7BA3079A134C}"/>
              </a:ext>
            </a:extLst>
          </p:cNvPr>
          <p:cNvSpPr/>
          <p:nvPr/>
        </p:nvSpPr>
        <p:spPr>
          <a:xfrm>
            <a:off x="8092092" y="4646067"/>
            <a:ext cx="379469" cy="339958"/>
          </a:xfrm>
          <a:prstGeom prst="heptagon">
            <a:avLst/>
          </a:prstGeom>
          <a:solidFill>
            <a:schemeClr val="accent3"/>
          </a:solidFill>
          <a:ln>
            <a:solidFill>
              <a:srgbClr val="505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5" name="Heptagon 34">
            <a:extLst>
              <a:ext uri="{FF2B5EF4-FFF2-40B4-BE49-F238E27FC236}">
                <a16:creationId xmlns:a16="http://schemas.microsoft.com/office/drawing/2014/main" id="{EA8EF60E-4204-60D9-855F-11A3B80A0FC3}"/>
              </a:ext>
            </a:extLst>
          </p:cNvPr>
          <p:cNvSpPr/>
          <p:nvPr/>
        </p:nvSpPr>
        <p:spPr>
          <a:xfrm>
            <a:off x="8092092" y="5154256"/>
            <a:ext cx="379469" cy="339958"/>
          </a:xfrm>
          <a:prstGeom prst="heptagon">
            <a:avLst/>
          </a:prstGeom>
          <a:solidFill>
            <a:schemeClr val="accent3"/>
          </a:solidFill>
          <a:ln>
            <a:solidFill>
              <a:srgbClr val="505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36" name="Picture 2" descr="Logo Microchip Company PNG transparents - StickPNG">
            <a:extLst>
              <a:ext uri="{FF2B5EF4-FFF2-40B4-BE49-F238E27FC236}">
                <a16:creationId xmlns:a16="http://schemas.microsoft.com/office/drawing/2014/main" id="{A7128E9A-FBBE-BAAE-83C8-F0C4EF6D9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3974" y="4114376"/>
            <a:ext cx="881228" cy="5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Heptagon 36">
            <a:extLst>
              <a:ext uri="{FF2B5EF4-FFF2-40B4-BE49-F238E27FC236}">
                <a16:creationId xmlns:a16="http://schemas.microsoft.com/office/drawing/2014/main" id="{9663934B-D7FA-16C1-14ED-9DC71E795E20}"/>
              </a:ext>
            </a:extLst>
          </p:cNvPr>
          <p:cNvSpPr/>
          <p:nvPr/>
        </p:nvSpPr>
        <p:spPr>
          <a:xfrm>
            <a:off x="537277" y="6350570"/>
            <a:ext cx="324955" cy="280856"/>
          </a:xfrm>
          <a:prstGeom prst="heptagon">
            <a:avLst/>
          </a:prstGeom>
          <a:solidFill>
            <a:schemeClr val="accent3"/>
          </a:solidFill>
          <a:ln>
            <a:solidFill>
              <a:srgbClr val="5058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AC07FF-FC53-111A-F0D4-482AEDD8085E}"/>
              </a:ext>
            </a:extLst>
          </p:cNvPr>
          <p:cNvSpPr txBox="1"/>
          <p:nvPr/>
        </p:nvSpPr>
        <p:spPr>
          <a:xfrm>
            <a:off x="915625" y="6350570"/>
            <a:ext cx="2181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Ranking in Market Share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7D03F55-B970-DBE2-7E27-116CE43E992A}"/>
              </a:ext>
            </a:extLst>
          </p:cNvPr>
          <p:cNvSpPr txBox="1">
            <a:spLocks/>
          </p:cNvSpPr>
          <p:nvPr/>
        </p:nvSpPr>
        <p:spPr>
          <a:xfrm>
            <a:off x="43627" y="6447571"/>
            <a:ext cx="2742815" cy="364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E86886B9-F65A-6851-978D-EB63FC9589F6}"/>
              </a:ext>
            </a:extLst>
          </p:cNvPr>
          <p:cNvSpPr txBox="1">
            <a:spLocks/>
          </p:cNvSpPr>
          <p:nvPr/>
        </p:nvSpPr>
        <p:spPr>
          <a:xfrm>
            <a:off x="429768" y="274320"/>
            <a:ext cx="11305032" cy="56138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eaLnBrk="1" hangingPunct="1">
              <a:defRPr sz="2911" b="0" i="0">
                <a:solidFill>
                  <a:schemeClr val="bg1"/>
                </a:solidFill>
                <a:latin typeface="Roboto Medium"/>
                <a:ea typeface="+mj-ea"/>
                <a:cs typeface="Roboto Medium"/>
              </a:defRPr>
            </a:lvl1pPr>
          </a:lstStyle>
          <a:p>
            <a:pPr marL="7701" marR="0" lvl="0" indent="0" algn="l" defTabSz="914400" rtl="0" eaLnBrk="1" fontAlgn="auto" latinLnBrk="0" hangingPunct="1">
              <a:lnSpc>
                <a:spcPct val="100000"/>
              </a:lnSpc>
              <a:spcBef>
                <a:spcPts val="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Competition Mapping on Embedded Security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B50A341-DCB0-7C6C-6D17-4B929706B92C}"/>
              </a:ext>
            </a:extLst>
          </p:cNvPr>
          <p:cNvGraphicFramePr>
            <a:graphicFrameLocks noGrp="1"/>
          </p:cNvGraphicFramePr>
          <p:nvPr/>
        </p:nvGraphicFramePr>
        <p:xfrm>
          <a:off x="451966" y="765838"/>
          <a:ext cx="11032561" cy="274320"/>
        </p:xfrm>
        <a:graphic>
          <a:graphicData uri="http://schemas.openxmlformats.org/drawingml/2006/table">
            <a:tbl>
              <a:tblPr/>
              <a:tblGrid>
                <a:gridCol w="11032561">
                  <a:extLst>
                    <a:ext uri="{9D8B030D-6E8A-4147-A177-3AD203B41FA5}">
                      <a16:colId xmlns:a16="http://schemas.microsoft.com/office/drawing/2014/main" val="11914584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(Software &amp; Hardware)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930581"/>
                  </a:ext>
                </a:extLst>
              </a:tr>
            </a:tbl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F1E5CCF-EE9F-7595-6791-9A8E30499D0C}"/>
              </a:ext>
            </a:extLst>
          </p:cNvPr>
          <p:cNvCxnSpPr>
            <a:cxnSpLocks/>
          </p:cNvCxnSpPr>
          <p:nvPr/>
        </p:nvCxnSpPr>
        <p:spPr>
          <a:xfrm>
            <a:off x="1699306" y="3856382"/>
            <a:ext cx="8587691" cy="0"/>
          </a:xfrm>
          <a:prstGeom prst="line">
            <a:avLst/>
          </a:prstGeom>
          <a:ln w="4762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9E0AFB-85A4-C00D-3EF8-BFB4347CFC94}"/>
              </a:ext>
            </a:extLst>
          </p:cNvPr>
          <p:cNvCxnSpPr>
            <a:cxnSpLocks/>
          </p:cNvCxnSpPr>
          <p:nvPr/>
        </p:nvCxnSpPr>
        <p:spPr>
          <a:xfrm>
            <a:off x="6096000" y="2240909"/>
            <a:ext cx="0" cy="3225147"/>
          </a:xfrm>
          <a:prstGeom prst="line">
            <a:avLst/>
          </a:prstGeom>
          <a:ln w="44450">
            <a:solidFill>
              <a:schemeClr val="bg1">
                <a:lumMod val="50000"/>
              </a:schemeClr>
            </a:solidFill>
            <a:headEnd type="triangl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410F8A2-2024-9070-0A86-67A0E61815A7}"/>
              </a:ext>
            </a:extLst>
          </p:cNvPr>
          <p:cNvSpPr txBox="1"/>
          <p:nvPr/>
        </p:nvSpPr>
        <p:spPr>
          <a:xfrm>
            <a:off x="5001143" y="1510853"/>
            <a:ext cx="2230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Embedded Security Provider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77D0D-B2C3-614E-D9F4-B429B82FB860}"/>
              </a:ext>
            </a:extLst>
          </p:cNvPr>
          <p:cNvSpPr txBox="1"/>
          <p:nvPr/>
        </p:nvSpPr>
        <p:spPr>
          <a:xfrm>
            <a:off x="4509781" y="5735309"/>
            <a:ext cx="3212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Broadliner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9AF0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Chip Maker</a:t>
            </a:r>
          </a:p>
        </p:txBody>
      </p:sp>
    </p:spTree>
    <p:extLst>
      <p:ext uri="{BB962C8B-B14F-4D97-AF65-F5344CB8AC3E}">
        <p14:creationId xmlns:p14="http://schemas.microsoft.com/office/powerpoint/2010/main" val="4605301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50F2"/>
      </a:accent1>
      <a:accent2>
        <a:srgbClr val="5C7CFA"/>
      </a:accent2>
      <a:accent3>
        <a:srgbClr val="339AF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0" tIns="0" rIns="0" bIns="0" rtlCol="0" anchor="b" anchorCtr="0">
        <a:noAutofit/>
      </a:bodyPr>
      <a:lstStyle>
        <a:defPPr algn="l">
          <a:defRPr sz="2000" dirty="0" err="1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 - SEAL SQ" id="{16CFBF4A-302E-4FBB-944A-52892CF80F78}" vid="{86DE4944-1A8C-40E3-8EC4-248DA51998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1566</Words>
  <Application>Microsoft Office PowerPoint</Application>
  <PresentationFormat>Widescreen</PresentationFormat>
  <Paragraphs>313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ＭＳ Ｐゴシック</vt:lpstr>
      <vt:lpstr>Aptos</vt:lpstr>
      <vt:lpstr>Arial</vt:lpstr>
      <vt:lpstr>Calibri</vt:lpstr>
      <vt:lpstr>Century Gothic</vt:lpstr>
      <vt:lpstr>Courier New</vt:lpstr>
      <vt:lpstr>Roboto</vt:lpstr>
      <vt:lpstr>Roboto Medium</vt:lpstr>
      <vt:lpstr>Wingdings</vt:lpstr>
      <vt:lpstr>Thème Office</vt:lpstr>
      <vt:lpstr>PowerPoint Presentation</vt:lpstr>
      <vt:lpstr>PowerPoint Presentation</vt:lpstr>
      <vt:lpstr>SEALSQ: Investment Highlights</vt:lpstr>
      <vt:lpstr>PowerPoint Presentation</vt:lpstr>
      <vt:lpstr>PowerPoint Presentation</vt:lpstr>
      <vt:lpstr>SEALSQ Semiconductor &amp; Embedded Software</vt:lpstr>
      <vt:lpstr>SEALSQ Quantum Resistant Trust Services</vt:lpstr>
      <vt:lpstr>PowerPoint Presentation</vt:lpstr>
      <vt:lpstr>PowerPoint Presentation</vt:lpstr>
      <vt:lpstr>PowerPoint Presentation</vt:lpstr>
      <vt:lpstr>PowerPoint Presentation</vt:lpstr>
      <vt:lpstr>Investment roadmap</vt:lpstr>
      <vt:lpstr>PowerPoint Presentation</vt:lpstr>
      <vt:lpstr>PowerPoint Presentation</vt:lpstr>
      <vt:lpstr>PowerPoint Presentation</vt:lpstr>
      <vt:lpstr>FY 2024 Financial Overview</vt:lpstr>
      <vt:lpstr>2025 Outlook</vt:lpstr>
      <vt:lpstr>Strategy for 2025 and Beyond</vt:lpstr>
      <vt:lpstr>Contact Us</vt:lpstr>
    </vt:vector>
  </TitlesOfParts>
  <Company>WISeKey Semiconductors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 SANCHEZ-GAUTHIER</dc:creator>
  <cp:lastModifiedBy>Lena Cati</cp:lastModifiedBy>
  <cp:revision>5</cp:revision>
  <dcterms:created xsi:type="dcterms:W3CDTF">2025-05-15T15:17:43Z</dcterms:created>
  <dcterms:modified xsi:type="dcterms:W3CDTF">2025-05-15T16:48:40Z</dcterms:modified>
</cp:coreProperties>
</file>